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0399950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4">
          <p15:clr>
            <a:srgbClr val="A4A3A4"/>
          </p15:clr>
        </p15:guide>
        <p15:guide id="2" pos="15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478"/>
    <a:srgbClr val="1580A8"/>
    <a:srgbClr val="177DBD"/>
    <a:srgbClr val="515151"/>
    <a:srgbClr val="F84E57"/>
    <a:srgbClr val="BECFCA"/>
    <a:srgbClr val="037B68"/>
    <a:srgbClr val="008576"/>
    <a:srgbClr val="AD172B"/>
    <a:srgbClr val="5AB3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1000" y="112"/>
      </p:cViewPr>
      <p:guideLst>
        <p:guide orient="horz" pos="10204"/>
        <p:guide pos="158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38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50399950" cy="32399287"/>
          </a:xfrm>
          <a:prstGeom prst="rect">
            <a:avLst/>
          </a:prstGeom>
          <a:gradFill flip="none" rotWithShape="1">
            <a:gsLst>
              <a:gs pos="14000">
                <a:schemeClr val="bg1"/>
              </a:gs>
              <a:gs pos="100000">
                <a:srgbClr val="1580A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470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7988968" y="257381"/>
            <a:ext cx="33832800" cy="273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637485" tIns="637485" rIns="637485" bIns="637485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2400" b="1" dirty="0" smtClean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 title goes here </a:t>
            </a:r>
            <a:r>
              <a:rPr lang="en-GB" sz="12400" b="1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2400" b="1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12400" dirty="0">
              <a:solidFill>
                <a:srgbClr val="0764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6066" y="6952568"/>
            <a:ext cx="10004823" cy="6170768"/>
          </a:xfrm>
          <a:prstGeom prst="rect">
            <a:avLst/>
          </a:prstGeom>
          <a:solidFill>
            <a:schemeClr val="bg1"/>
          </a:solidFill>
          <a:ln w="25400">
            <a:solidFill>
              <a:srgbClr val="076478"/>
            </a:solidFill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 smtClean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sz="5500" b="1" cap="all" dirty="0">
              <a:solidFill>
                <a:srgbClr val="0764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 eaLnBrk="0" hangingPunct="0">
              <a:spcBef>
                <a:spcPct val="5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You may edit the size of the font, the sections distribution and the colour scheme if wanted. All modifications concerning the background/title display are to be done at a Master Slide level.</a:t>
            </a:r>
          </a:p>
          <a:p>
            <a:pPr defTabSz="952097"/>
            <a:endParaRPr lang="en-AU" sz="3000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432763" y="6952568"/>
            <a:ext cx="12611120" cy="10473112"/>
          </a:xfrm>
          <a:prstGeom prst="rect">
            <a:avLst/>
          </a:prstGeom>
          <a:solidFill>
            <a:schemeClr val="bg1"/>
          </a:solidFill>
          <a:ln w="25400">
            <a:solidFill>
              <a:srgbClr val="076478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defTabSz="952097">
              <a:spcBef>
                <a:spcPct val="50000"/>
              </a:spcBef>
            </a:pPr>
            <a:r>
              <a:rPr lang="en-CA" sz="3000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</a:p>
          <a:p>
            <a:pPr defTabSz="952097"/>
            <a:endParaRPr lang="en-US" sz="3993" b="1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52097"/>
            <a:endParaRPr lang="en-US" sz="3993" b="1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0770677" y="6952568"/>
            <a:ext cx="26187866" cy="24868551"/>
          </a:xfrm>
          <a:prstGeom prst="rect">
            <a:avLst/>
          </a:prstGeom>
          <a:solidFill>
            <a:schemeClr val="bg1"/>
          </a:solidFill>
          <a:ln w="25400">
            <a:solidFill>
              <a:srgbClr val="076478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 numCol="1" spcCol="720685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AU" sz="1600" dirty="0">
              <a:solidFill>
                <a:srgbClr val="0764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6065" y="21728020"/>
            <a:ext cx="10004824" cy="10093099"/>
          </a:xfrm>
          <a:prstGeom prst="rect">
            <a:avLst/>
          </a:prstGeom>
          <a:solidFill>
            <a:schemeClr val="bg1"/>
          </a:solidFill>
          <a:ln w="25400">
            <a:solidFill>
              <a:srgbClr val="076478"/>
            </a:solidFill>
          </a:ln>
          <a:effectLst/>
          <a:extLst/>
        </p:spPr>
        <p:txBody>
          <a:bodyPr lIns="375509" tIns="375509" rIns="375509" bIns="375509"/>
          <a:lstStyle/>
          <a:p>
            <a:pPr marL="398972" indent="-398972" defTabSz="952097" eaLnBrk="0" hangingPunct="0">
              <a:spcBef>
                <a:spcPct val="50000"/>
              </a:spcBef>
            </a:pPr>
            <a:r>
              <a:rPr lang="en-US" sz="5500" b="1" cap="all" dirty="0" err="1" smtClean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5500" b="1" cap="all" dirty="0">
              <a:solidFill>
                <a:srgbClr val="0764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8972" indent="-398972" defTabSz="952097" eaLnBrk="0" hangingPunct="0">
              <a:lnSpc>
                <a:spcPct val="150000"/>
              </a:lnSpc>
              <a:buSzPct val="60000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Tips for making a successful poster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98972" indent="-398972" defTabSz="952097" eaLnBrk="0" hangingPunct="0">
              <a:lnSpc>
                <a:spcPct val="150000"/>
              </a:lnSpc>
              <a:buSzPct val="60000"/>
            </a:pPr>
            <a:endParaRPr lang="en-A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Re-write your paper into poster format i.e.. simplify everything, avoid data overkill. 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Headings of more than 6 words should be in upper and lower case, not all capitals. Simplify the titles.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Do not to write whole sentences in capitals or underline to stress your point, use </a:t>
            </a:r>
            <a:r>
              <a:rPr lang="en-AU" sz="28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characters instead.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When laying out your poster, leave white space around your text. Don</a:t>
            </a:r>
            <a:r>
              <a:rPr lang="ja-JP" altLang="en-AU" sz="2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 overcrowd your poster.</a:t>
            </a:r>
          </a:p>
          <a:p>
            <a:pPr marL="691998" indent="-691998" defTabSz="952097" eaLnBrk="0" hangingPunct="0">
              <a:buFont typeface="Arial"/>
              <a:buChar char="•"/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Spell check and get someone else to proof-read.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455571" y="18112590"/>
            <a:ext cx="12588313" cy="3076460"/>
          </a:xfrm>
          <a:prstGeom prst="rect">
            <a:avLst/>
          </a:prstGeom>
          <a:solidFill>
            <a:schemeClr val="bg1"/>
          </a:solidFill>
          <a:ln w="25400">
            <a:solidFill>
              <a:srgbClr val="076478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GB" sz="5500" b="1" cap="all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defTabSz="952097" eaLnBrk="0" hangingPunct="0">
              <a:spcBef>
                <a:spcPct val="50000"/>
              </a:spcBef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 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6065" y="13788480"/>
            <a:ext cx="10004824" cy="7400570"/>
          </a:xfrm>
          <a:prstGeom prst="rect">
            <a:avLst/>
          </a:prstGeom>
          <a:solidFill>
            <a:schemeClr val="bg1"/>
          </a:solidFill>
          <a:ln w="25400">
            <a:solidFill>
              <a:srgbClr val="076478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5500" b="1" cap="all" dirty="0" smtClean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GB" sz="5500" b="1" cap="all" dirty="0">
              <a:solidFill>
                <a:srgbClr val="0764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How to use this poster template:</a:t>
            </a:r>
          </a:p>
          <a:p>
            <a:pPr>
              <a:spcBef>
                <a:spcPct val="4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The body text / font size should be </a:t>
            </a:r>
            <a:r>
              <a:rPr lang="en-AU" sz="2800" b="1" dirty="0">
                <a:latin typeface="Arial" panose="020B0604020202020204" pitchFamily="34" charset="0"/>
                <a:cs typeface="Arial" panose="020B0604020202020204" pitchFamily="34" charset="0"/>
              </a:rPr>
              <a:t>no smaller than 20 points.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Keep body text left-aligned, do </a:t>
            </a:r>
            <a:r>
              <a:rPr lang="en-AU" sz="28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 justify text.</a:t>
            </a:r>
          </a:p>
        </p:txBody>
      </p:sp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37460341" y="21728020"/>
            <a:ext cx="12583544" cy="7663410"/>
          </a:xfrm>
          <a:prstGeom prst="rect">
            <a:avLst/>
          </a:prstGeom>
          <a:solidFill>
            <a:schemeClr val="bg1"/>
          </a:solidFill>
          <a:ln w="25400">
            <a:solidFill>
              <a:srgbClr val="076478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lnSpc>
                <a:spcPct val="150000"/>
              </a:lnSpc>
            </a:pPr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</a:t>
            </a:r>
            <a:r>
              <a:rPr lang="en-A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Can be Vancouver style i.e. 1 </a:t>
            </a:r>
            <a:r>
              <a:rPr lang="en-US" sz="25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Meyer J-P et al</a:t>
            </a:r>
            <a:r>
              <a:rPr lang="en-US" sz="25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The treatment of high grade superficial bladder cancer and carcinoma in situ with BCG – a questionnaire survey of Consultant practice in England and Wales. </a:t>
            </a:r>
            <a:r>
              <a:rPr lang="en-US" sz="25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Urol</a:t>
            </a:r>
            <a:r>
              <a:rPr lang="en-US" sz="25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500" i="1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Oncol</a:t>
            </a:r>
            <a:r>
              <a:rPr lang="en-US" sz="25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2002; 2;: 77-80</a:t>
            </a:r>
            <a:r>
              <a:rPr lang="en-US" sz="25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AU" sz="25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defTabSz="952097" eaLnBrk="0" hangingPunct="0">
              <a:spcBef>
                <a:spcPct val="50000"/>
              </a:spcBef>
            </a:pPr>
            <a:r>
              <a:rPr lang="en-AU" sz="2500" dirty="0">
                <a:solidFill>
                  <a:srgbClr val="133C8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0592895" y="8999691"/>
            <a:ext cx="5734507" cy="8061172"/>
          </a:xfrm>
          <a:prstGeom prst="rect">
            <a:avLst/>
          </a:prstGeom>
          <a:solidFill>
            <a:srgbClr val="515151">
              <a:alpha val="52000"/>
            </a:srgbClr>
          </a:solidFill>
          <a:ln w="9525">
            <a:solidFill>
              <a:srgbClr val="076478"/>
            </a:solidFill>
            <a:miter lim="800000"/>
            <a:headEnd/>
            <a:tailEnd/>
          </a:ln>
          <a:effectLst/>
          <a:extLst/>
        </p:spPr>
        <p:txBody>
          <a:bodyPr wrap="none" lIns="522327" tIns="261164" rIns="522327" bIns="261164" anchor="ctr"/>
          <a:lstStyle/>
          <a:p>
            <a:endParaRPr lang="en-GB" sz="11556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0561381" y="17880934"/>
            <a:ext cx="5734507" cy="296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7759" tIns="187759" rIns="187759" bIns="187759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28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1225931" y="8999692"/>
            <a:ext cx="12375420" cy="12189358"/>
          </a:xfrm>
          <a:prstGeom prst="rect">
            <a:avLst/>
          </a:prstGeom>
          <a:noFill/>
          <a:ln w="25400">
            <a:solidFill>
              <a:srgbClr val="07647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324000" tIns="324000" rIns="324000" bIns="324000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files: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 as they will be difficult to read.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JPEG/PNG, other formats may cause images to get corrupted after saving.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</a:t>
            </a:r>
            <a:r>
              <a:rPr lang="en-CA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importing the total size of the PDF should be </a:t>
            </a:r>
            <a:r>
              <a:rPr lang="en-CA" sz="2800" i="1" smtClean="0">
                <a:latin typeface="Arial" panose="020B0604020202020204" pitchFamily="34" charset="0"/>
                <a:cs typeface="Arial" panose="020B0604020202020204" pitchFamily="34" charset="0"/>
              </a:rPr>
              <a:t>under 6MB</a:t>
            </a:r>
            <a:r>
              <a:rPr lang="en-CA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3000" i="1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00" i="1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4177143" y="8999692"/>
            <a:ext cx="5734507" cy="8061172"/>
          </a:xfrm>
          <a:prstGeom prst="rect">
            <a:avLst/>
          </a:prstGeom>
          <a:solidFill>
            <a:srgbClr val="515151">
              <a:alpha val="52000"/>
            </a:srgbClr>
          </a:solidFill>
          <a:ln w="9525">
            <a:solidFill>
              <a:srgbClr val="076478"/>
            </a:solidFill>
            <a:miter lim="800000"/>
            <a:headEnd/>
            <a:tailEnd/>
          </a:ln>
          <a:effectLst/>
          <a:extLst/>
        </p:spPr>
        <p:txBody>
          <a:bodyPr wrap="none" lIns="522327" tIns="261164" rIns="522327" bIns="261164" anchor="ctr"/>
          <a:lstStyle/>
          <a:p>
            <a:endParaRPr lang="en-GB" sz="11556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24117054" y="17880934"/>
            <a:ext cx="5734507" cy="296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7759" tIns="187759" rIns="187759" bIns="187759">
            <a:sp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AU" sz="2800" i="1" dirty="0">
                <a:latin typeface="Arial" panose="020B0604020202020204" pitchFamily="34" charset="0"/>
                <a:cs typeface="Arial" panose="020B0604020202020204" pitchFamily="34" charset="0"/>
              </a:rPr>
              <a:t>The recommended font for captions is Calibri, no smaller than 15 pt. Left aligned if it refers to a figure on its left. Start the captions right at the top edge of the picture (graph or photo).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1225931" y="21728019"/>
            <a:ext cx="12375420" cy="9605421"/>
          </a:xfrm>
          <a:prstGeom prst="rect">
            <a:avLst/>
          </a:prstGeom>
          <a:noFill/>
          <a:ln w="25400">
            <a:solidFill>
              <a:srgbClr val="07647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324000" tIns="324000" rIns="324000" bIns="324000">
            <a:noAutofit/>
          </a:bodyPr>
          <a:lstStyle>
            <a:lvl1pPr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666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666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Importing / inserting files…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Images such as photographs, graphs, diagrams, logos, </a:t>
            </a:r>
            <a:r>
              <a:rPr lang="en-CA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, can be added to the poster. Avoid long numerical tables.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To insert images, go through the menus as follows: Insert / Picture / From File.  Locate the file on your computer, select and press OK. Please ensure all image files  are JPEG.</a:t>
            </a:r>
          </a:p>
          <a:p>
            <a:pPr>
              <a:spcBef>
                <a:spcPct val="50000"/>
              </a:spcBef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Be aware of the image size you are importing. </a:t>
            </a: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CA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Notes about graphs…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For simple graphs use MS Excel, or create the graph directly in PowerPoint.</a:t>
            </a:r>
          </a:p>
          <a:p>
            <a:pPr>
              <a:spcBef>
                <a:spcPct val="50000"/>
              </a:spcBef>
            </a:pPr>
            <a:r>
              <a:rPr lang="en-CA" sz="2400" i="1" dirty="0">
                <a:latin typeface="Arial" panose="020B0604020202020204" pitchFamily="34" charset="0"/>
                <a:cs typeface="Arial" panose="020B0604020202020204" pitchFamily="34" charset="0"/>
              </a:rPr>
              <a:t>Graphs created in a scientific graphing program (e.g.. Sigma Plot, Prism, SPSS, Statistics) should be saved as JPEG or TIFF. </a:t>
            </a:r>
          </a:p>
          <a:p>
            <a:pPr>
              <a:spcBef>
                <a:spcPct val="50000"/>
              </a:spcBef>
            </a:pPr>
            <a:endParaRPr lang="en-AU" sz="3000" i="1" dirty="0">
              <a:solidFill>
                <a:srgbClr val="133C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849948"/>
              </p:ext>
            </p:extLst>
          </p:nvPr>
        </p:nvGraphicFramePr>
        <p:xfrm>
          <a:off x="24339747" y="21728020"/>
          <a:ext cx="11984715" cy="96054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6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647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647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647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647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764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r>
                        <a:rPr lang="en-CA" sz="2800" dirty="0">
                          <a:solidFill>
                            <a:srgbClr val="005995"/>
                          </a:solidFill>
                        </a:rPr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60542"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2800" dirty="0">
                        <a:solidFill>
                          <a:srgbClr val="005995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15151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3" name="Rectangle 28"/>
          <p:cNvSpPr>
            <a:spLocks noChangeArrowheads="1"/>
          </p:cNvSpPr>
          <p:nvPr/>
        </p:nvSpPr>
        <p:spPr bwMode="auto">
          <a:xfrm>
            <a:off x="37460338" y="29931360"/>
            <a:ext cx="12583545" cy="1889760"/>
          </a:xfrm>
          <a:prstGeom prst="rect">
            <a:avLst/>
          </a:prstGeom>
          <a:solidFill>
            <a:schemeClr val="bg1"/>
          </a:solidFill>
          <a:ln w="25400">
            <a:solidFill>
              <a:srgbClr val="076478"/>
            </a:solidFill>
            <a:miter lim="800000"/>
            <a:headEnd/>
            <a:tailEnd/>
          </a:ln>
          <a:effectLst/>
          <a:extLst/>
        </p:spPr>
        <p:txBody>
          <a:bodyPr lIns="375509" tIns="375509" rIns="375509" bIns="375509"/>
          <a:lstStyle/>
          <a:p>
            <a:pPr defTabSz="952097" eaLnBrk="0" hangingPunct="0">
              <a:spcBef>
                <a:spcPct val="50000"/>
              </a:spcBef>
            </a:pPr>
            <a:r>
              <a:rPr lang="en-US" sz="5500" b="1" cap="all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Highlight this text and replace with your own text.</a:t>
            </a:r>
            <a:b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auto">
          <a:xfrm>
            <a:off x="8325852" y="2931580"/>
            <a:ext cx="33495915" cy="31476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430266" tIns="430266" rIns="430266" bIns="430266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500" b="1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200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AU" sz="3200" u="sng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SMITH</a:t>
            </a:r>
            <a:r>
              <a:rPr lang="en-US" sz="3200" u="sng" baseline="30000" dirty="0">
                <a:solidFill>
                  <a:srgbClr val="076478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solidFill>
                  <a:srgbClr val="076478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</a:t>
            </a:r>
            <a:r>
              <a:rPr lang="en-AU" sz="3200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HARRISON</a:t>
            </a:r>
            <a:r>
              <a:rPr lang="en-US" sz="3200" baseline="30000" dirty="0">
                <a:solidFill>
                  <a:srgbClr val="076478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3200" baseline="30000" dirty="0" smtClean="0">
                <a:solidFill>
                  <a:srgbClr val="076478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1,</a:t>
            </a:r>
            <a:r>
              <a:rPr lang="en-US" sz="3200" baseline="30000" dirty="0" smtClean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AU" sz="3200" dirty="0" smtClean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3200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P. MATTHEWS</a:t>
            </a:r>
            <a:r>
              <a:rPr lang="en-US" sz="3200" baseline="30000" dirty="0">
                <a:solidFill>
                  <a:srgbClr val="076478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</a:t>
            </a:r>
            <a:endParaRPr lang="en-AU" sz="3200" dirty="0">
              <a:solidFill>
                <a:srgbClr val="0764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200" dirty="0" smtClean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University </a:t>
            </a:r>
            <a:r>
              <a:rPr lang="en-AU" sz="3200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200" dirty="0" smtClean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Royal </a:t>
            </a:r>
            <a:r>
              <a:rPr lang="en-AU" sz="3200" dirty="0">
                <a:solidFill>
                  <a:srgbClr val="0764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Brisbane Hospital, Brisbane, Australia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65" y="234544"/>
            <a:ext cx="5844710" cy="584471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9514" y="694885"/>
            <a:ext cx="5384369" cy="538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3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704</Words>
  <Application>Microsoft Office PowerPoint</Application>
  <PresentationFormat>Personnalisé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ESPU e-Poster</dc:title>
  <dc:creator>clem</dc:creator>
  <cp:lastModifiedBy>Ekstein, Clément @ France Paris</cp:lastModifiedBy>
  <cp:revision>49</cp:revision>
  <dcterms:created xsi:type="dcterms:W3CDTF">2016-12-01T17:42:49Z</dcterms:created>
  <dcterms:modified xsi:type="dcterms:W3CDTF">2022-03-26T22:09:00Z</dcterms:modified>
</cp:coreProperties>
</file>