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55"/>
  </p:notesMasterIdLst>
  <p:handoutMasterIdLst>
    <p:handoutMasterId r:id="rId56"/>
  </p:handoutMasterIdLst>
  <p:sldIdLst>
    <p:sldId id="313" r:id="rId2"/>
    <p:sldId id="314" r:id="rId3"/>
    <p:sldId id="315" r:id="rId4"/>
    <p:sldId id="329" r:id="rId5"/>
    <p:sldId id="471" r:id="rId6"/>
    <p:sldId id="476" r:id="rId7"/>
    <p:sldId id="477" r:id="rId8"/>
    <p:sldId id="472" r:id="rId9"/>
    <p:sldId id="474" r:id="rId10"/>
    <p:sldId id="316" r:id="rId11"/>
    <p:sldId id="461" r:id="rId12"/>
    <p:sldId id="460" r:id="rId13"/>
    <p:sldId id="423" r:id="rId14"/>
    <p:sldId id="457" r:id="rId15"/>
    <p:sldId id="458" r:id="rId16"/>
    <p:sldId id="424" r:id="rId17"/>
    <p:sldId id="279" r:id="rId18"/>
    <p:sldId id="459" r:id="rId19"/>
    <p:sldId id="465" r:id="rId20"/>
    <p:sldId id="463" r:id="rId21"/>
    <p:sldId id="464" r:id="rId22"/>
    <p:sldId id="466" r:id="rId23"/>
    <p:sldId id="468" r:id="rId24"/>
    <p:sldId id="469" r:id="rId25"/>
    <p:sldId id="467" r:id="rId26"/>
    <p:sldId id="470" r:id="rId27"/>
    <p:sldId id="485" r:id="rId28"/>
    <p:sldId id="273" r:id="rId29"/>
    <p:sldId id="267" r:id="rId30"/>
    <p:sldId id="272" r:id="rId31"/>
    <p:sldId id="265" r:id="rId32"/>
    <p:sldId id="274" r:id="rId33"/>
    <p:sldId id="486" r:id="rId34"/>
    <p:sldId id="487" r:id="rId35"/>
    <p:sldId id="473" r:id="rId36"/>
    <p:sldId id="264" r:id="rId37"/>
    <p:sldId id="258" r:id="rId38"/>
    <p:sldId id="257" r:id="rId39"/>
    <p:sldId id="488" r:id="rId40"/>
    <p:sldId id="260" r:id="rId41"/>
    <p:sldId id="262" r:id="rId42"/>
    <p:sldId id="261" r:id="rId43"/>
    <p:sldId id="271" r:id="rId44"/>
    <p:sldId id="489" r:id="rId45"/>
    <p:sldId id="332" r:id="rId46"/>
    <p:sldId id="483" r:id="rId47"/>
    <p:sldId id="475" r:id="rId48"/>
    <p:sldId id="482" r:id="rId49"/>
    <p:sldId id="478" r:id="rId50"/>
    <p:sldId id="481" r:id="rId51"/>
    <p:sldId id="484" r:id="rId52"/>
    <p:sldId id="333" r:id="rId53"/>
    <p:sldId id="490" r:id="rId54"/>
  </p:sldIdLst>
  <p:sldSz cx="9144000" cy="5143500" type="screen16x9"/>
  <p:notesSz cx="6858000" cy="9144000"/>
  <p:defaultTextStyle>
    <a:defPPr>
      <a:defRPr lang="en-US"/>
    </a:defPPr>
    <a:lvl1pPr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342900"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685800"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028700"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371600"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1714500" algn="l" defTabSz="342900" rtl="0" eaLnBrk="1" latinLnBrk="0" hangingPunct="1">
      <a:defRPr kern="1200">
        <a:solidFill>
          <a:schemeClr val="tx1"/>
        </a:solidFill>
        <a:latin typeface="Calibri" charset="0"/>
        <a:ea typeface="ＭＳ Ｐゴシック" charset="0"/>
        <a:cs typeface="ＭＳ Ｐゴシック" charset="0"/>
      </a:defRPr>
    </a:lvl6pPr>
    <a:lvl7pPr marL="2057400" algn="l" defTabSz="342900" rtl="0" eaLnBrk="1" latinLnBrk="0" hangingPunct="1">
      <a:defRPr kern="1200">
        <a:solidFill>
          <a:schemeClr val="tx1"/>
        </a:solidFill>
        <a:latin typeface="Calibri" charset="0"/>
        <a:ea typeface="ＭＳ Ｐゴシック" charset="0"/>
        <a:cs typeface="ＭＳ Ｐゴシック" charset="0"/>
      </a:defRPr>
    </a:lvl7pPr>
    <a:lvl8pPr marL="2400300" algn="l" defTabSz="342900" rtl="0" eaLnBrk="1" latinLnBrk="0" hangingPunct="1">
      <a:defRPr kern="1200">
        <a:solidFill>
          <a:schemeClr val="tx1"/>
        </a:solidFill>
        <a:latin typeface="Calibri" charset="0"/>
        <a:ea typeface="ＭＳ Ｐゴシック" charset="0"/>
        <a:cs typeface="ＭＳ Ｐゴシック" charset="0"/>
      </a:defRPr>
    </a:lvl8pPr>
    <a:lvl9pPr marL="2743200" algn="l" defTabSz="3429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73810" autoAdjust="0"/>
  </p:normalViewPr>
  <p:slideViewPr>
    <p:cSldViewPr snapToGrid="0" snapToObjects="1">
      <p:cViewPr varScale="1">
        <p:scale>
          <a:sx n="123" d="100"/>
          <a:sy n="123" d="100"/>
        </p:scale>
        <p:origin x="424" y="192"/>
      </p:cViewPr>
      <p:guideLst>
        <p:guide orient="horz" pos="2160"/>
        <p:guide pos="3840"/>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ata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C3677-1CAF-8A44-8C53-F1AECF52792A}" type="doc">
      <dgm:prSet loTypeId="urn:microsoft.com/office/officeart/2005/8/layout/arrow2" loCatId="" qsTypeId="urn:microsoft.com/office/officeart/2005/8/quickstyle/simple1" qsCatId="simple" csTypeId="urn:microsoft.com/office/officeart/2005/8/colors/accent1_2" csCatId="accent1" phldr="1"/>
      <dgm:spPr/>
    </dgm:pt>
    <dgm:pt modelId="{64E134B6-6D3D-F849-8E38-AD3FA1A508E9}">
      <dgm:prSet phldrT="[Text]" custT="1"/>
      <dgm:spPr/>
      <dgm:t>
        <a:bodyPr/>
        <a:lstStyle/>
        <a:p>
          <a:pPr algn="ctr"/>
          <a:r>
            <a:rPr lang="de-DE" sz="1600" b="1" dirty="0"/>
            <a:t>40ies-50ies</a:t>
          </a:r>
          <a:r>
            <a:rPr lang="de-DE" sz="1600" dirty="0"/>
            <a:t>: </a:t>
          </a:r>
          <a:r>
            <a:rPr lang="de-DE" sz="1600" dirty="0" err="1"/>
            <a:t>early</a:t>
          </a:r>
          <a:r>
            <a:rPr lang="de-DE" sz="1600" dirty="0"/>
            <a:t> </a:t>
          </a:r>
          <a:r>
            <a:rPr lang="de-DE" sz="1600" dirty="0" err="1"/>
            <a:t>concepts</a:t>
          </a:r>
          <a:r>
            <a:rPr lang="de-DE" sz="1600" dirty="0"/>
            <a:t> – electronic </a:t>
          </a:r>
          <a:r>
            <a:rPr lang="de-DE" sz="1600" dirty="0" err="1"/>
            <a:t>computers</a:t>
          </a:r>
          <a:endParaRPr lang="de-DE" sz="1600" dirty="0"/>
        </a:p>
      </dgm:t>
    </dgm:pt>
    <dgm:pt modelId="{634103D8-85DC-2D4D-8D89-527AA64F82C4}" type="parTrans" cxnId="{769CB18A-D8B1-3244-A7AF-B100CF372297}">
      <dgm:prSet/>
      <dgm:spPr/>
      <dgm:t>
        <a:bodyPr/>
        <a:lstStyle/>
        <a:p>
          <a:endParaRPr lang="de-DE"/>
        </a:p>
      </dgm:t>
    </dgm:pt>
    <dgm:pt modelId="{16FF5FEF-74A1-044F-9D69-FC16A581CFAA}" type="sibTrans" cxnId="{769CB18A-D8B1-3244-A7AF-B100CF372297}">
      <dgm:prSet/>
      <dgm:spPr/>
      <dgm:t>
        <a:bodyPr/>
        <a:lstStyle/>
        <a:p>
          <a:endParaRPr lang="de-DE"/>
        </a:p>
      </dgm:t>
    </dgm:pt>
    <dgm:pt modelId="{1B8E970D-382F-BB4F-8DB6-C661DA780EC4}">
      <dgm:prSet phldrT="[Text]" custT="1"/>
      <dgm:spPr/>
      <dgm:t>
        <a:bodyPr/>
        <a:lstStyle/>
        <a:p>
          <a:pPr algn="ctr"/>
          <a:r>
            <a:rPr lang="de-DE" sz="1600" b="1" dirty="0"/>
            <a:t>1956</a:t>
          </a:r>
          <a:r>
            <a:rPr lang="de-DE" sz="1600" dirty="0"/>
            <a:t>: John McCarthy, Dartmouth Conference</a:t>
          </a:r>
        </a:p>
      </dgm:t>
    </dgm:pt>
    <dgm:pt modelId="{2A0D351A-5EC7-D240-9C66-511656DF9156}" type="parTrans" cxnId="{EE54AFB3-C07F-B44F-A4C1-7592CF13FDF9}">
      <dgm:prSet/>
      <dgm:spPr/>
      <dgm:t>
        <a:bodyPr/>
        <a:lstStyle/>
        <a:p>
          <a:endParaRPr lang="de-DE"/>
        </a:p>
      </dgm:t>
    </dgm:pt>
    <dgm:pt modelId="{949D9F2A-3141-2A48-91B4-3F4BB91DAFEC}" type="sibTrans" cxnId="{EE54AFB3-C07F-B44F-A4C1-7592CF13FDF9}">
      <dgm:prSet/>
      <dgm:spPr/>
      <dgm:t>
        <a:bodyPr/>
        <a:lstStyle/>
        <a:p>
          <a:endParaRPr lang="de-DE"/>
        </a:p>
      </dgm:t>
    </dgm:pt>
    <dgm:pt modelId="{96A79EF2-8A85-914E-B618-951BE5805448}">
      <dgm:prSet phldrT="[Text]" custT="1"/>
      <dgm:spPr/>
      <dgm:t>
        <a:bodyPr/>
        <a:lstStyle/>
        <a:p>
          <a:pPr algn="ctr"/>
          <a:r>
            <a:rPr lang="de-DE" sz="1600" b="1" dirty="0"/>
            <a:t>50ies – 80ies</a:t>
          </a:r>
          <a:r>
            <a:rPr lang="de-DE" sz="1600" dirty="0"/>
            <a:t>: </a:t>
          </a:r>
          <a:r>
            <a:rPr lang="de-DE" sz="1600" dirty="0" err="1"/>
            <a:t>Symbolic</a:t>
          </a:r>
          <a:r>
            <a:rPr lang="de-DE" sz="1600" dirty="0"/>
            <a:t> AI – simple </a:t>
          </a:r>
          <a:r>
            <a:rPr lang="de-DE" sz="1600" dirty="0" err="1"/>
            <a:t>algorithms</a:t>
          </a:r>
          <a:r>
            <a:rPr lang="de-DE" sz="1600" dirty="0"/>
            <a:t>, e.g. „</a:t>
          </a:r>
          <a:r>
            <a:rPr lang="de-DE" sz="1600" dirty="0" err="1"/>
            <a:t>Logic</a:t>
          </a:r>
          <a:r>
            <a:rPr lang="de-DE" sz="1600" dirty="0"/>
            <a:t> </a:t>
          </a:r>
          <a:r>
            <a:rPr lang="de-DE" sz="1600" dirty="0" err="1"/>
            <a:t>Theorist</a:t>
          </a:r>
          <a:r>
            <a:rPr lang="de-DE" sz="1600" dirty="0"/>
            <a:t>“</a:t>
          </a:r>
        </a:p>
      </dgm:t>
    </dgm:pt>
    <dgm:pt modelId="{B633648E-9336-1740-95BC-7F5E3F4871FC}" type="parTrans" cxnId="{C81BA568-A394-0E44-8128-F8E48FAD58B2}">
      <dgm:prSet/>
      <dgm:spPr/>
      <dgm:t>
        <a:bodyPr/>
        <a:lstStyle/>
        <a:p>
          <a:endParaRPr lang="de-DE"/>
        </a:p>
      </dgm:t>
    </dgm:pt>
    <dgm:pt modelId="{9B41C717-1FAC-E640-B3F8-B85647BD4276}" type="sibTrans" cxnId="{C81BA568-A394-0E44-8128-F8E48FAD58B2}">
      <dgm:prSet/>
      <dgm:spPr/>
      <dgm:t>
        <a:bodyPr/>
        <a:lstStyle/>
        <a:p>
          <a:endParaRPr lang="de-DE"/>
        </a:p>
      </dgm:t>
    </dgm:pt>
    <dgm:pt modelId="{C806D3C3-4A1F-C640-8129-8EB41EE41B2A}">
      <dgm:prSet phldrT="[Text]" custT="1"/>
      <dgm:spPr/>
      <dgm:t>
        <a:bodyPr/>
        <a:lstStyle/>
        <a:p>
          <a:pPr algn="ctr"/>
          <a:r>
            <a:rPr lang="de-DE" sz="1600" b="1" dirty="0"/>
            <a:t>90ies-2000s</a:t>
          </a:r>
          <a:r>
            <a:rPr lang="de-DE" sz="1600" dirty="0"/>
            <a:t>: </a:t>
          </a:r>
          <a:r>
            <a:rPr lang="de-DE" sz="1600" dirty="0" err="1"/>
            <a:t>Machine</a:t>
          </a:r>
          <a:r>
            <a:rPr lang="de-DE" sz="1600" dirty="0"/>
            <a:t> Learning </a:t>
          </a:r>
          <a:r>
            <a:rPr lang="de-DE" sz="1600" dirty="0" err="1"/>
            <a:t>resurgence</a:t>
          </a:r>
          <a:r>
            <a:rPr lang="de-DE" sz="1600" dirty="0"/>
            <a:t>: neuronal </a:t>
          </a:r>
          <a:r>
            <a:rPr lang="de-DE" sz="1600" dirty="0" err="1"/>
            <a:t>networks</a:t>
          </a:r>
          <a:r>
            <a:rPr lang="de-DE" sz="1600" dirty="0"/>
            <a:t>, </a:t>
          </a:r>
          <a:r>
            <a:rPr lang="de-DE" sz="1600" dirty="0" err="1"/>
            <a:t>Bayesian</a:t>
          </a:r>
          <a:r>
            <a:rPr lang="de-DE" sz="1600" dirty="0"/>
            <a:t> </a:t>
          </a:r>
          <a:r>
            <a:rPr lang="de-DE" sz="1600" dirty="0" err="1"/>
            <a:t>networks</a:t>
          </a:r>
          <a:endParaRPr lang="de-DE" sz="1600" dirty="0"/>
        </a:p>
      </dgm:t>
    </dgm:pt>
    <dgm:pt modelId="{9179FCA2-F595-014B-896A-2DD04FF89B92}" type="parTrans" cxnId="{581925D1-66F4-6F42-9B12-9599135162A7}">
      <dgm:prSet/>
      <dgm:spPr/>
      <dgm:t>
        <a:bodyPr/>
        <a:lstStyle/>
        <a:p>
          <a:endParaRPr lang="de-DE"/>
        </a:p>
      </dgm:t>
    </dgm:pt>
    <dgm:pt modelId="{886BEB83-34DD-1746-8894-87749047DA91}" type="sibTrans" cxnId="{581925D1-66F4-6F42-9B12-9599135162A7}">
      <dgm:prSet/>
      <dgm:spPr/>
      <dgm:t>
        <a:bodyPr/>
        <a:lstStyle/>
        <a:p>
          <a:endParaRPr lang="de-DE"/>
        </a:p>
      </dgm:t>
    </dgm:pt>
    <dgm:pt modelId="{61EE4AA9-0F65-E545-A2DD-94867ABB5D99}">
      <dgm:prSet phldrT="[Text]" custT="1"/>
      <dgm:spPr/>
      <dgm:t>
        <a:bodyPr/>
        <a:lstStyle/>
        <a:p>
          <a:pPr algn="ctr"/>
          <a:r>
            <a:rPr lang="de-DE" sz="1600" b="1" dirty="0"/>
            <a:t>10s</a:t>
          </a:r>
          <a:r>
            <a:rPr lang="de-DE" sz="1600" dirty="0"/>
            <a:t>: </a:t>
          </a:r>
          <a:r>
            <a:rPr lang="de-DE" sz="1600" dirty="0" err="1"/>
            <a:t>big</a:t>
          </a:r>
          <a:r>
            <a:rPr lang="de-DE" sz="1600" dirty="0"/>
            <a:t> </a:t>
          </a:r>
          <a:r>
            <a:rPr lang="de-DE" sz="1600" dirty="0" err="1"/>
            <a:t>data</a:t>
          </a:r>
          <a:r>
            <a:rPr lang="de-DE" sz="1600" dirty="0"/>
            <a:t> / </a:t>
          </a:r>
          <a:r>
            <a:rPr lang="de-DE" sz="1600" dirty="0" err="1"/>
            <a:t>deep</a:t>
          </a:r>
          <a:r>
            <a:rPr lang="de-DE" sz="1600" dirty="0"/>
            <a:t> </a:t>
          </a:r>
          <a:r>
            <a:rPr lang="de-DE" sz="1600" dirty="0" err="1"/>
            <a:t>learning</a:t>
          </a:r>
          <a:r>
            <a:rPr lang="de-DE" sz="1600" dirty="0"/>
            <a:t>, </a:t>
          </a:r>
          <a:r>
            <a:rPr lang="de-DE" sz="1600" dirty="0" err="1"/>
            <a:t>convolutional</a:t>
          </a:r>
          <a:r>
            <a:rPr lang="de-DE" sz="1600" dirty="0"/>
            <a:t> and </a:t>
          </a:r>
          <a:r>
            <a:rPr lang="de-DE" sz="1600" dirty="0" err="1"/>
            <a:t>recurrent</a:t>
          </a:r>
          <a:r>
            <a:rPr lang="de-DE" sz="1600" dirty="0"/>
            <a:t> neuronal </a:t>
          </a:r>
          <a:r>
            <a:rPr lang="de-DE" sz="1600" dirty="0" err="1"/>
            <a:t>networks</a:t>
          </a:r>
          <a:endParaRPr lang="de-DE" sz="1600" dirty="0"/>
        </a:p>
      </dgm:t>
    </dgm:pt>
    <dgm:pt modelId="{DC76563A-B7F4-C547-B516-EE910E0FBB78}" type="parTrans" cxnId="{2BE774E5-C180-B447-A40B-0149FCAEA12F}">
      <dgm:prSet/>
      <dgm:spPr/>
      <dgm:t>
        <a:bodyPr/>
        <a:lstStyle/>
        <a:p>
          <a:endParaRPr lang="de-DE"/>
        </a:p>
      </dgm:t>
    </dgm:pt>
    <dgm:pt modelId="{108181B5-DFF2-2148-AA77-F312E73E8FFF}" type="sibTrans" cxnId="{2BE774E5-C180-B447-A40B-0149FCAEA12F}">
      <dgm:prSet/>
      <dgm:spPr/>
      <dgm:t>
        <a:bodyPr/>
        <a:lstStyle/>
        <a:p>
          <a:endParaRPr lang="de-DE"/>
        </a:p>
      </dgm:t>
    </dgm:pt>
    <dgm:pt modelId="{5E0E3544-8A40-5D4F-8975-1F448AA1C81D}" type="pres">
      <dgm:prSet presAssocID="{85BC3677-1CAF-8A44-8C53-F1AECF52792A}" presName="arrowDiagram" presStyleCnt="0">
        <dgm:presLayoutVars>
          <dgm:chMax val="5"/>
          <dgm:dir/>
          <dgm:resizeHandles val="exact"/>
        </dgm:presLayoutVars>
      </dgm:prSet>
      <dgm:spPr/>
    </dgm:pt>
    <dgm:pt modelId="{6205CB3A-9571-394E-87AC-520683A22C24}" type="pres">
      <dgm:prSet presAssocID="{85BC3677-1CAF-8A44-8C53-F1AECF52792A}" presName="arrow" presStyleLbl="bgShp" presStyleIdx="0" presStyleCnt="1" custScaleX="143229" custLinFactNeighborX="-350" custLinFactNeighborY="0"/>
      <dgm:spPr>
        <a:gradFill flip="none" rotWithShape="1">
          <a:gsLst>
            <a:gs pos="0">
              <a:schemeClr val="accent4"/>
            </a:gs>
            <a:gs pos="64000">
              <a:schemeClr val="accent1">
                <a:lumMod val="45000"/>
                <a:lumOff val="55000"/>
              </a:schemeClr>
            </a:gs>
            <a:gs pos="72000">
              <a:schemeClr val="accent1">
                <a:lumMod val="45000"/>
                <a:lumOff val="55000"/>
              </a:schemeClr>
            </a:gs>
            <a:gs pos="100000">
              <a:srgbClr val="FF0000"/>
            </a:gs>
          </a:gsLst>
          <a:lin ang="0" scaled="1"/>
          <a:tileRect/>
        </a:gradFill>
      </dgm:spPr>
    </dgm:pt>
    <dgm:pt modelId="{ACAEC635-CB4F-D447-B5D3-EC7FF1F39696}" type="pres">
      <dgm:prSet presAssocID="{85BC3677-1CAF-8A44-8C53-F1AECF52792A}" presName="arrowDiagram5" presStyleCnt="0"/>
      <dgm:spPr/>
    </dgm:pt>
    <dgm:pt modelId="{E823A3D6-BD35-5F46-8E78-BBD76D93ACFE}" type="pres">
      <dgm:prSet presAssocID="{64E134B6-6D3D-F849-8E38-AD3FA1A508E9}" presName="bullet5a" presStyleLbl="node1" presStyleIdx="0" presStyleCnt="5" custLinFactX="-300000" custLinFactNeighborX="-379348" custLinFactNeighborY="1"/>
      <dgm:spPr/>
    </dgm:pt>
    <dgm:pt modelId="{E59F92EB-3634-A240-99C1-907F61689D66}" type="pres">
      <dgm:prSet presAssocID="{64E134B6-6D3D-F849-8E38-AD3FA1A508E9}" presName="textBox5a" presStyleLbl="revTx" presStyleIdx="0" presStyleCnt="5" custScaleX="259356" custScaleY="79446" custLinFactX="-68046" custLinFactNeighborX="-100000" custLinFactNeighborY="-86281">
        <dgm:presLayoutVars>
          <dgm:bulletEnabled val="1"/>
        </dgm:presLayoutVars>
      </dgm:prSet>
      <dgm:spPr/>
    </dgm:pt>
    <dgm:pt modelId="{3FFB67E8-0A75-A945-B42E-7691CF46E556}" type="pres">
      <dgm:prSet presAssocID="{1B8E970D-382F-BB4F-8DB6-C661DA780EC4}" presName="bullet5b" presStyleLbl="node1" presStyleIdx="1" presStyleCnt="5" custLinFactX="-100000" custLinFactNeighborX="-171268" custLinFactNeighborY="16579"/>
      <dgm:spPr/>
    </dgm:pt>
    <dgm:pt modelId="{4979B662-D551-5B4C-8504-0F11CDBE9FED}" type="pres">
      <dgm:prSet presAssocID="{1B8E970D-382F-BB4F-8DB6-C661DA780EC4}" presName="textBox5b" presStyleLbl="revTx" presStyleIdx="1" presStyleCnt="5" custScaleX="216828" custScaleY="46550" custLinFactX="-11097" custLinFactNeighborX="-100000" custLinFactNeighborY="-60980">
        <dgm:presLayoutVars>
          <dgm:bulletEnabled val="1"/>
        </dgm:presLayoutVars>
      </dgm:prSet>
      <dgm:spPr/>
    </dgm:pt>
    <dgm:pt modelId="{DE5066AD-217C-CF4A-A651-5FFF65010E7F}" type="pres">
      <dgm:prSet presAssocID="{96A79EF2-8A85-914E-B618-951BE5805448}" presName="bullet5c" presStyleLbl="node1" presStyleIdx="2" presStyleCnt="5" custLinFactX="93271" custLinFactNeighborX="100000" custLinFactNeighborY="-57462"/>
      <dgm:spPr/>
    </dgm:pt>
    <dgm:pt modelId="{02DD08BF-827E-4F4F-9FA7-5888175B04A2}" type="pres">
      <dgm:prSet presAssocID="{96A79EF2-8A85-914E-B618-951BE5805448}" presName="textBox5c" presStyleLbl="revTx" presStyleIdx="2" presStyleCnt="5" custScaleX="177095" custScaleY="34580" custLinFactNeighborX="-1813" custLinFactNeighborY="-79514">
        <dgm:presLayoutVars>
          <dgm:bulletEnabled val="1"/>
        </dgm:presLayoutVars>
      </dgm:prSet>
      <dgm:spPr/>
    </dgm:pt>
    <dgm:pt modelId="{DC4E907B-015A-CF49-B310-C1F31AE47E52}" type="pres">
      <dgm:prSet presAssocID="{C806D3C3-4A1F-C640-8129-8EB41EE41B2A}" presName="bullet5d" presStyleLbl="node1" presStyleIdx="3" presStyleCnt="5" custLinFactX="100000" custLinFactNeighborX="197502" custLinFactNeighborY="-28523"/>
      <dgm:spPr/>
    </dgm:pt>
    <dgm:pt modelId="{D01C7B17-0FE9-3D41-9C7C-238D451E91AD}" type="pres">
      <dgm:prSet presAssocID="{C806D3C3-4A1F-C640-8129-8EB41EE41B2A}" presName="textBox5d" presStyleLbl="revTx" presStyleIdx="3" presStyleCnt="5" custScaleX="177944" custScaleY="42043" custLinFactNeighborX="44311" custLinFactNeighborY="-25177">
        <dgm:presLayoutVars>
          <dgm:bulletEnabled val="1"/>
        </dgm:presLayoutVars>
      </dgm:prSet>
      <dgm:spPr/>
    </dgm:pt>
    <dgm:pt modelId="{22FC3321-3C73-BC4F-BDD9-72D60F476750}" type="pres">
      <dgm:prSet presAssocID="{61EE4AA9-0F65-E545-A2DD-94867ABB5D99}" presName="bullet5e" presStyleLbl="node1" presStyleIdx="4" presStyleCnt="5" custLinFactX="100000" custLinFactNeighborX="171239" custLinFactNeighborY="-2411"/>
      <dgm:spPr/>
    </dgm:pt>
    <dgm:pt modelId="{5D2A7F74-C70E-3A4B-9DE8-88D70BBA16F4}" type="pres">
      <dgm:prSet presAssocID="{61EE4AA9-0F65-E545-A2DD-94867ABB5D99}" presName="textBox5e" presStyleLbl="revTx" presStyleIdx="4" presStyleCnt="5" custScaleX="235711" custScaleY="28484" custLinFactNeighborX="55388" custLinFactNeighborY="-67724">
        <dgm:presLayoutVars>
          <dgm:bulletEnabled val="1"/>
        </dgm:presLayoutVars>
      </dgm:prSet>
      <dgm:spPr/>
    </dgm:pt>
  </dgm:ptLst>
  <dgm:cxnLst>
    <dgm:cxn modelId="{B27DED31-C4B7-314C-BE95-389D453D094E}" type="presOf" srcId="{1B8E970D-382F-BB4F-8DB6-C661DA780EC4}" destId="{4979B662-D551-5B4C-8504-0F11CDBE9FED}" srcOrd="0" destOrd="0" presId="urn:microsoft.com/office/officeart/2005/8/layout/arrow2"/>
    <dgm:cxn modelId="{C81BA568-A394-0E44-8128-F8E48FAD58B2}" srcId="{85BC3677-1CAF-8A44-8C53-F1AECF52792A}" destId="{96A79EF2-8A85-914E-B618-951BE5805448}" srcOrd="2" destOrd="0" parTransId="{B633648E-9336-1740-95BC-7F5E3F4871FC}" sibTransId="{9B41C717-1FAC-E640-B3F8-B85647BD4276}"/>
    <dgm:cxn modelId="{27515876-B6C2-E149-8DAA-8DD880B51C54}" type="presOf" srcId="{64E134B6-6D3D-F849-8E38-AD3FA1A508E9}" destId="{E59F92EB-3634-A240-99C1-907F61689D66}" srcOrd="0" destOrd="0" presId="urn:microsoft.com/office/officeart/2005/8/layout/arrow2"/>
    <dgm:cxn modelId="{F1404387-62A1-9140-8733-CB22C9CF7F62}" type="presOf" srcId="{C806D3C3-4A1F-C640-8129-8EB41EE41B2A}" destId="{D01C7B17-0FE9-3D41-9C7C-238D451E91AD}" srcOrd="0" destOrd="0" presId="urn:microsoft.com/office/officeart/2005/8/layout/arrow2"/>
    <dgm:cxn modelId="{769CB18A-D8B1-3244-A7AF-B100CF372297}" srcId="{85BC3677-1CAF-8A44-8C53-F1AECF52792A}" destId="{64E134B6-6D3D-F849-8E38-AD3FA1A508E9}" srcOrd="0" destOrd="0" parTransId="{634103D8-85DC-2D4D-8D89-527AA64F82C4}" sibTransId="{16FF5FEF-74A1-044F-9D69-FC16A581CFAA}"/>
    <dgm:cxn modelId="{358FC3AC-23C5-664C-A147-79018808CA64}" type="presOf" srcId="{61EE4AA9-0F65-E545-A2DD-94867ABB5D99}" destId="{5D2A7F74-C70E-3A4B-9DE8-88D70BBA16F4}" srcOrd="0" destOrd="0" presId="urn:microsoft.com/office/officeart/2005/8/layout/arrow2"/>
    <dgm:cxn modelId="{EE54AFB3-C07F-B44F-A4C1-7592CF13FDF9}" srcId="{85BC3677-1CAF-8A44-8C53-F1AECF52792A}" destId="{1B8E970D-382F-BB4F-8DB6-C661DA780EC4}" srcOrd="1" destOrd="0" parTransId="{2A0D351A-5EC7-D240-9C66-511656DF9156}" sibTransId="{949D9F2A-3141-2A48-91B4-3F4BB91DAFEC}"/>
    <dgm:cxn modelId="{DDF559C8-CB13-E142-A6E1-66E28977D0D0}" type="presOf" srcId="{85BC3677-1CAF-8A44-8C53-F1AECF52792A}" destId="{5E0E3544-8A40-5D4F-8975-1F448AA1C81D}" srcOrd="0" destOrd="0" presId="urn:microsoft.com/office/officeart/2005/8/layout/arrow2"/>
    <dgm:cxn modelId="{581925D1-66F4-6F42-9B12-9599135162A7}" srcId="{85BC3677-1CAF-8A44-8C53-F1AECF52792A}" destId="{C806D3C3-4A1F-C640-8129-8EB41EE41B2A}" srcOrd="3" destOrd="0" parTransId="{9179FCA2-F595-014B-896A-2DD04FF89B92}" sibTransId="{886BEB83-34DD-1746-8894-87749047DA91}"/>
    <dgm:cxn modelId="{20E3C9DB-3669-EB47-9022-B1F0E4995B91}" type="presOf" srcId="{96A79EF2-8A85-914E-B618-951BE5805448}" destId="{02DD08BF-827E-4F4F-9FA7-5888175B04A2}" srcOrd="0" destOrd="0" presId="urn:microsoft.com/office/officeart/2005/8/layout/arrow2"/>
    <dgm:cxn modelId="{2BE774E5-C180-B447-A40B-0149FCAEA12F}" srcId="{85BC3677-1CAF-8A44-8C53-F1AECF52792A}" destId="{61EE4AA9-0F65-E545-A2DD-94867ABB5D99}" srcOrd="4" destOrd="0" parTransId="{DC76563A-B7F4-C547-B516-EE910E0FBB78}" sibTransId="{108181B5-DFF2-2148-AA77-F312E73E8FFF}"/>
    <dgm:cxn modelId="{D4F6447E-84FC-7646-8394-35115694C692}" type="presParOf" srcId="{5E0E3544-8A40-5D4F-8975-1F448AA1C81D}" destId="{6205CB3A-9571-394E-87AC-520683A22C24}" srcOrd="0" destOrd="0" presId="urn:microsoft.com/office/officeart/2005/8/layout/arrow2"/>
    <dgm:cxn modelId="{4CC4D0AD-8B97-A84B-ABFF-8D8D4FCC2A30}" type="presParOf" srcId="{5E0E3544-8A40-5D4F-8975-1F448AA1C81D}" destId="{ACAEC635-CB4F-D447-B5D3-EC7FF1F39696}" srcOrd="1" destOrd="0" presId="urn:microsoft.com/office/officeart/2005/8/layout/arrow2"/>
    <dgm:cxn modelId="{F9D33168-9996-2E4D-AD90-6107D68E3D54}" type="presParOf" srcId="{ACAEC635-CB4F-D447-B5D3-EC7FF1F39696}" destId="{E823A3D6-BD35-5F46-8E78-BBD76D93ACFE}" srcOrd="0" destOrd="0" presId="urn:microsoft.com/office/officeart/2005/8/layout/arrow2"/>
    <dgm:cxn modelId="{98BC1C2E-4631-FD4A-9A94-1566B231843F}" type="presParOf" srcId="{ACAEC635-CB4F-D447-B5D3-EC7FF1F39696}" destId="{E59F92EB-3634-A240-99C1-907F61689D66}" srcOrd="1" destOrd="0" presId="urn:microsoft.com/office/officeart/2005/8/layout/arrow2"/>
    <dgm:cxn modelId="{51B8D649-9BDE-2A42-82F4-51793CB87317}" type="presParOf" srcId="{ACAEC635-CB4F-D447-B5D3-EC7FF1F39696}" destId="{3FFB67E8-0A75-A945-B42E-7691CF46E556}" srcOrd="2" destOrd="0" presId="urn:microsoft.com/office/officeart/2005/8/layout/arrow2"/>
    <dgm:cxn modelId="{4816F737-28B8-FC4A-8E8F-F80213606641}" type="presParOf" srcId="{ACAEC635-CB4F-D447-B5D3-EC7FF1F39696}" destId="{4979B662-D551-5B4C-8504-0F11CDBE9FED}" srcOrd="3" destOrd="0" presId="urn:microsoft.com/office/officeart/2005/8/layout/arrow2"/>
    <dgm:cxn modelId="{6FC6C11D-6D5C-C64F-BEF6-A155E14856F2}" type="presParOf" srcId="{ACAEC635-CB4F-D447-B5D3-EC7FF1F39696}" destId="{DE5066AD-217C-CF4A-A651-5FFF65010E7F}" srcOrd="4" destOrd="0" presId="urn:microsoft.com/office/officeart/2005/8/layout/arrow2"/>
    <dgm:cxn modelId="{00062696-CB09-EE4D-BD5E-4711D21E96B1}" type="presParOf" srcId="{ACAEC635-CB4F-D447-B5D3-EC7FF1F39696}" destId="{02DD08BF-827E-4F4F-9FA7-5888175B04A2}" srcOrd="5" destOrd="0" presId="urn:microsoft.com/office/officeart/2005/8/layout/arrow2"/>
    <dgm:cxn modelId="{FDE9C0CB-96C3-4547-9C6B-0665A80F9541}" type="presParOf" srcId="{ACAEC635-CB4F-D447-B5D3-EC7FF1F39696}" destId="{DC4E907B-015A-CF49-B310-C1F31AE47E52}" srcOrd="6" destOrd="0" presId="urn:microsoft.com/office/officeart/2005/8/layout/arrow2"/>
    <dgm:cxn modelId="{A0A808A9-7613-734E-9C2E-285C7486CE3E}" type="presParOf" srcId="{ACAEC635-CB4F-D447-B5D3-EC7FF1F39696}" destId="{D01C7B17-0FE9-3D41-9C7C-238D451E91AD}" srcOrd="7" destOrd="0" presId="urn:microsoft.com/office/officeart/2005/8/layout/arrow2"/>
    <dgm:cxn modelId="{CE198A2C-647F-974E-AC76-A9344C6F05DD}" type="presParOf" srcId="{ACAEC635-CB4F-D447-B5D3-EC7FF1F39696}" destId="{22FC3321-3C73-BC4F-BDD9-72D60F476750}" srcOrd="8" destOrd="0" presId="urn:microsoft.com/office/officeart/2005/8/layout/arrow2"/>
    <dgm:cxn modelId="{E79BB83D-5EA1-CE46-90CE-82728E37A0B3}" type="presParOf" srcId="{ACAEC635-CB4F-D447-B5D3-EC7FF1F39696}" destId="{5D2A7F74-C70E-3A4B-9DE8-88D70BBA16F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24098A-CE48-4E6C-BCEF-A5986BE02B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85385B0-FDC3-4C2D-9E3C-0311AAB968C4}">
      <dgm:prSet/>
      <dgm:spPr/>
      <dgm:t>
        <a:bodyPr/>
        <a:lstStyle/>
        <a:p>
          <a:r>
            <a:rPr lang="fr-FR"/>
            <a:t>Study design</a:t>
          </a:r>
          <a:endParaRPr lang="en-US"/>
        </a:p>
      </dgm:t>
    </dgm:pt>
    <dgm:pt modelId="{8B9BFF39-2AB0-4258-8A05-06D1CA322ED9}" type="parTrans" cxnId="{B756D4A8-A375-4769-97AB-420F023CEF39}">
      <dgm:prSet/>
      <dgm:spPr/>
      <dgm:t>
        <a:bodyPr/>
        <a:lstStyle/>
        <a:p>
          <a:endParaRPr lang="en-US"/>
        </a:p>
      </dgm:t>
    </dgm:pt>
    <dgm:pt modelId="{5F4394E1-CD6C-4D78-846A-26FC89624F58}" type="sibTrans" cxnId="{B756D4A8-A375-4769-97AB-420F023CEF39}">
      <dgm:prSet/>
      <dgm:spPr/>
      <dgm:t>
        <a:bodyPr/>
        <a:lstStyle/>
        <a:p>
          <a:endParaRPr lang="en-US"/>
        </a:p>
      </dgm:t>
    </dgm:pt>
    <dgm:pt modelId="{66A7F0EE-9F06-4160-8EC1-BED4217560BF}">
      <dgm:prSet/>
      <dgm:spPr/>
      <dgm:t>
        <a:bodyPr/>
        <a:lstStyle/>
        <a:p>
          <a:r>
            <a:rPr lang="fr-FR"/>
            <a:t>Medical writing</a:t>
          </a:r>
          <a:endParaRPr lang="en-US"/>
        </a:p>
      </dgm:t>
    </dgm:pt>
    <dgm:pt modelId="{6D92D7EF-ADCB-477F-9944-DDED0C6C8470}" type="parTrans" cxnId="{AF7E9ABE-8B68-4B2A-87D0-759402EF629C}">
      <dgm:prSet/>
      <dgm:spPr/>
      <dgm:t>
        <a:bodyPr/>
        <a:lstStyle/>
        <a:p>
          <a:endParaRPr lang="en-US"/>
        </a:p>
      </dgm:t>
    </dgm:pt>
    <dgm:pt modelId="{8F9DBA53-39A9-4AF3-ACC8-31DA3025ECC4}" type="sibTrans" cxnId="{AF7E9ABE-8B68-4B2A-87D0-759402EF629C}">
      <dgm:prSet/>
      <dgm:spPr/>
      <dgm:t>
        <a:bodyPr/>
        <a:lstStyle/>
        <a:p>
          <a:endParaRPr lang="en-US"/>
        </a:p>
      </dgm:t>
    </dgm:pt>
    <dgm:pt modelId="{77D5702A-48A6-415F-A92A-61C404863203}">
      <dgm:prSet/>
      <dgm:spPr/>
      <dgm:t>
        <a:bodyPr/>
        <a:lstStyle/>
        <a:p>
          <a:r>
            <a:rPr lang="fr-FR"/>
            <a:t>Reviewing</a:t>
          </a:r>
          <a:endParaRPr lang="en-US"/>
        </a:p>
      </dgm:t>
    </dgm:pt>
    <dgm:pt modelId="{CBDA3AD0-25D3-4CA2-A47D-85345B364F43}" type="parTrans" cxnId="{3480B947-74E1-4682-9518-10D07652B2F3}">
      <dgm:prSet/>
      <dgm:spPr/>
      <dgm:t>
        <a:bodyPr/>
        <a:lstStyle/>
        <a:p>
          <a:endParaRPr lang="en-US"/>
        </a:p>
      </dgm:t>
    </dgm:pt>
    <dgm:pt modelId="{78F98786-7A44-4024-AB4E-EA015580402D}" type="sibTrans" cxnId="{3480B947-74E1-4682-9518-10D07652B2F3}">
      <dgm:prSet/>
      <dgm:spPr/>
      <dgm:t>
        <a:bodyPr/>
        <a:lstStyle/>
        <a:p>
          <a:endParaRPr lang="en-US"/>
        </a:p>
      </dgm:t>
    </dgm:pt>
    <dgm:pt modelId="{A046FC96-952C-4AF9-AB97-D403A3A1EA45}" type="pres">
      <dgm:prSet presAssocID="{9C24098A-CE48-4E6C-BCEF-A5986BE02B24}" presName="root" presStyleCnt="0">
        <dgm:presLayoutVars>
          <dgm:dir/>
          <dgm:resizeHandles val="exact"/>
        </dgm:presLayoutVars>
      </dgm:prSet>
      <dgm:spPr/>
    </dgm:pt>
    <dgm:pt modelId="{A33998FD-71D7-4E26-BE7B-0A830A68A887}" type="pres">
      <dgm:prSet presAssocID="{085385B0-FDC3-4C2D-9E3C-0311AAB968C4}" presName="compNode" presStyleCnt="0"/>
      <dgm:spPr/>
    </dgm:pt>
    <dgm:pt modelId="{206522CA-C159-41AF-AC86-F54D62D157B8}" type="pres">
      <dgm:prSet presAssocID="{085385B0-FDC3-4C2D-9E3C-0311AAB968C4}" presName="bgRect" presStyleLbl="bgShp" presStyleIdx="0" presStyleCnt="3"/>
      <dgm:spPr/>
    </dgm:pt>
    <dgm:pt modelId="{6593F9C5-B360-467F-9518-CC3E83627AB6}" type="pres">
      <dgm:prSet presAssocID="{085385B0-FDC3-4C2D-9E3C-0311AAB968C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vres"/>
        </a:ext>
      </dgm:extLst>
    </dgm:pt>
    <dgm:pt modelId="{8F944389-40ED-4513-8878-F482D4A642AD}" type="pres">
      <dgm:prSet presAssocID="{085385B0-FDC3-4C2D-9E3C-0311AAB968C4}" presName="spaceRect" presStyleCnt="0"/>
      <dgm:spPr/>
    </dgm:pt>
    <dgm:pt modelId="{BA184596-2320-4B80-8DCA-3419753B469C}" type="pres">
      <dgm:prSet presAssocID="{085385B0-FDC3-4C2D-9E3C-0311AAB968C4}" presName="parTx" presStyleLbl="revTx" presStyleIdx="0" presStyleCnt="3">
        <dgm:presLayoutVars>
          <dgm:chMax val="0"/>
          <dgm:chPref val="0"/>
        </dgm:presLayoutVars>
      </dgm:prSet>
      <dgm:spPr/>
    </dgm:pt>
    <dgm:pt modelId="{1D6DE64F-1126-4855-A4DD-2DC3CF3087E6}" type="pres">
      <dgm:prSet presAssocID="{5F4394E1-CD6C-4D78-846A-26FC89624F58}" presName="sibTrans" presStyleCnt="0"/>
      <dgm:spPr/>
    </dgm:pt>
    <dgm:pt modelId="{A5F6DEAC-482D-4204-8CE4-C5B0D2046A7C}" type="pres">
      <dgm:prSet presAssocID="{66A7F0EE-9F06-4160-8EC1-BED4217560BF}" presName="compNode" presStyleCnt="0"/>
      <dgm:spPr/>
    </dgm:pt>
    <dgm:pt modelId="{820334E4-9846-4D84-981C-790409B51D25}" type="pres">
      <dgm:prSet presAssocID="{66A7F0EE-9F06-4160-8EC1-BED4217560BF}" presName="bgRect" presStyleLbl="bgShp" presStyleIdx="1" presStyleCnt="3"/>
      <dgm:spPr/>
    </dgm:pt>
    <dgm:pt modelId="{760B7109-8D32-41CC-9D02-6581D87AABCC}" type="pres">
      <dgm:prSet presAssocID="{66A7F0EE-9F06-4160-8EC1-BED4217560B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éthoscope"/>
        </a:ext>
      </dgm:extLst>
    </dgm:pt>
    <dgm:pt modelId="{4CE59561-6140-4B47-922F-2F8E8F38E017}" type="pres">
      <dgm:prSet presAssocID="{66A7F0EE-9F06-4160-8EC1-BED4217560BF}" presName="spaceRect" presStyleCnt="0"/>
      <dgm:spPr/>
    </dgm:pt>
    <dgm:pt modelId="{6ED92016-DE6B-4E34-9022-61539A4FB4F0}" type="pres">
      <dgm:prSet presAssocID="{66A7F0EE-9F06-4160-8EC1-BED4217560BF}" presName="parTx" presStyleLbl="revTx" presStyleIdx="1" presStyleCnt="3">
        <dgm:presLayoutVars>
          <dgm:chMax val="0"/>
          <dgm:chPref val="0"/>
        </dgm:presLayoutVars>
      </dgm:prSet>
      <dgm:spPr/>
    </dgm:pt>
    <dgm:pt modelId="{A7822595-D52D-4412-9310-7DE7A7AFB7AC}" type="pres">
      <dgm:prSet presAssocID="{8F9DBA53-39A9-4AF3-ACC8-31DA3025ECC4}" presName="sibTrans" presStyleCnt="0"/>
      <dgm:spPr/>
    </dgm:pt>
    <dgm:pt modelId="{D085855F-BEC8-4A40-B85B-15D86ABBC34D}" type="pres">
      <dgm:prSet presAssocID="{77D5702A-48A6-415F-A92A-61C404863203}" presName="compNode" presStyleCnt="0"/>
      <dgm:spPr/>
    </dgm:pt>
    <dgm:pt modelId="{CEF9FE45-A746-42BD-80AC-129F2DBE2374}" type="pres">
      <dgm:prSet presAssocID="{77D5702A-48A6-415F-A92A-61C404863203}" presName="bgRect" presStyleLbl="bgShp" presStyleIdx="2" presStyleCnt="3"/>
      <dgm:spPr/>
    </dgm:pt>
    <dgm:pt modelId="{D2D95D60-3C95-4B5F-B596-39E8F7C3D3F5}" type="pres">
      <dgm:prSet presAssocID="{77D5702A-48A6-415F-A92A-61C40486320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che"/>
        </a:ext>
      </dgm:extLst>
    </dgm:pt>
    <dgm:pt modelId="{324CE66A-FC65-45D6-8EBB-7630833D797D}" type="pres">
      <dgm:prSet presAssocID="{77D5702A-48A6-415F-A92A-61C404863203}" presName="spaceRect" presStyleCnt="0"/>
      <dgm:spPr/>
    </dgm:pt>
    <dgm:pt modelId="{77D81070-D8BF-4D21-87A8-34C0DBEB537B}" type="pres">
      <dgm:prSet presAssocID="{77D5702A-48A6-415F-A92A-61C404863203}" presName="parTx" presStyleLbl="revTx" presStyleIdx="2" presStyleCnt="3">
        <dgm:presLayoutVars>
          <dgm:chMax val="0"/>
          <dgm:chPref val="0"/>
        </dgm:presLayoutVars>
      </dgm:prSet>
      <dgm:spPr/>
    </dgm:pt>
  </dgm:ptLst>
  <dgm:cxnLst>
    <dgm:cxn modelId="{DF640412-5AE9-473F-AF88-2CCFF4C03009}" type="presOf" srcId="{77D5702A-48A6-415F-A92A-61C404863203}" destId="{77D81070-D8BF-4D21-87A8-34C0DBEB537B}" srcOrd="0" destOrd="0" presId="urn:microsoft.com/office/officeart/2018/2/layout/IconVerticalSolidList"/>
    <dgm:cxn modelId="{3480B947-74E1-4682-9518-10D07652B2F3}" srcId="{9C24098A-CE48-4E6C-BCEF-A5986BE02B24}" destId="{77D5702A-48A6-415F-A92A-61C404863203}" srcOrd="2" destOrd="0" parTransId="{CBDA3AD0-25D3-4CA2-A47D-85345B364F43}" sibTransId="{78F98786-7A44-4024-AB4E-EA015580402D}"/>
    <dgm:cxn modelId="{A9D0285F-C6DD-494D-AC69-B8E404A2EF9B}" type="presOf" srcId="{66A7F0EE-9F06-4160-8EC1-BED4217560BF}" destId="{6ED92016-DE6B-4E34-9022-61539A4FB4F0}" srcOrd="0" destOrd="0" presId="urn:microsoft.com/office/officeart/2018/2/layout/IconVerticalSolidList"/>
    <dgm:cxn modelId="{B756D4A8-A375-4769-97AB-420F023CEF39}" srcId="{9C24098A-CE48-4E6C-BCEF-A5986BE02B24}" destId="{085385B0-FDC3-4C2D-9E3C-0311AAB968C4}" srcOrd="0" destOrd="0" parTransId="{8B9BFF39-2AB0-4258-8A05-06D1CA322ED9}" sibTransId="{5F4394E1-CD6C-4D78-846A-26FC89624F58}"/>
    <dgm:cxn modelId="{13A1B2AB-4888-4827-97C0-1BD02609DF76}" type="presOf" srcId="{085385B0-FDC3-4C2D-9E3C-0311AAB968C4}" destId="{BA184596-2320-4B80-8DCA-3419753B469C}" srcOrd="0" destOrd="0" presId="urn:microsoft.com/office/officeart/2018/2/layout/IconVerticalSolidList"/>
    <dgm:cxn modelId="{AF7E9ABE-8B68-4B2A-87D0-759402EF629C}" srcId="{9C24098A-CE48-4E6C-BCEF-A5986BE02B24}" destId="{66A7F0EE-9F06-4160-8EC1-BED4217560BF}" srcOrd="1" destOrd="0" parTransId="{6D92D7EF-ADCB-477F-9944-DDED0C6C8470}" sibTransId="{8F9DBA53-39A9-4AF3-ACC8-31DA3025ECC4}"/>
    <dgm:cxn modelId="{6A25CBE2-5354-49D7-8C15-656F7265E48D}" type="presOf" srcId="{9C24098A-CE48-4E6C-BCEF-A5986BE02B24}" destId="{A046FC96-952C-4AF9-AB97-D403A3A1EA45}" srcOrd="0" destOrd="0" presId="urn:microsoft.com/office/officeart/2018/2/layout/IconVerticalSolidList"/>
    <dgm:cxn modelId="{94ACCEF7-187C-41EE-A41E-65DEA3D9CF0A}" type="presParOf" srcId="{A046FC96-952C-4AF9-AB97-D403A3A1EA45}" destId="{A33998FD-71D7-4E26-BE7B-0A830A68A887}" srcOrd="0" destOrd="0" presId="urn:microsoft.com/office/officeart/2018/2/layout/IconVerticalSolidList"/>
    <dgm:cxn modelId="{AC81654A-07D6-40E4-ADBE-88CBB1CAF60E}" type="presParOf" srcId="{A33998FD-71D7-4E26-BE7B-0A830A68A887}" destId="{206522CA-C159-41AF-AC86-F54D62D157B8}" srcOrd="0" destOrd="0" presId="urn:microsoft.com/office/officeart/2018/2/layout/IconVerticalSolidList"/>
    <dgm:cxn modelId="{31AE3D01-DDA6-4331-A210-D1D0FF54EE66}" type="presParOf" srcId="{A33998FD-71D7-4E26-BE7B-0A830A68A887}" destId="{6593F9C5-B360-467F-9518-CC3E83627AB6}" srcOrd="1" destOrd="0" presId="urn:microsoft.com/office/officeart/2018/2/layout/IconVerticalSolidList"/>
    <dgm:cxn modelId="{BAA0D5A2-1AFC-4D70-A6FB-182A3F5A91E7}" type="presParOf" srcId="{A33998FD-71D7-4E26-BE7B-0A830A68A887}" destId="{8F944389-40ED-4513-8878-F482D4A642AD}" srcOrd="2" destOrd="0" presId="urn:microsoft.com/office/officeart/2018/2/layout/IconVerticalSolidList"/>
    <dgm:cxn modelId="{5239DD16-216B-4F94-9D62-CE359CA89543}" type="presParOf" srcId="{A33998FD-71D7-4E26-BE7B-0A830A68A887}" destId="{BA184596-2320-4B80-8DCA-3419753B469C}" srcOrd="3" destOrd="0" presId="urn:microsoft.com/office/officeart/2018/2/layout/IconVerticalSolidList"/>
    <dgm:cxn modelId="{20BF7FF3-6D28-4151-939D-0FAE2E9475FC}" type="presParOf" srcId="{A046FC96-952C-4AF9-AB97-D403A3A1EA45}" destId="{1D6DE64F-1126-4855-A4DD-2DC3CF3087E6}" srcOrd="1" destOrd="0" presId="urn:microsoft.com/office/officeart/2018/2/layout/IconVerticalSolidList"/>
    <dgm:cxn modelId="{720BBE42-70B7-4D2B-A26B-4E000A08A7B3}" type="presParOf" srcId="{A046FC96-952C-4AF9-AB97-D403A3A1EA45}" destId="{A5F6DEAC-482D-4204-8CE4-C5B0D2046A7C}" srcOrd="2" destOrd="0" presId="urn:microsoft.com/office/officeart/2018/2/layout/IconVerticalSolidList"/>
    <dgm:cxn modelId="{36FDFEA1-B874-4BA2-B997-291DB0750C1F}" type="presParOf" srcId="{A5F6DEAC-482D-4204-8CE4-C5B0D2046A7C}" destId="{820334E4-9846-4D84-981C-790409B51D25}" srcOrd="0" destOrd="0" presId="urn:microsoft.com/office/officeart/2018/2/layout/IconVerticalSolidList"/>
    <dgm:cxn modelId="{ACDD4383-9F39-4B0F-B74E-07DD1A7528FE}" type="presParOf" srcId="{A5F6DEAC-482D-4204-8CE4-C5B0D2046A7C}" destId="{760B7109-8D32-41CC-9D02-6581D87AABCC}" srcOrd="1" destOrd="0" presId="urn:microsoft.com/office/officeart/2018/2/layout/IconVerticalSolidList"/>
    <dgm:cxn modelId="{CEBFD526-7627-402C-AD37-23DB91FD7105}" type="presParOf" srcId="{A5F6DEAC-482D-4204-8CE4-C5B0D2046A7C}" destId="{4CE59561-6140-4B47-922F-2F8E8F38E017}" srcOrd="2" destOrd="0" presId="urn:microsoft.com/office/officeart/2018/2/layout/IconVerticalSolidList"/>
    <dgm:cxn modelId="{1B9D4D91-0B8F-42DA-9580-2274C687420F}" type="presParOf" srcId="{A5F6DEAC-482D-4204-8CE4-C5B0D2046A7C}" destId="{6ED92016-DE6B-4E34-9022-61539A4FB4F0}" srcOrd="3" destOrd="0" presId="urn:microsoft.com/office/officeart/2018/2/layout/IconVerticalSolidList"/>
    <dgm:cxn modelId="{DFFC6F3E-3EBA-4BB3-804E-F3A23230DCDA}" type="presParOf" srcId="{A046FC96-952C-4AF9-AB97-D403A3A1EA45}" destId="{A7822595-D52D-4412-9310-7DE7A7AFB7AC}" srcOrd="3" destOrd="0" presId="urn:microsoft.com/office/officeart/2018/2/layout/IconVerticalSolidList"/>
    <dgm:cxn modelId="{3A488ACC-1F35-47A1-B090-67720F3E739D}" type="presParOf" srcId="{A046FC96-952C-4AF9-AB97-D403A3A1EA45}" destId="{D085855F-BEC8-4A40-B85B-15D86ABBC34D}" srcOrd="4" destOrd="0" presId="urn:microsoft.com/office/officeart/2018/2/layout/IconVerticalSolidList"/>
    <dgm:cxn modelId="{8E8B9634-C3D9-4A3C-A92F-ADCA59064A11}" type="presParOf" srcId="{D085855F-BEC8-4A40-B85B-15D86ABBC34D}" destId="{CEF9FE45-A746-42BD-80AC-129F2DBE2374}" srcOrd="0" destOrd="0" presId="urn:microsoft.com/office/officeart/2018/2/layout/IconVerticalSolidList"/>
    <dgm:cxn modelId="{493F872A-DAA6-454E-B918-07DCE6ECCEAA}" type="presParOf" srcId="{D085855F-BEC8-4A40-B85B-15D86ABBC34D}" destId="{D2D95D60-3C95-4B5F-B596-39E8F7C3D3F5}" srcOrd="1" destOrd="0" presId="urn:microsoft.com/office/officeart/2018/2/layout/IconVerticalSolidList"/>
    <dgm:cxn modelId="{A9A30CB5-D5E1-467A-91D3-BDE06E377904}" type="presParOf" srcId="{D085855F-BEC8-4A40-B85B-15D86ABBC34D}" destId="{324CE66A-FC65-45D6-8EBB-7630833D797D}" srcOrd="2" destOrd="0" presId="urn:microsoft.com/office/officeart/2018/2/layout/IconVerticalSolidList"/>
    <dgm:cxn modelId="{A6FBF4B7-7447-4641-AF88-713766F0A39A}" type="presParOf" srcId="{D085855F-BEC8-4A40-B85B-15D86ABBC34D}" destId="{77D81070-D8BF-4D21-87A8-34C0DBEB537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566030-442B-4304-86F9-B01E86CCB11C}"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92372E1-C508-4839-88AA-F04AD0996556}">
      <dgm:prSet/>
      <dgm:spPr/>
      <dgm:t>
        <a:bodyPr/>
        <a:lstStyle/>
        <a:p>
          <a:r>
            <a:rPr lang="en-US" dirty="0"/>
            <a:t>Enhance the efficiency, accuracy, and overall success of clinical trials</a:t>
          </a:r>
        </a:p>
      </dgm:t>
    </dgm:pt>
    <dgm:pt modelId="{AA80FC54-D797-498E-B85F-D23A3D3C727E}" type="parTrans" cxnId="{149C6DF3-E67F-4AE7-8FE3-CED2487FDC8C}">
      <dgm:prSet/>
      <dgm:spPr/>
      <dgm:t>
        <a:bodyPr/>
        <a:lstStyle/>
        <a:p>
          <a:endParaRPr lang="en-US"/>
        </a:p>
      </dgm:t>
    </dgm:pt>
    <dgm:pt modelId="{04AF1D63-F23E-4070-9B65-0BF55AFDF386}" type="sibTrans" cxnId="{149C6DF3-E67F-4AE7-8FE3-CED2487FDC8C}">
      <dgm:prSet/>
      <dgm:spPr/>
      <dgm:t>
        <a:bodyPr/>
        <a:lstStyle/>
        <a:p>
          <a:endParaRPr lang="en-US"/>
        </a:p>
      </dgm:t>
    </dgm:pt>
    <dgm:pt modelId="{3F331D06-7B77-47EE-8750-10CA2E61B9F2}">
      <dgm:prSet/>
      <dgm:spPr/>
      <dgm:t>
        <a:bodyPr/>
        <a:lstStyle/>
        <a:p>
          <a:r>
            <a:rPr lang="en-US"/>
            <a:t>Cost savings and a more patient-centric approach</a:t>
          </a:r>
        </a:p>
      </dgm:t>
    </dgm:pt>
    <dgm:pt modelId="{90C3A545-36BD-40E5-8639-AC38C74DC3ED}" type="parTrans" cxnId="{8AB474EB-2194-411A-99C2-FD407301A6D8}">
      <dgm:prSet/>
      <dgm:spPr/>
      <dgm:t>
        <a:bodyPr/>
        <a:lstStyle/>
        <a:p>
          <a:endParaRPr lang="en-US"/>
        </a:p>
      </dgm:t>
    </dgm:pt>
    <dgm:pt modelId="{4F75ABFE-4A40-4395-BD2B-B3398B79705A}" type="sibTrans" cxnId="{8AB474EB-2194-411A-99C2-FD407301A6D8}">
      <dgm:prSet/>
      <dgm:spPr/>
      <dgm:t>
        <a:bodyPr/>
        <a:lstStyle/>
        <a:p>
          <a:endParaRPr lang="en-US"/>
        </a:p>
      </dgm:t>
    </dgm:pt>
    <dgm:pt modelId="{2701AAF0-4B07-4BF0-9F2B-49AA1E899626}" type="pres">
      <dgm:prSet presAssocID="{C7566030-442B-4304-86F9-B01E86CCB11C}" presName="root" presStyleCnt="0">
        <dgm:presLayoutVars>
          <dgm:dir/>
          <dgm:resizeHandles val="exact"/>
        </dgm:presLayoutVars>
      </dgm:prSet>
      <dgm:spPr/>
    </dgm:pt>
    <dgm:pt modelId="{BEDDD9D6-3568-4611-9DFF-2FD7D387E59A}" type="pres">
      <dgm:prSet presAssocID="{E92372E1-C508-4839-88AA-F04AD0996556}" presName="compNode" presStyleCnt="0"/>
      <dgm:spPr/>
    </dgm:pt>
    <dgm:pt modelId="{F08F98BC-641E-4C21-8883-F29F72A1FB55}" type="pres">
      <dgm:prSet presAssocID="{E92372E1-C508-4839-88AA-F04AD0996556}" presName="bgRect" presStyleLbl="bgShp" presStyleIdx="0" presStyleCnt="2"/>
      <dgm:spPr/>
    </dgm:pt>
    <dgm:pt modelId="{4702FCB5-EDC9-4346-AFDC-D0C05B19D6D9}" type="pres">
      <dgm:prSet presAssocID="{E92372E1-C508-4839-88AA-F04AD099655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lle"/>
        </a:ext>
      </dgm:extLst>
    </dgm:pt>
    <dgm:pt modelId="{395021D6-B0F9-4C3F-B759-86DFCAC564E0}" type="pres">
      <dgm:prSet presAssocID="{E92372E1-C508-4839-88AA-F04AD0996556}" presName="spaceRect" presStyleCnt="0"/>
      <dgm:spPr/>
    </dgm:pt>
    <dgm:pt modelId="{6FEF32EC-54C4-4C28-9A4B-8C5D90A12BB0}" type="pres">
      <dgm:prSet presAssocID="{E92372E1-C508-4839-88AA-F04AD0996556}" presName="parTx" presStyleLbl="revTx" presStyleIdx="0" presStyleCnt="2">
        <dgm:presLayoutVars>
          <dgm:chMax val="0"/>
          <dgm:chPref val="0"/>
        </dgm:presLayoutVars>
      </dgm:prSet>
      <dgm:spPr/>
    </dgm:pt>
    <dgm:pt modelId="{6A8CBA0A-18C5-492D-BEFA-415EB809A681}" type="pres">
      <dgm:prSet presAssocID="{04AF1D63-F23E-4070-9B65-0BF55AFDF386}" presName="sibTrans" presStyleCnt="0"/>
      <dgm:spPr/>
    </dgm:pt>
    <dgm:pt modelId="{078E944A-873F-4AC6-BFE2-6937CC94D9C9}" type="pres">
      <dgm:prSet presAssocID="{3F331D06-7B77-47EE-8750-10CA2E61B9F2}" presName="compNode" presStyleCnt="0"/>
      <dgm:spPr/>
    </dgm:pt>
    <dgm:pt modelId="{D4EA96F5-104E-4575-8746-2A0B502A18DC}" type="pres">
      <dgm:prSet presAssocID="{3F331D06-7B77-47EE-8750-10CA2E61B9F2}" presName="bgRect" presStyleLbl="bgShp" presStyleIdx="1" presStyleCnt="2"/>
      <dgm:spPr/>
    </dgm:pt>
    <dgm:pt modelId="{4FB14FA2-8FA4-4275-A825-56202350BB10}" type="pres">
      <dgm:prSet presAssocID="{3F331D06-7B77-47EE-8750-10CA2E61B9F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DAB53F01-5105-498F-9CD9-5CD54B01684A}" type="pres">
      <dgm:prSet presAssocID="{3F331D06-7B77-47EE-8750-10CA2E61B9F2}" presName="spaceRect" presStyleCnt="0"/>
      <dgm:spPr/>
    </dgm:pt>
    <dgm:pt modelId="{32C32287-5D0E-409E-B1E6-3A0301FEFC9E}" type="pres">
      <dgm:prSet presAssocID="{3F331D06-7B77-47EE-8750-10CA2E61B9F2}" presName="parTx" presStyleLbl="revTx" presStyleIdx="1" presStyleCnt="2">
        <dgm:presLayoutVars>
          <dgm:chMax val="0"/>
          <dgm:chPref val="0"/>
        </dgm:presLayoutVars>
      </dgm:prSet>
      <dgm:spPr/>
    </dgm:pt>
  </dgm:ptLst>
  <dgm:cxnLst>
    <dgm:cxn modelId="{10E48061-9410-49F9-882E-532D67D6596C}" type="presOf" srcId="{C7566030-442B-4304-86F9-B01E86CCB11C}" destId="{2701AAF0-4B07-4BF0-9F2B-49AA1E899626}" srcOrd="0" destOrd="0" presId="urn:microsoft.com/office/officeart/2018/2/layout/IconVerticalSolidList"/>
    <dgm:cxn modelId="{631C60E5-70CB-446C-B4A8-A130AA58813E}" type="presOf" srcId="{E92372E1-C508-4839-88AA-F04AD0996556}" destId="{6FEF32EC-54C4-4C28-9A4B-8C5D90A12BB0}" srcOrd="0" destOrd="0" presId="urn:microsoft.com/office/officeart/2018/2/layout/IconVerticalSolidList"/>
    <dgm:cxn modelId="{8AB474EB-2194-411A-99C2-FD407301A6D8}" srcId="{C7566030-442B-4304-86F9-B01E86CCB11C}" destId="{3F331D06-7B77-47EE-8750-10CA2E61B9F2}" srcOrd="1" destOrd="0" parTransId="{90C3A545-36BD-40E5-8639-AC38C74DC3ED}" sibTransId="{4F75ABFE-4A40-4395-BD2B-B3398B79705A}"/>
    <dgm:cxn modelId="{369C0FEC-2A0A-417A-8AFC-085EFD67ECF9}" type="presOf" srcId="{3F331D06-7B77-47EE-8750-10CA2E61B9F2}" destId="{32C32287-5D0E-409E-B1E6-3A0301FEFC9E}" srcOrd="0" destOrd="0" presId="urn:microsoft.com/office/officeart/2018/2/layout/IconVerticalSolidList"/>
    <dgm:cxn modelId="{149C6DF3-E67F-4AE7-8FE3-CED2487FDC8C}" srcId="{C7566030-442B-4304-86F9-B01E86CCB11C}" destId="{E92372E1-C508-4839-88AA-F04AD0996556}" srcOrd="0" destOrd="0" parTransId="{AA80FC54-D797-498E-B85F-D23A3D3C727E}" sibTransId="{04AF1D63-F23E-4070-9B65-0BF55AFDF386}"/>
    <dgm:cxn modelId="{C6CBFF21-36A5-4A06-8255-082660DBBEDD}" type="presParOf" srcId="{2701AAF0-4B07-4BF0-9F2B-49AA1E899626}" destId="{BEDDD9D6-3568-4611-9DFF-2FD7D387E59A}" srcOrd="0" destOrd="0" presId="urn:microsoft.com/office/officeart/2018/2/layout/IconVerticalSolidList"/>
    <dgm:cxn modelId="{6CDCBB3C-9A4B-40B6-B3AD-D2EAF1377360}" type="presParOf" srcId="{BEDDD9D6-3568-4611-9DFF-2FD7D387E59A}" destId="{F08F98BC-641E-4C21-8883-F29F72A1FB55}" srcOrd="0" destOrd="0" presId="urn:microsoft.com/office/officeart/2018/2/layout/IconVerticalSolidList"/>
    <dgm:cxn modelId="{5741E670-283C-4CB5-9040-55BC92E75A45}" type="presParOf" srcId="{BEDDD9D6-3568-4611-9DFF-2FD7D387E59A}" destId="{4702FCB5-EDC9-4346-AFDC-D0C05B19D6D9}" srcOrd="1" destOrd="0" presId="urn:microsoft.com/office/officeart/2018/2/layout/IconVerticalSolidList"/>
    <dgm:cxn modelId="{BF2B260D-1FC1-448C-98E9-B4DC72590A56}" type="presParOf" srcId="{BEDDD9D6-3568-4611-9DFF-2FD7D387E59A}" destId="{395021D6-B0F9-4C3F-B759-86DFCAC564E0}" srcOrd="2" destOrd="0" presId="urn:microsoft.com/office/officeart/2018/2/layout/IconVerticalSolidList"/>
    <dgm:cxn modelId="{A34FD4EE-0F1F-47F3-9BDE-45BC9CA18691}" type="presParOf" srcId="{BEDDD9D6-3568-4611-9DFF-2FD7D387E59A}" destId="{6FEF32EC-54C4-4C28-9A4B-8C5D90A12BB0}" srcOrd="3" destOrd="0" presId="urn:microsoft.com/office/officeart/2018/2/layout/IconVerticalSolidList"/>
    <dgm:cxn modelId="{6A22909F-77FB-41D1-8D3D-7D94D1450B14}" type="presParOf" srcId="{2701AAF0-4B07-4BF0-9F2B-49AA1E899626}" destId="{6A8CBA0A-18C5-492D-BEFA-415EB809A681}" srcOrd="1" destOrd="0" presId="urn:microsoft.com/office/officeart/2018/2/layout/IconVerticalSolidList"/>
    <dgm:cxn modelId="{AB7C6549-FB69-478F-A9E3-667209A0803F}" type="presParOf" srcId="{2701AAF0-4B07-4BF0-9F2B-49AA1E899626}" destId="{078E944A-873F-4AC6-BFE2-6937CC94D9C9}" srcOrd="2" destOrd="0" presId="urn:microsoft.com/office/officeart/2018/2/layout/IconVerticalSolidList"/>
    <dgm:cxn modelId="{48FA058B-B0D5-4F42-8D76-ECAEEE9BF01B}" type="presParOf" srcId="{078E944A-873F-4AC6-BFE2-6937CC94D9C9}" destId="{D4EA96F5-104E-4575-8746-2A0B502A18DC}" srcOrd="0" destOrd="0" presId="urn:microsoft.com/office/officeart/2018/2/layout/IconVerticalSolidList"/>
    <dgm:cxn modelId="{F19AC3A6-B4F8-4438-8BAD-9B3DFEC49590}" type="presParOf" srcId="{078E944A-873F-4AC6-BFE2-6937CC94D9C9}" destId="{4FB14FA2-8FA4-4275-A825-56202350BB10}" srcOrd="1" destOrd="0" presId="urn:microsoft.com/office/officeart/2018/2/layout/IconVerticalSolidList"/>
    <dgm:cxn modelId="{D93E1E89-4039-46BA-9047-14B93DC001D0}" type="presParOf" srcId="{078E944A-873F-4AC6-BFE2-6937CC94D9C9}" destId="{DAB53F01-5105-498F-9CD9-5CD54B01684A}" srcOrd="2" destOrd="0" presId="urn:microsoft.com/office/officeart/2018/2/layout/IconVerticalSolidList"/>
    <dgm:cxn modelId="{05F9E365-2889-4B1C-BC1B-2B7FC51C78DE}" type="presParOf" srcId="{078E944A-873F-4AC6-BFE2-6937CC94D9C9}" destId="{32C32287-5D0E-409E-B1E6-3A0301FEFC9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E4A610-11D0-4BC4-A9FD-8FE807441ED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9B8FB70-B0DD-4BC6-ADB5-D1D73FB0936F}">
      <dgm:prSet/>
      <dgm:spPr/>
      <dgm:t>
        <a:bodyPr/>
        <a:lstStyle/>
        <a:p>
          <a:pPr>
            <a:lnSpc>
              <a:spcPct val="100000"/>
            </a:lnSpc>
          </a:pPr>
          <a:r>
            <a:rPr lang="de-DE"/>
            <a:t>Data collection</a:t>
          </a:r>
          <a:endParaRPr lang="en-US"/>
        </a:p>
      </dgm:t>
    </dgm:pt>
    <dgm:pt modelId="{CAF5BB26-87AB-4DA5-AABC-74111FEB5D6A}" type="parTrans" cxnId="{B314AA8C-2F67-46AF-9ADD-CA1D88DC233C}">
      <dgm:prSet/>
      <dgm:spPr/>
      <dgm:t>
        <a:bodyPr/>
        <a:lstStyle/>
        <a:p>
          <a:endParaRPr lang="en-US"/>
        </a:p>
      </dgm:t>
    </dgm:pt>
    <dgm:pt modelId="{498E52D1-4F1B-4EFD-9463-2420C1BF31D0}" type="sibTrans" cxnId="{B314AA8C-2F67-46AF-9ADD-CA1D88DC233C}">
      <dgm:prSet/>
      <dgm:spPr/>
      <dgm:t>
        <a:bodyPr/>
        <a:lstStyle/>
        <a:p>
          <a:endParaRPr lang="en-US"/>
        </a:p>
      </dgm:t>
    </dgm:pt>
    <dgm:pt modelId="{579E5828-B48A-4A88-9033-6E13B5022EC5}">
      <dgm:prSet/>
      <dgm:spPr/>
      <dgm:t>
        <a:bodyPr/>
        <a:lstStyle/>
        <a:p>
          <a:pPr>
            <a:lnSpc>
              <a:spcPct val="100000"/>
            </a:lnSpc>
          </a:pPr>
          <a:r>
            <a:rPr lang="de-DE" dirty="0"/>
            <a:t>Algorithm development</a:t>
          </a:r>
          <a:endParaRPr lang="en-US" dirty="0"/>
        </a:p>
      </dgm:t>
    </dgm:pt>
    <dgm:pt modelId="{0FF20908-51DF-40F6-97BC-B9318AC31998}" type="parTrans" cxnId="{70F2D647-F144-42F5-BB7A-42192C5A0059}">
      <dgm:prSet/>
      <dgm:spPr/>
      <dgm:t>
        <a:bodyPr/>
        <a:lstStyle/>
        <a:p>
          <a:endParaRPr lang="en-US"/>
        </a:p>
      </dgm:t>
    </dgm:pt>
    <dgm:pt modelId="{7B022380-5004-43CC-A3DF-026F260C4647}" type="sibTrans" cxnId="{70F2D647-F144-42F5-BB7A-42192C5A0059}">
      <dgm:prSet/>
      <dgm:spPr/>
      <dgm:t>
        <a:bodyPr/>
        <a:lstStyle/>
        <a:p>
          <a:endParaRPr lang="en-US"/>
        </a:p>
      </dgm:t>
    </dgm:pt>
    <dgm:pt modelId="{6A5F6D38-5DA4-4DBF-B862-D163C00B2187}">
      <dgm:prSet/>
      <dgm:spPr/>
      <dgm:t>
        <a:bodyPr/>
        <a:lstStyle/>
        <a:p>
          <a:pPr>
            <a:lnSpc>
              <a:spcPct val="100000"/>
            </a:lnSpc>
          </a:pPr>
          <a:r>
            <a:rPr lang="de-DE" dirty="0" err="1"/>
            <a:t>Ethical</a:t>
          </a:r>
          <a:r>
            <a:rPr lang="de-DE" dirty="0"/>
            <a:t> and social </a:t>
          </a:r>
          <a:r>
            <a:rPr lang="de-DE" dirty="0" err="1"/>
            <a:t>considerations</a:t>
          </a:r>
          <a:endParaRPr lang="en-US" dirty="0"/>
        </a:p>
      </dgm:t>
    </dgm:pt>
    <dgm:pt modelId="{323A9170-5FF8-4C5E-B88B-45E8B091C8C7}" type="parTrans" cxnId="{ED084B45-B170-4F54-80F3-4C265159F698}">
      <dgm:prSet/>
      <dgm:spPr/>
      <dgm:t>
        <a:bodyPr/>
        <a:lstStyle/>
        <a:p>
          <a:endParaRPr lang="en-US"/>
        </a:p>
      </dgm:t>
    </dgm:pt>
    <dgm:pt modelId="{5281C92D-23E1-4950-9D9D-49AF184390DE}" type="sibTrans" cxnId="{ED084B45-B170-4F54-80F3-4C265159F698}">
      <dgm:prSet/>
      <dgm:spPr/>
      <dgm:t>
        <a:bodyPr/>
        <a:lstStyle/>
        <a:p>
          <a:endParaRPr lang="en-US"/>
        </a:p>
      </dgm:t>
    </dgm:pt>
    <dgm:pt modelId="{A22063C4-A27D-4C56-B28A-3DF428363484}">
      <dgm:prSet/>
      <dgm:spPr/>
      <dgm:t>
        <a:bodyPr/>
        <a:lstStyle/>
        <a:p>
          <a:pPr>
            <a:lnSpc>
              <a:spcPct val="100000"/>
            </a:lnSpc>
          </a:pPr>
          <a:r>
            <a:rPr lang="de-DE"/>
            <a:t>Accountability and safety</a:t>
          </a:r>
          <a:endParaRPr lang="en-US"/>
        </a:p>
      </dgm:t>
    </dgm:pt>
    <dgm:pt modelId="{5B9CB370-A38A-4C37-9BC7-6861585DC70C}" type="parTrans" cxnId="{A452E1A7-EC2F-45A8-9C38-92B7D4927ECA}">
      <dgm:prSet/>
      <dgm:spPr/>
      <dgm:t>
        <a:bodyPr/>
        <a:lstStyle/>
        <a:p>
          <a:endParaRPr lang="en-US"/>
        </a:p>
      </dgm:t>
    </dgm:pt>
    <dgm:pt modelId="{BADB693D-5F87-4F8F-95E8-71F1B55C2A88}" type="sibTrans" cxnId="{A452E1A7-EC2F-45A8-9C38-92B7D4927ECA}">
      <dgm:prSet/>
      <dgm:spPr/>
      <dgm:t>
        <a:bodyPr/>
        <a:lstStyle/>
        <a:p>
          <a:endParaRPr lang="en-US"/>
        </a:p>
      </dgm:t>
    </dgm:pt>
    <dgm:pt modelId="{2F7802A9-F1B4-44CC-830A-2196B5720435}" type="pres">
      <dgm:prSet presAssocID="{A1E4A610-11D0-4BC4-A9FD-8FE807441ED1}" presName="root" presStyleCnt="0">
        <dgm:presLayoutVars>
          <dgm:dir/>
          <dgm:resizeHandles val="exact"/>
        </dgm:presLayoutVars>
      </dgm:prSet>
      <dgm:spPr/>
    </dgm:pt>
    <dgm:pt modelId="{1A6D8171-2F82-4841-838B-8E1941450DE0}" type="pres">
      <dgm:prSet presAssocID="{C9B8FB70-B0DD-4BC6-ADB5-D1D73FB0936F}" presName="compNode" presStyleCnt="0"/>
      <dgm:spPr/>
    </dgm:pt>
    <dgm:pt modelId="{11B77556-B759-4BC9-A926-871DD3CD2C66}" type="pres">
      <dgm:prSet presAssocID="{C9B8FB70-B0DD-4BC6-ADB5-D1D73FB0936F}" presName="bgRect" presStyleLbl="bgShp" presStyleIdx="0" presStyleCnt="4"/>
      <dgm:spPr>
        <a:solidFill>
          <a:schemeClr val="accent5">
            <a:lumMod val="20000"/>
            <a:lumOff val="80000"/>
          </a:schemeClr>
        </a:solidFill>
      </dgm:spPr>
    </dgm:pt>
    <dgm:pt modelId="{AF33E6E1-A03F-4420-BEA0-0BF632DE9B45}" type="pres">
      <dgm:prSet presAssocID="{C9B8FB70-B0DD-4BC6-ADB5-D1D73FB0936F}" presName="iconRect" presStyleLbl="node1" presStyleIdx="0" presStyleCnt="4"/>
      <dgm:spPr>
        <a:blipFill>
          <a:blip xmlns:r="http://schemas.openxmlformats.org/officeDocument/2006/relationships" r:embed="rId1">
            <a:duotone>
              <a:prstClr val="black"/>
              <a:schemeClr val="accent5">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enbank"/>
        </a:ext>
      </dgm:extLst>
    </dgm:pt>
    <dgm:pt modelId="{D02F5609-F3CA-4DDA-AE0C-494FD1574A50}" type="pres">
      <dgm:prSet presAssocID="{C9B8FB70-B0DD-4BC6-ADB5-D1D73FB0936F}" presName="spaceRect" presStyleCnt="0"/>
      <dgm:spPr/>
    </dgm:pt>
    <dgm:pt modelId="{4EFC453A-41FC-40D6-8F3D-2C3458ACC608}" type="pres">
      <dgm:prSet presAssocID="{C9B8FB70-B0DD-4BC6-ADB5-D1D73FB0936F}" presName="parTx" presStyleLbl="revTx" presStyleIdx="0" presStyleCnt="4">
        <dgm:presLayoutVars>
          <dgm:chMax val="0"/>
          <dgm:chPref val="0"/>
        </dgm:presLayoutVars>
      </dgm:prSet>
      <dgm:spPr/>
    </dgm:pt>
    <dgm:pt modelId="{1ECC8143-8A12-4395-B5C7-D7624DC30BD1}" type="pres">
      <dgm:prSet presAssocID="{498E52D1-4F1B-4EFD-9463-2420C1BF31D0}" presName="sibTrans" presStyleCnt="0"/>
      <dgm:spPr/>
    </dgm:pt>
    <dgm:pt modelId="{63792560-603E-4DB1-9FB0-1C88D115219C}" type="pres">
      <dgm:prSet presAssocID="{579E5828-B48A-4A88-9033-6E13B5022EC5}" presName="compNode" presStyleCnt="0"/>
      <dgm:spPr/>
    </dgm:pt>
    <dgm:pt modelId="{D5A0A1D2-5ADA-4005-B4C4-7DD3EBC5770E}" type="pres">
      <dgm:prSet presAssocID="{579E5828-B48A-4A88-9033-6E13B5022EC5}" presName="bgRect" presStyleLbl="bgShp" presStyleIdx="1" presStyleCnt="4"/>
      <dgm:spPr>
        <a:solidFill>
          <a:schemeClr val="accent5">
            <a:lumMod val="20000"/>
            <a:lumOff val="80000"/>
          </a:schemeClr>
        </a:solidFill>
      </dgm:spPr>
    </dgm:pt>
    <dgm:pt modelId="{11074536-D45F-44C4-AFC4-7CC95E43BDEF}" type="pres">
      <dgm:prSet presAssocID="{579E5828-B48A-4A88-9033-6E13B5022EC5}" presName="iconRect" presStyleLbl="node1" presStyleIdx="1" presStyleCnt="4"/>
      <dgm:spPr>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äkchen"/>
        </a:ext>
      </dgm:extLst>
    </dgm:pt>
    <dgm:pt modelId="{17AA0077-A45A-494F-B4AE-67A5C12AD07B}" type="pres">
      <dgm:prSet presAssocID="{579E5828-B48A-4A88-9033-6E13B5022EC5}" presName="spaceRect" presStyleCnt="0"/>
      <dgm:spPr/>
    </dgm:pt>
    <dgm:pt modelId="{512CD433-416A-441E-A7F4-1934F17EF866}" type="pres">
      <dgm:prSet presAssocID="{579E5828-B48A-4A88-9033-6E13B5022EC5}" presName="parTx" presStyleLbl="revTx" presStyleIdx="1" presStyleCnt="4">
        <dgm:presLayoutVars>
          <dgm:chMax val="0"/>
          <dgm:chPref val="0"/>
        </dgm:presLayoutVars>
      </dgm:prSet>
      <dgm:spPr/>
    </dgm:pt>
    <dgm:pt modelId="{143421A9-5B44-4A2E-8410-FD55F6FB24CC}" type="pres">
      <dgm:prSet presAssocID="{7B022380-5004-43CC-A3DF-026F260C4647}" presName="sibTrans" presStyleCnt="0"/>
      <dgm:spPr/>
    </dgm:pt>
    <dgm:pt modelId="{3E2E58CF-0E05-415C-98F0-A92933DD8BCC}" type="pres">
      <dgm:prSet presAssocID="{A22063C4-A27D-4C56-B28A-3DF428363484}" presName="compNode" presStyleCnt="0"/>
      <dgm:spPr/>
    </dgm:pt>
    <dgm:pt modelId="{501615B9-3E96-40F4-9695-806A32D142EF}" type="pres">
      <dgm:prSet presAssocID="{A22063C4-A27D-4C56-B28A-3DF428363484}" presName="bgRect" presStyleLbl="bgShp" presStyleIdx="2" presStyleCnt="4"/>
      <dgm:spPr>
        <a:solidFill>
          <a:schemeClr val="accent5">
            <a:lumMod val="20000"/>
            <a:lumOff val="80000"/>
          </a:schemeClr>
        </a:solidFill>
      </dgm:spPr>
    </dgm:pt>
    <dgm:pt modelId="{85DCDBEB-C62A-42F2-8D88-F82C39B11A43}" type="pres">
      <dgm:prSet presAssocID="{A22063C4-A27D-4C56-B28A-3DF428363484}" presName="iconRect" presStyleLbl="node1" presStyleIdx="2" presStyleCnt="4"/>
      <dgm:spPr>
        <a:blipFill>
          <a:blip xmlns:r="http://schemas.openxmlformats.org/officeDocument/2006/relationships" r:embed="rId5">
            <a:duotone>
              <a:prstClr val="black"/>
              <a:schemeClr val="accent5">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üfliste"/>
        </a:ext>
      </dgm:extLst>
    </dgm:pt>
    <dgm:pt modelId="{BAA994FC-FF78-401A-9E58-AD444390EF3A}" type="pres">
      <dgm:prSet presAssocID="{A22063C4-A27D-4C56-B28A-3DF428363484}" presName="spaceRect" presStyleCnt="0"/>
      <dgm:spPr/>
    </dgm:pt>
    <dgm:pt modelId="{CD908A12-74FF-4C13-AEE6-8AD6E9EFE356}" type="pres">
      <dgm:prSet presAssocID="{A22063C4-A27D-4C56-B28A-3DF428363484}" presName="parTx" presStyleLbl="revTx" presStyleIdx="2" presStyleCnt="4">
        <dgm:presLayoutVars>
          <dgm:chMax val="0"/>
          <dgm:chPref val="0"/>
        </dgm:presLayoutVars>
      </dgm:prSet>
      <dgm:spPr/>
    </dgm:pt>
    <dgm:pt modelId="{677A9969-8E73-5944-AD6F-2DCD307B2D2F}" type="pres">
      <dgm:prSet presAssocID="{BADB693D-5F87-4F8F-95E8-71F1B55C2A88}" presName="sibTrans" presStyleCnt="0"/>
      <dgm:spPr/>
    </dgm:pt>
    <dgm:pt modelId="{E124277F-0EFD-4B07-B554-444665F0C573}" type="pres">
      <dgm:prSet presAssocID="{6A5F6D38-5DA4-4DBF-B862-D163C00B2187}" presName="compNode" presStyleCnt="0"/>
      <dgm:spPr/>
    </dgm:pt>
    <dgm:pt modelId="{9AAB5840-562C-42E4-89BF-506656B5EB90}" type="pres">
      <dgm:prSet presAssocID="{6A5F6D38-5DA4-4DBF-B862-D163C00B2187}" presName="bgRect" presStyleLbl="bgShp" presStyleIdx="3" presStyleCnt="4"/>
      <dgm:spPr>
        <a:solidFill>
          <a:schemeClr val="accent5">
            <a:lumMod val="20000"/>
            <a:lumOff val="80000"/>
          </a:schemeClr>
        </a:solidFill>
      </dgm:spPr>
    </dgm:pt>
    <dgm:pt modelId="{CE44ECBF-10D8-48C4-989A-667765C92B7C}" type="pres">
      <dgm:prSet presAssocID="{6A5F6D38-5DA4-4DBF-B862-D163C00B2187}" presName="iconRect" presStyleLbl="node1" presStyleIdx="3" presStyleCnt="4"/>
      <dgm:spPr>
        <a:blipFill>
          <a:blip xmlns:r="http://schemas.openxmlformats.org/officeDocument/2006/relationships" r:embed="rId7">
            <a:duotone>
              <a:prstClr val="black"/>
              <a:schemeClr val="accent5">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71889462-310C-4ECE-A140-9BFF27076809}" type="pres">
      <dgm:prSet presAssocID="{6A5F6D38-5DA4-4DBF-B862-D163C00B2187}" presName="spaceRect" presStyleCnt="0"/>
      <dgm:spPr/>
    </dgm:pt>
    <dgm:pt modelId="{9B46F5DB-B3D9-4233-B627-C8AE00626560}" type="pres">
      <dgm:prSet presAssocID="{6A5F6D38-5DA4-4DBF-B862-D163C00B2187}" presName="parTx" presStyleLbl="revTx" presStyleIdx="3" presStyleCnt="4">
        <dgm:presLayoutVars>
          <dgm:chMax val="0"/>
          <dgm:chPref val="0"/>
        </dgm:presLayoutVars>
      </dgm:prSet>
      <dgm:spPr/>
    </dgm:pt>
  </dgm:ptLst>
  <dgm:cxnLst>
    <dgm:cxn modelId="{D6CCF63E-8D13-6047-BB94-29B06C466D2B}" type="presOf" srcId="{579E5828-B48A-4A88-9033-6E13B5022EC5}" destId="{512CD433-416A-441E-A7F4-1934F17EF866}" srcOrd="0" destOrd="0" presId="urn:microsoft.com/office/officeart/2018/2/layout/IconVerticalSolidList"/>
    <dgm:cxn modelId="{ED084B45-B170-4F54-80F3-4C265159F698}" srcId="{A1E4A610-11D0-4BC4-A9FD-8FE807441ED1}" destId="{6A5F6D38-5DA4-4DBF-B862-D163C00B2187}" srcOrd="3" destOrd="0" parTransId="{323A9170-5FF8-4C5E-B88B-45E8B091C8C7}" sibTransId="{5281C92D-23E1-4950-9D9D-49AF184390DE}"/>
    <dgm:cxn modelId="{70F2D647-F144-42F5-BB7A-42192C5A0059}" srcId="{A1E4A610-11D0-4BC4-A9FD-8FE807441ED1}" destId="{579E5828-B48A-4A88-9033-6E13B5022EC5}" srcOrd="1" destOrd="0" parTransId="{0FF20908-51DF-40F6-97BC-B9318AC31998}" sibTransId="{7B022380-5004-43CC-A3DF-026F260C4647}"/>
    <dgm:cxn modelId="{B856D478-DBF3-1143-A919-176D14D903FD}" type="presOf" srcId="{A22063C4-A27D-4C56-B28A-3DF428363484}" destId="{CD908A12-74FF-4C13-AEE6-8AD6E9EFE356}" srcOrd="0" destOrd="0" presId="urn:microsoft.com/office/officeart/2018/2/layout/IconVerticalSolidList"/>
    <dgm:cxn modelId="{B314AA8C-2F67-46AF-9ADD-CA1D88DC233C}" srcId="{A1E4A610-11D0-4BC4-A9FD-8FE807441ED1}" destId="{C9B8FB70-B0DD-4BC6-ADB5-D1D73FB0936F}" srcOrd="0" destOrd="0" parTransId="{CAF5BB26-87AB-4DA5-AABC-74111FEB5D6A}" sibTransId="{498E52D1-4F1B-4EFD-9463-2420C1BF31D0}"/>
    <dgm:cxn modelId="{A02C6B90-1F90-2443-AAD5-86AE2BBC10B4}" type="presOf" srcId="{C9B8FB70-B0DD-4BC6-ADB5-D1D73FB0936F}" destId="{4EFC453A-41FC-40D6-8F3D-2C3458ACC608}" srcOrd="0" destOrd="0" presId="urn:microsoft.com/office/officeart/2018/2/layout/IconVerticalSolidList"/>
    <dgm:cxn modelId="{A452E1A7-EC2F-45A8-9C38-92B7D4927ECA}" srcId="{A1E4A610-11D0-4BC4-A9FD-8FE807441ED1}" destId="{A22063C4-A27D-4C56-B28A-3DF428363484}" srcOrd="2" destOrd="0" parTransId="{5B9CB370-A38A-4C37-9BC7-6861585DC70C}" sibTransId="{BADB693D-5F87-4F8F-95E8-71F1B55C2A88}"/>
    <dgm:cxn modelId="{FFBB2BBB-85C3-4929-BC47-B38824DE7BE4}" type="presOf" srcId="{A1E4A610-11D0-4BC4-A9FD-8FE807441ED1}" destId="{2F7802A9-F1B4-44CC-830A-2196B5720435}" srcOrd="0" destOrd="0" presId="urn:microsoft.com/office/officeart/2018/2/layout/IconVerticalSolidList"/>
    <dgm:cxn modelId="{BA64D3DC-50ED-F143-8DD5-EA84BA8EEDEF}" type="presOf" srcId="{6A5F6D38-5DA4-4DBF-B862-D163C00B2187}" destId="{9B46F5DB-B3D9-4233-B627-C8AE00626560}" srcOrd="0" destOrd="0" presId="urn:microsoft.com/office/officeart/2018/2/layout/IconVerticalSolidList"/>
    <dgm:cxn modelId="{1C4DF9CF-03D7-B745-8775-6CEC3D7E4835}" type="presParOf" srcId="{2F7802A9-F1B4-44CC-830A-2196B5720435}" destId="{1A6D8171-2F82-4841-838B-8E1941450DE0}" srcOrd="0" destOrd="0" presId="urn:microsoft.com/office/officeart/2018/2/layout/IconVerticalSolidList"/>
    <dgm:cxn modelId="{0FB5EEA6-8C09-1841-982F-CDDFB8A7806E}" type="presParOf" srcId="{1A6D8171-2F82-4841-838B-8E1941450DE0}" destId="{11B77556-B759-4BC9-A926-871DD3CD2C66}" srcOrd="0" destOrd="0" presId="urn:microsoft.com/office/officeart/2018/2/layout/IconVerticalSolidList"/>
    <dgm:cxn modelId="{5B6152A7-609B-2B4C-A037-27E8CD05087D}" type="presParOf" srcId="{1A6D8171-2F82-4841-838B-8E1941450DE0}" destId="{AF33E6E1-A03F-4420-BEA0-0BF632DE9B45}" srcOrd="1" destOrd="0" presId="urn:microsoft.com/office/officeart/2018/2/layout/IconVerticalSolidList"/>
    <dgm:cxn modelId="{08BAE53D-FCE0-B14D-80E2-4E42F2AE60CB}" type="presParOf" srcId="{1A6D8171-2F82-4841-838B-8E1941450DE0}" destId="{D02F5609-F3CA-4DDA-AE0C-494FD1574A50}" srcOrd="2" destOrd="0" presId="urn:microsoft.com/office/officeart/2018/2/layout/IconVerticalSolidList"/>
    <dgm:cxn modelId="{ED03B758-D6FA-594C-9F24-2A2FF6440C14}" type="presParOf" srcId="{1A6D8171-2F82-4841-838B-8E1941450DE0}" destId="{4EFC453A-41FC-40D6-8F3D-2C3458ACC608}" srcOrd="3" destOrd="0" presId="urn:microsoft.com/office/officeart/2018/2/layout/IconVerticalSolidList"/>
    <dgm:cxn modelId="{EB2A58C1-D9A2-C548-9906-ABE09E7EBAAB}" type="presParOf" srcId="{2F7802A9-F1B4-44CC-830A-2196B5720435}" destId="{1ECC8143-8A12-4395-B5C7-D7624DC30BD1}" srcOrd="1" destOrd="0" presId="urn:microsoft.com/office/officeart/2018/2/layout/IconVerticalSolidList"/>
    <dgm:cxn modelId="{6B1DFA06-9549-7A4C-A5E5-CA44063A8ED7}" type="presParOf" srcId="{2F7802A9-F1B4-44CC-830A-2196B5720435}" destId="{63792560-603E-4DB1-9FB0-1C88D115219C}" srcOrd="2" destOrd="0" presId="urn:microsoft.com/office/officeart/2018/2/layout/IconVerticalSolidList"/>
    <dgm:cxn modelId="{606BC0A5-70E7-A848-BD49-39EFE89FD51E}" type="presParOf" srcId="{63792560-603E-4DB1-9FB0-1C88D115219C}" destId="{D5A0A1D2-5ADA-4005-B4C4-7DD3EBC5770E}" srcOrd="0" destOrd="0" presId="urn:microsoft.com/office/officeart/2018/2/layout/IconVerticalSolidList"/>
    <dgm:cxn modelId="{5DF41E4F-1837-4646-B5BB-EB0D9B66EC03}" type="presParOf" srcId="{63792560-603E-4DB1-9FB0-1C88D115219C}" destId="{11074536-D45F-44C4-AFC4-7CC95E43BDEF}" srcOrd="1" destOrd="0" presId="urn:microsoft.com/office/officeart/2018/2/layout/IconVerticalSolidList"/>
    <dgm:cxn modelId="{35148327-A562-654C-9925-244444CA7214}" type="presParOf" srcId="{63792560-603E-4DB1-9FB0-1C88D115219C}" destId="{17AA0077-A45A-494F-B4AE-67A5C12AD07B}" srcOrd="2" destOrd="0" presId="urn:microsoft.com/office/officeart/2018/2/layout/IconVerticalSolidList"/>
    <dgm:cxn modelId="{C90A416D-C234-0F4A-A860-D17F8F3A1230}" type="presParOf" srcId="{63792560-603E-4DB1-9FB0-1C88D115219C}" destId="{512CD433-416A-441E-A7F4-1934F17EF866}" srcOrd="3" destOrd="0" presId="urn:microsoft.com/office/officeart/2018/2/layout/IconVerticalSolidList"/>
    <dgm:cxn modelId="{A92FD68F-9C85-E94B-946F-9DCFA4773D81}" type="presParOf" srcId="{2F7802A9-F1B4-44CC-830A-2196B5720435}" destId="{143421A9-5B44-4A2E-8410-FD55F6FB24CC}" srcOrd="3" destOrd="0" presId="urn:microsoft.com/office/officeart/2018/2/layout/IconVerticalSolidList"/>
    <dgm:cxn modelId="{C7A94FC4-E547-014B-8241-FFF483811E9F}" type="presParOf" srcId="{2F7802A9-F1B4-44CC-830A-2196B5720435}" destId="{3E2E58CF-0E05-415C-98F0-A92933DD8BCC}" srcOrd="4" destOrd="0" presId="urn:microsoft.com/office/officeart/2018/2/layout/IconVerticalSolidList"/>
    <dgm:cxn modelId="{0EAF6C84-A4F1-7743-9688-229637DF5BD6}" type="presParOf" srcId="{3E2E58CF-0E05-415C-98F0-A92933DD8BCC}" destId="{501615B9-3E96-40F4-9695-806A32D142EF}" srcOrd="0" destOrd="0" presId="urn:microsoft.com/office/officeart/2018/2/layout/IconVerticalSolidList"/>
    <dgm:cxn modelId="{C5829F77-9D3D-444A-969F-F385E499171F}" type="presParOf" srcId="{3E2E58CF-0E05-415C-98F0-A92933DD8BCC}" destId="{85DCDBEB-C62A-42F2-8D88-F82C39B11A43}" srcOrd="1" destOrd="0" presId="urn:microsoft.com/office/officeart/2018/2/layout/IconVerticalSolidList"/>
    <dgm:cxn modelId="{E21A9036-D4DA-FF4B-832A-F56ED3D1B05E}" type="presParOf" srcId="{3E2E58CF-0E05-415C-98F0-A92933DD8BCC}" destId="{BAA994FC-FF78-401A-9E58-AD444390EF3A}" srcOrd="2" destOrd="0" presId="urn:microsoft.com/office/officeart/2018/2/layout/IconVerticalSolidList"/>
    <dgm:cxn modelId="{CEAFB2A5-3641-0443-B2B0-3536B63836B8}" type="presParOf" srcId="{3E2E58CF-0E05-415C-98F0-A92933DD8BCC}" destId="{CD908A12-74FF-4C13-AEE6-8AD6E9EFE356}" srcOrd="3" destOrd="0" presId="urn:microsoft.com/office/officeart/2018/2/layout/IconVerticalSolidList"/>
    <dgm:cxn modelId="{5D81624A-AC26-514F-84D9-9664F3F93247}" type="presParOf" srcId="{2F7802A9-F1B4-44CC-830A-2196B5720435}" destId="{677A9969-8E73-5944-AD6F-2DCD307B2D2F}" srcOrd="5" destOrd="0" presId="urn:microsoft.com/office/officeart/2018/2/layout/IconVerticalSolidList"/>
    <dgm:cxn modelId="{6C4454BF-5D72-8543-8B31-BD6511F35C44}" type="presParOf" srcId="{2F7802A9-F1B4-44CC-830A-2196B5720435}" destId="{E124277F-0EFD-4B07-B554-444665F0C573}" srcOrd="6" destOrd="0" presId="urn:microsoft.com/office/officeart/2018/2/layout/IconVerticalSolidList"/>
    <dgm:cxn modelId="{FC1C141D-DE8A-4E42-8F5D-C7EB78AD53E5}" type="presParOf" srcId="{E124277F-0EFD-4B07-B554-444665F0C573}" destId="{9AAB5840-562C-42E4-89BF-506656B5EB90}" srcOrd="0" destOrd="0" presId="urn:microsoft.com/office/officeart/2018/2/layout/IconVerticalSolidList"/>
    <dgm:cxn modelId="{10E65E0C-E85E-4142-AF1D-8A37D1419A80}" type="presParOf" srcId="{E124277F-0EFD-4B07-B554-444665F0C573}" destId="{CE44ECBF-10D8-48C4-989A-667765C92B7C}" srcOrd="1" destOrd="0" presId="urn:microsoft.com/office/officeart/2018/2/layout/IconVerticalSolidList"/>
    <dgm:cxn modelId="{DA3AFE2C-9C8B-944E-BD17-DC98171DFE00}" type="presParOf" srcId="{E124277F-0EFD-4B07-B554-444665F0C573}" destId="{71889462-310C-4ECE-A140-9BFF27076809}" srcOrd="2" destOrd="0" presId="urn:microsoft.com/office/officeart/2018/2/layout/IconVerticalSolidList"/>
    <dgm:cxn modelId="{92A76DAA-169E-CE49-ADC4-A7B4CDE0A6D2}" type="presParOf" srcId="{E124277F-0EFD-4B07-B554-444665F0C573}" destId="{9B46F5DB-B3D9-4233-B627-C8AE006265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44F062-4E84-0E4E-9230-D8AE500D78C0}"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de-DE"/>
        </a:p>
      </dgm:t>
    </dgm:pt>
    <dgm:pt modelId="{894DE4D4-733C-8140-BE63-9FA447FB64DE}">
      <dgm:prSet phldrT="[Text]"/>
      <dgm:spPr/>
      <dgm:t>
        <a:bodyPr/>
        <a:lstStyle/>
        <a:p>
          <a:r>
            <a:rPr lang="de-DE" dirty="0" err="1"/>
            <a:t>improved</a:t>
          </a:r>
          <a:r>
            <a:rPr lang="de-DE" dirty="0"/>
            <a:t> </a:t>
          </a:r>
          <a:r>
            <a:rPr lang="de-DE" dirty="0" err="1"/>
            <a:t>decision</a:t>
          </a:r>
          <a:r>
            <a:rPr lang="de-DE" dirty="0"/>
            <a:t> </a:t>
          </a:r>
          <a:r>
            <a:rPr lang="de-DE" dirty="0" err="1"/>
            <a:t>making</a:t>
          </a:r>
          <a:endParaRPr lang="de-DE" dirty="0"/>
        </a:p>
      </dgm:t>
    </dgm:pt>
    <dgm:pt modelId="{C73CBACD-AD81-2D41-89E7-970F84AB4332}" type="parTrans" cxnId="{4EFBF9BF-6C30-0248-B0B0-C61CA5BEC2B9}">
      <dgm:prSet/>
      <dgm:spPr/>
      <dgm:t>
        <a:bodyPr/>
        <a:lstStyle/>
        <a:p>
          <a:endParaRPr lang="de-DE"/>
        </a:p>
      </dgm:t>
    </dgm:pt>
    <dgm:pt modelId="{BD7018D7-31A1-2F4F-BC83-5381E4510D09}" type="sibTrans" cxnId="{4EFBF9BF-6C30-0248-B0B0-C61CA5BEC2B9}">
      <dgm:prSet/>
      <dgm:spPr/>
      <dgm:t>
        <a:bodyPr/>
        <a:lstStyle/>
        <a:p>
          <a:endParaRPr lang="de-DE"/>
        </a:p>
      </dgm:t>
    </dgm:pt>
    <dgm:pt modelId="{CE790E5A-B28D-0149-AD8C-159A5AA9A5ED}">
      <dgm:prSet phldrT="[Text]"/>
      <dgm:spPr/>
      <dgm:t>
        <a:bodyPr/>
        <a:lstStyle/>
        <a:p>
          <a:r>
            <a:rPr lang="de-DE" dirty="0" err="1"/>
            <a:t>widening</a:t>
          </a:r>
          <a:r>
            <a:rPr lang="de-DE" dirty="0"/>
            <a:t> </a:t>
          </a:r>
          <a:r>
            <a:rPr lang="de-DE" dirty="0" err="1"/>
            <a:t>of</a:t>
          </a:r>
          <a:r>
            <a:rPr lang="de-DE" dirty="0"/>
            <a:t> </a:t>
          </a:r>
          <a:r>
            <a:rPr lang="de-DE" dirty="0" err="1"/>
            <a:t>responsibility</a:t>
          </a:r>
          <a:r>
            <a:rPr lang="de-DE" dirty="0"/>
            <a:t> </a:t>
          </a:r>
          <a:r>
            <a:rPr lang="de-DE" dirty="0" err="1"/>
            <a:t>gaps</a:t>
          </a:r>
          <a:endParaRPr lang="de-DE" dirty="0"/>
        </a:p>
      </dgm:t>
    </dgm:pt>
    <dgm:pt modelId="{B8E2021F-953A-2449-BB06-F5C4857685D3}" type="parTrans" cxnId="{0984D656-C691-AC4E-9476-C01C8E1CE41A}">
      <dgm:prSet/>
      <dgm:spPr/>
      <dgm:t>
        <a:bodyPr/>
        <a:lstStyle/>
        <a:p>
          <a:endParaRPr lang="de-DE"/>
        </a:p>
      </dgm:t>
    </dgm:pt>
    <dgm:pt modelId="{04FF116E-0FAB-4643-8D7C-F74FE558179D}" type="sibTrans" cxnId="{0984D656-C691-AC4E-9476-C01C8E1CE41A}">
      <dgm:prSet/>
      <dgm:spPr/>
      <dgm:t>
        <a:bodyPr/>
        <a:lstStyle/>
        <a:p>
          <a:endParaRPr lang="de-DE"/>
        </a:p>
      </dgm:t>
    </dgm:pt>
    <dgm:pt modelId="{CF9437AB-C850-5C41-B3DB-096F22760EA0}" type="pres">
      <dgm:prSet presAssocID="{6844F062-4E84-0E4E-9230-D8AE500D78C0}" presName="compositeShape" presStyleCnt="0">
        <dgm:presLayoutVars>
          <dgm:chMax val="2"/>
          <dgm:dir/>
          <dgm:resizeHandles val="exact"/>
        </dgm:presLayoutVars>
      </dgm:prSet>
      <dgm:spPr/>
    </dgm:pt>
    <dgm:pt modelId="{5275368D-F8CF-9D46-8642-1ABAF6E7F9E8}" type="pres">
      <dgm:prSet presAssocID="{6844F062-4E84-0E4E-9230-D8AE500D78C0}" presName="divider" presStyleLbl="fgShp" presStyleIdx="0" presStyleCnt="1"/>
      <dgm:spPr>
        <a:solidFill>
          <a:schemeClr val="tx1">
            <a:lumMod val="75000"/>
            <a:lumOff val="25000"/>
          </a:schemeClr>
        </a:solidFill>
      </dgm:spPr>
    </dgm:pt>
    <dgm:pt modelId="{C97C30A3-9B77-8B44-80F2-C6A46FF3F4CC}" type="pres">
      <dgm:prSet presAssocID="{894DE4D4-733C-8140-BE63-9FA447FB64DE}" presName="downArrow" presStyleLbl="node1" presStyleIdx="0" presStyleCnt="2"/>
      <dgm:spPr>
        <a:solidFill>
          <a:schemeClr val="accent2">
            <a:lumMod val="60000"/>
            <a:lumOff val="40000"/>
          </a:schemeClr>
        </a:solidFill>
      </dgm:spPr>
    </dgm:pt>
    <dgm:pt modelId="{D33FEBAF-DC84-3041-BEF4-D65C3C971E79}" type="pres">
      <dgm:prSet presAssocID="{894DE4D4-733C-8140-BE63-9FA447FB64DE}" presName="downArrowText" presStyleLbl="revTx" presStyleIdx="0" presStyleCnt="2">
        <dgm:presLayoutVars>
          <dgm:bulletEnabled val="1"/>
        </dgm:presLayoutVars>
      </dgm:prSet>
      <dgm:spPr/>
    </dgm:pt>
    <dgm:pt modelId="{A3F67D7E-F403-CA42-9E23-E9285B60875F}" type="pres">
      <dgm:prSet presAssocID="{CE790E5A-B28D-0149-AD8C-159A5AA9A5ED}" presName="upArrow" presStyleLbl="node1" presStyleIdx="1" presStyleCnt="2"/>
      <dgm:spPr>
        <a:solidFill>
          <a:schemeClr val="accent6">
            <a:lumMod val="60000"/>
            <a:lumOff val="40000"/>
          </a:schemeClr>
        </a:solidFill>
      </dgm:spPr>
    </dgm:pt>
    <dgm:pt modelId="{B4DB752F-3398-8741-9EB6-A6B557D8FD1A}" type="pres">
      <dgm:prSet presAssocID="{CE790E5A-B28D-0149-AD8C-159A5AA9A5ED}" presName="upArrowText" presStyleLbl="revTx" presStyleIdx="1" presStyleCnt="2">
        <dgm:presLayoutVars>
          <dgm:bulletEnabled val="1"/>
        </dgm:presLayoutVars>
      </dgm:prSet>
      <dgm:spPr/>
    </dgm:pt>
  </dgm:ptLst>
  <dgm:cxnLst>
    <dgm:cxn modelId="{E3658D14-443D-3745-B20D-830217CC4290}" type="presOf" srcId="{894DE4D4-733C-8140-BE63-9FA447FB64DE}" destId="{D33FEBAF-DC84-3041-BEF4-D65C3C971E79}" srcOrd="0" destOrd="0" presId="urn:microsoft.com/office/officeart/2005/8/layout/arrow3"/>
    <dgm:cxn modelId="{0984D656-C691-AC4E-9476-C01C8E1CE41A}" srcId="{6844F062-4E84-0E4E-9230-D8AE500D78C0}" destId="{CE790E5A-B28D-0149-AD8C-159A5AA9A5ED}" srcOrd="1" destOrd="0" parTransId="{B8E2021F-953A-2449-BB06-F5C4857685D3}" sibTransId="{04FF116E-0FAB-4643-8D7C-F74FE558179D}"/>
    <dgm:cxn modelId="{E98B87AF-3CE6-734A-ABCC-C48B78825B56}" type="presOf" srcId="{6844F062-4E84-0E4E-9230-D8AE500D78C0}" destId="{CF9437AB-C850-5C41-B3DB-096F22760EA0}" srcOrd="0" destOrd="0" presId="urn:microsoft.com/office/officeart/2005/8/layout/arrow3"/>
    <dgm:cxn modelId="{4EFBF9BF-6C30-0248-B0B0-C61CA5BEC2B9}" srcId="{6844F062-4E84-0E4E-9230-D8AE500D78C0}" destId="{894DE4D4-733C-8140-BE63-9FA447FB64DE}" srcOrd="0" destOrd="0" parTransId="{C73CBACD-AD81-2D41-89E7-970F84AB4332}" sibTransId="{BD7018D7-31A1-2F4F-BC83-5381E4510D09}"/>
    <dgm:cxn modelId="{CDF12CDB-1F22-0A44-BF7C-1C7C438257AE}" type="presOf" srcId="{CE790E5A-B28D-0149-AD8C-159A5AA9A5ED}" destId="{B4DB752F-3398-8741-9EB6-A6B557D8FD1A}" srcOrd="0" destOrd="0" presId="urn:microsoft.com/office/officeart/2005/8/layout/arrow3"/>
    <dgm:cxn modelId="{BE5D8C58-6B9B-BC42-9317-F7141BE5CAF7}" type="presParOf" srcId="{CF9437AB-C850-5C41-B3DB-096F22760EA0}" destId="{5275368D-F8CF-9D46-8642-1ABAF6E7F9E8}" srcOrd="0" destOrd="0" presId="urn:microsoft.com/office/officeart/2005/8/layout/arrow3"/>
    <dgm:cxn modelId="{FAF03632-2DB4-7E4D-B8E1-9548E96B7F3E}" type="presParOf" srcId="{CF9437AB-C850-5C41-B3DB-096F22760EA0}" destId="{C97C30A3-9B77-8B44-80F2-C6A46FF3F4CC}" srcOrd="1" destOrd="0" presId="urn:microsoft.com/office/officeart/2005/8/layout/arrow3"/>
    <dgm:cxn modelId="{7BC4D9B2-1380-A647-9466-91B261319E6B}" type="presParOf" srcId="{CF9437AB-C850-5C41-B3DB-096F22760EA0}" destId="{D33FEBAF-DC84-3041-BEF4-D65C3C971E79}" srcOrd="2" destOrd="0" presId="urn:microsoft.com/office/officeart/2005/8/layout/arrow3"/>
    <dgm:cxn modelId="{8968AECA-B7A8-2743-9FB5-ACB300D218B3}" type="presParOf" srcId="{CF9437AB-C850-5C41-B3DB-096F22760EA0}" destId="{A3F67D7E-F403-CA42-9E23-E9285B60875F}" srcOrd="3" destOrd="0" presId="urn:microsoft.com/office/officeart/2005/8/layout/arrow3"/>
    <dgm:cxn modelId="{EAA93A0C-A885-DD4F-BA13-73BC072DFF28}" type="presParOf" srcId="{CF9437AB-C850-5C41-B3DB-096F22760EA0}" destId="{B4DB752F-3398-8741-9EB6-A6B557D8FD1A}"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5CB3A-9571-394E-87AC-520683A22C24}">
      <dsp:nvSpPr>
        <dsp:cNvPr id="0" name=""/>
        <dsp:cNvSpPr/>
      </dsp:nvSpPr>
      <dsp:spPr>
        <a:xfrm>
          <a:off x="0" y="0"/>
          <a:ext cx="9143989" cy="3990109"/>
        </a:xfrm>
        <a:prstGeom prst="swooshArrow">
          <a:avLst>
            <a:gd name="adj1" fmla="val 25000"/>
            <a:gd name="adj2" fmla="val 25000"/>
          </a:avLst>
        </a:prstGeom>
        <a:gradFill flip="none" rotWithShape="1">
          <a:gsLst>
            <a:gs pos="0">
              <a:schemeClr val="accent4"/>
            </a:gs>
            <a:gs pos="64000">
              <a:schemeClr val="accent1">
                <a:lumMod val="45000"/>
                <a:lumOff val="55000"/>
              </a:schemeClr>
            </a:gs>
            <a:gs pos="72000">
              <a:schemeClr val="accent1">
                <a:lumMod val="45000"/>
                <a:lumOff val="55000"/>
              </a:schemeClr>
            </a:gs>
            <a:gs pos="100000">
              <a:srgbClr val="FF0000"/>
            </a:gs>
          </a:gsLst>
          <a:lin ang="0" scaled="1"/>
          <a:tileRect/>
        </a:gradFill>
        <a:ln>
          <a:noFill/>
        </a:ln>
        <a:effectLst/>
      </dsp:spPr>
      <dsp:style>
        <a:lnRef idx="0">
          <a:scrgbClr r="0" g="0" b="0"/>
        </a:lnRef>
        <a:fillRef idx="1">
          <a:scrgbClr r="0" g="0" b="0"/>
        </a:fillRef>
        <a:effectRef idx="0">
          <a:scrgbClr r="0" g="0" b="0"/>
        </a:effectRef>
        <a:fontRef idx="minor"/>
      </dsp:style>
    </dsp:sp>
    <dsp:sp modelId="{E823A3D6-BD35-5F46-8E78-BBD76D93ACFE}">
      <dsp:nvSpPr>
        <dsp:cNvPr id="0" name=""/>
        <dsp:cNvSpPr/>
      </dsp:nvSpPr>
      <dsp:spPr>
        <a:xfrm>
          <a:off x="1011226" y="2967046"/>
          <a:ext cx="146836" cy="146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F92EB-3634-A240-99C1-907F61689D66}">
      <dsp:nvSpPr>
        <dsp:cNvPr id="0" name=""/>
        <dsp:cNvSpPr/>
      </dsp:nvSpPr>
      <dsp:spPr>
        <a:xfrm>
          <a:off x="10389" y="2318694"/>
          <a:ext cx="2169063" cy="75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05" tIns="0" rIns="0" bIns="0" numCol="1" spcCol="1270" anchor="t" anchorCtr="0">
          <a:noAutofit/>
        </a:bodyPr>
        <a:lstStyle/>
        <a:p>
          <a:pPr marL="0" lvl="0" indent="0" algn="ctr" defTabSz="711200">
            <a:lnSpc>
              <a:spcPct val="90000"/>
            </a:lnSpc>
            <a:spcBef>
              <a:spcPct val="0"/>
            </a:spcBef>
            <a:spcAft>
              <a:spcPct val="35000"/>
            </a:spcAft>
            <a:buNone/>
          </a:pPr>
          <a:r>
            <a:rPr lang="de-DE" sz="1600" b="1" kern="1200" dirty="0"/>
            <a:t>40ies-50ies</a:t>
          </a:r>
          <a:r>
            <a:rPr lang="de-DE" sz="1600" kern="1200" dirty="0"/>
            <a:t>: </a:t>
          </a:r>
          <a:r>
            <a:rPr lang="de-DE" sz="1600" kern="1200" dirty="0" err="1"/>
            <a:t>early</a:t>
          </a:r>
          <a:r>
            <a:rPr lang="de-DE" sz="1600" kern="1200" dirty="0"/>
            <a:t> </a:t>
          </a:r>
          <a:r>
            <a:rPr lang="de-DE" sz="1600" kern="1200" dirty="0" err="1"/>
            <a:t>concepts</a:t>
          </a:r>
          <a:r>
            <a:rPr lang="de-DE" sz="1600" kern="1200" dirty="0"/>
            <a:t> – electronic </a:t>
          </a:r>
          <a:r>
            <a:rPr lang="de-DE" sz="1600" kern="1200" dirty="0" err="1"/>
            <a:t>computers</a:t>
          </a:r>
          <a:endParaRPr lang="de-DE" sz="1600" kern="1200" dirty="0"/>
        </a:p>
      </dsp:txBody>
      <dsp:txXfrm>
        <a:off x="10389" y="2318694"/>
        <a:ext cx="2169063" cy="754455"/>
      </dsp:txXfrm>
    </dsp:sp>
    <dsp:sp modelId="{3FFB67E8-0A75-A945-B42E-7691CF46E556}">
      <dsp:nvSpPr>
        <dsp:cNvPr id="0" name=""/>
        <dsp:cNvSpPr/>
      </dsp:nvSpPr>
      <dsp:spPr>
        <a:xfrm>
          <a:off x="2180127" y="2241441"/>
          <a:ext cx="229830" cy="2298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79B662-D551-5B4C-8504-0F11CDBE9FED}">
      <dsp:nvSpPr>
        <dsp:cNvPr id="0" name=""/>
        <dsp:cNvSpPr/>
      </dsp:nvSpPr>
      <dsp:spPr>
        <a:xfrm>
          <a:off x="1122067" y="1745559"/>
          <a:ext cx="2297884" cy="778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82" tIns="0" rIns="0" bIns="0" numCol="1" spcCol="1270" anchor="t" anchorCtr="0">
          <a:noAutofit/>
        </a:bodyPr>
        <a:lstStyle/>
        <a:p>
          <a:pPr marL="0" lvl="0" indent="0" algn="ctr" defTabSz="711200">
            <a:lnSpc>
              <a:spcPct val="90000"/>
            </a:lnSpc>
            <a:spcBef>
              <a:spcPct val="0"/>
            </a:spcBef>
            <a:spcAft>
              <a:spcPct val="35000"/>
            </a:spcAft>
            <a:buNone/>
          </a:pPr>
          <a:r>
            <a:rPr lang="de-DE" sz="1600" b="1" kern="1200" dirty="0"/>
            <a:t>1956</a:t>
          </a:r>
          <a:r>
            <a:rPr lang="de-DE" sz="1600" kern="1200" dirty="0"/>
            <a:t>: John McCarthy, Dartmouth Conference</a:t>
          </a:r>
        </a:p>
      </dsp:txBody>
      <dsp:txXfrm>
        <a:off x="1122067" y="1745559"/>
        <a:ext cx="2297884" cy="778248"/>
      </dsp:txXfrm>
    </dsp:sp>
    <dsp:sp modelId="{DE5066AD-217C-CF4A-A651-5FFF65010E7F}">
      <dsp:nvSpPr>
        <dsp:cNvPr id="0" name=""/>
        <dsp:cNvSpPr/>
      </dsp:nvSpPr>
      <dsp:spPr>
        <a:xfrm>
          <a:off x="4417311" y="1418360"/>
          <a:ext cx="306440" cy="3064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DD08BF-827E-4F4F-9FA7-5888175B04A2}">
      <dsp:nvSpPr>
        <dsp:cNvPr id="0" name=""/>
        <dsp:cNvSpPr/>
      </dsp:nvSpPr>
      <dsp:spPr>
        <a:xfrm>
          <a:off x="3480971" y="698115"/>
          <a:ext cx="2182068" cy="77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376" tIns="0" rIns="0" bIns="0" numCol="1" spcCol="1270" anchor="t" anchorCtr="0">
          <a:noAutofit/>
        </a:bodyPr>
        <a:lstStyle/>
        <a:p>
          <a:pPr marL="0" lvl="0" indent="0" algn="ctr" defTabSz="711200">
            <a:lnSpc>
              <a:spcPct val="90000"/>
            </a:lnSpc>
            <a:spcBef>
              <a:spcPct val="0"/>
            </a:spcBef>
            <a:spcAft>
              <a:spcPct val="35000"/>
            </a:spcAft>
            <a:buNone/>
          </a:pPr>
          <a:r>
            <a:rPr lang="de-DE" sz="1600" b="1" kern="1200" dirty="0"/>
            <a:t>50ies – 80ies</a:t>
          </a:r>
          <a:r>
            <a:rPr lang="de-DE" sz="1600" kern="1200" dirty="0"/>
            <a:t>: </a:t>
          </a:r>
          <a:r>
            <a:rPr lang="de-DE" sz="1600" kern="1200" dirty="0" err="1"/>
            <a:t>Symbolic</a:t>
          </a:r>
          <a:r>
            <a:rPr lang="de-DE" sz="1600" kern="1200" dirty="0"/>
            <a:t> AI – simple </a:t>
          </a:r>
          <a:r>
            <a:rPr lang="de-DE" sz="1600" kern="1200" dirty="0" err="1"/>
            <a:t>algorithms</a:t>
          </a:r>
          <a:r>
            <a:rPr lang="de-DE" sz="1600" kern="1200" dirty="0"/>
            <a:t>, e.g. „</a:t>
          </a:r>
          <a:r>
            <a:rPr lang="de-DE" sz="1600" kern="1200" dirty="0" err="1"/>
            <a:t>Logic</a:t>
          </a:r>
          <a:r>
            <a:rPr lang="de-DE" sz="1600" kern="1200" dirty="0"/>
            <a:t> </a:t>
          </a:r>
          <a:r>
            <a:rPr lang="de-DE" sz="1600" kern="1200" dirty="0" err="1"/>
            <a:t>Theorist</a:t>
          </a:r>
          <a:r>
            <a:rPr lang="de-DE" sz="1600" kern="1200" dirty="0"/>
            <a:t>“</a:t>
          </a:r>
        </a:p>
      </dsp:txBody>
      <dsp:txXfrm>
        <a:off x="3480971" y="698115"/>
        <a:ext cx="2182068" cy="775436"/>
      </dsp:txXfrm>
    </dsp:sp>
    <dsp:sp modelId="{DC4E907B-015A-CF49-B310-C1F31AE47E52}">
      <dsp:nvSpPr>
        <dsp:cNvPr id="0" name=""/>
        <dsp:cNvSpPr/>
      </dsp:nvSpPr>
      <dsp:spPr>
        <a:xfrm>
          <a:off x="6190076" y="1005927"/>
          <a:ext cx="395818" cy="3958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C7B17-0FE9-3D41-9C7C-238D451E91AD}">
      <dsp:nvSpPr>
        <dsp:cNvPr id="0" name=""/>
        <dsp:cNvSpPr/>
      </dsp:nvSpPr>
      <dsp:spPr>
        <a:xfrm>
          <a:off x="5278587" y="1418364"/>
          <a:ext cx="2272051" cy="1123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736" tIns="0" rIns="0" bIns="0" numCol="1" spcCol="1270" anchor="t" anchorCtr="0">
          <a:noAutofit/>
        </a:bodyPr>
        <a:lstStyle/>
        <a:p>
          <a:pPr marL="0" lvl="0" indent="0" algn="ctr" defTabSz="711200">
            <a:lnSpc>
              <a:spcPct val="90000"/>
            </a:lnSpc>
            <a:spcBef>
              <a:spcPct val="0"/>
            </a:spcBef>
            <a:spcAft>
              <a:spcPct val="35000"/>
            </a:spcAft>
            <a:buNone/>
          </a:pPr>
          <a:r>
            <a:rPr lang="de-DE" sz="1600" b="1" kern="1200" dirty="0"/>
            <a:t>90ies-2000s</a:t>
          </a:r>
          <a:r>
            <a:rPr lang="de-DE" sz="1600" kern="1200" dirty="0"/>
            <a:t>: </a:t>
          </a:r>
          <a:r>
            <a:rPr lang="de-DE" sz="1600" kern="1200" dirty="0" err="1"/>
            <a:t>Machine</a:t>
          </a:r>
          <a:r>
            <a:rPr lang="de-DE" sz="1600" kern="1200" dirty="0"/>
            <a:t> Learning </a:t>
          </a:r>
          <a:r>
            <a:rPr lang="de-DE" sz="1600" kern="1200" dirty="0" err="1"/>
            <a:t>resurgence</a:t>
          </a:r>
          <a:r>
            <a:rPr lang="de-DE" sz="1600" kern="1200" dirty="0"/>
            <a:t>: neuronal </a:t>
          </a:r>
          <a:r>
            <a:rPr lang="de-DE" sz="1600" kern="1200" dirty="0" err="1"/>
            <a:t>networks</a:t>
          </a:r>
          <a:r>
            <a:rPr lang="de-DE" sz="1600" kern="1200" dirty="0"/>
            <a:t>, </a:t>
          </a:r>
          <a:r>
            <a:rPr lang="de-DE" sz="1600" kern="1200" dirty="0" err="1"/>
            <a:t>Bayesian</a:t>
          </a:r>
          <a:r>
            <a:rPr lang="de-DE" sz="1600" kern="1200" dirty="0"/>
            <a:t> </a:t>
          </a:r>
          <a:r>
            <a:rPr lang="de-DE" sz="1600" kern="1200" dirty="0" err="1"/>
            <a:t>networks</a:t>
          </a:r>
          <a:endParaRPr lang="de-DE" sz="1600" kern="1200" dirty="0"/>
        </a:p>
      </dsp:txBody>
      <dsp:txXfrm>
        <a:off x="5278587" y="1418364"/>
        <a:ext cx="2272051" cy="1123966"/>
      </dsp:txXfrm>
    </dsp:sp>
    <dsp:sp modelId="{22FC3321-3C73-BC4F-BDD9-72D60F476750}">
      <dsp:nvSpPr>
        <dsp:cNvPr id="0" name=""/>
        <dsp:cNvSpPr/>
      </dsp:nvSpPr>
      <dsp:spPr>
        <a:xfrm>
          <a:off x="7603070" y="789054"/>
          <a:ext cx="504349" cy="5043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A7F74-C70E-3A4B-9DE8-88D70BBA16F4}">
      <dsp:nvSpPr>
        <dsp:cNvPr id="0" name=""/>
        <dsp:cNvSpPr/>
      </dsp:nvSpPr>
      <dsp:spPr>
        <a:xfrm>
          <a:off x="6134359" y="114636"/>
          <a:ext cx="3009640" cy="836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244" tIns="0" rIns="0" bIns="0" numCol="1" spcCol="1270" anchor="t" anchorCtr="0">
          <a:noAutofit/>
        </a:bodyPr>
        <a:lstStyle/>
        <a:p>
          <a:pPr marL="0" lvl="0" indent="0" algn="ctr" defTabSz="711200">
            <a:lnSpc>
              <a:spcPct val="90000"/>
            </a:lnSpc>
            <a:spcBef>
              <a:spcPct val="0"/>
            </a:spcBef>
            <a:spcAft>
              <a:spcPct val="35000"/>
            </a:spcAft>
            <a:buNone/>
          </a:pPr>
          <a:r>
            <a:rPr lang="de-DE" sz="1600" b="1" kern="1200" dirty="0"/>
            <a:t>10s</a:t>
          </a:r>
          <a:r>
            <a:rPr lang="de-DE" sz="1600" kern="1200" dirty="0"/>
            <a:t>: </a:t>
          </a:r>
          <a:r>
            <a:rPr lang="de-DE" sz="1600" kern="1200" dirty="0" err="1"/>
            <a:t>big</a:t>
          </a:r>
          <a:r>
            <a:rPr lang="de-DE" sz="1600" kern="1200" dirty="0"/>
            <a:t> </a:t>
          </a:r>
          <a:r>
            <a:rPr lang="de-DE" sz="1600" kern="1200" dirty="0" err="1"/>
            <a:t>data</a:t>
          </a:r>
          <a:r>
            <a:rPr lang="de-DE" sz="1600" kern="1200" dirty="0"/>
            <a:t> / </a:t>
          </a:r>
          <a:r>
            <a:rPr lang="de-DE" sz="1600" kern="1200" dirty="0" err="1"/>
            <a:t>deep</a:t>
          </a:r>
          <a:r>
            <a:rPr lang="de-DE" sz="1600" kern="1200" dirty="0"/>
            <a:t> </a:t>
          </a:r>
          <a:r>
            <a:rPr lang="de-DE" sz="1600" kern="1200" dirty="0" err="1"/>
            <a:t>learning</a:t>
          </a:r>
          <a:r>
            <a:rPr lang="de-DE" sz="1600" kern="1200" dirty="0"/>
            <a:t>, </a:t>
          </a:r>
          <a:r>
            <a:rPr lang="de-DE" sz="1600" kern="1200" dirty="0" err="1"/>
            <a:t>convolutional</a:t>
          </a:r>
          <a:r>
            <a:rPr lang="de-DE" sz="1600" kern="1200" dirty="0"/>
            <a:t> and </a:t>
          </a:r>
          <a:r>
            <a:rPr lang="de-DE" sz="1600" kern="1200" dirty="0" err="1"/>
            <a:t>recurrent</a:t>
          </a:r>
          <a:r>
            <a:rPr lang="de-DE" sz="1600" kern="1200" dirty="0"/>
            <a:t> neuronal </a:t>
          </a:r>
          <a:r>
            <a:rPr lang="de-DE" sz="1600" kern="1200" dirty="0" err="1"/>
            <a:t>networks</a:t>
          </a:r>
          <a:endParaRPr lang="de-DE" sz="1600" kern="1200" dirty="0"/>
        </a:p>
      </dsp:txBody>
      <dsp:txXfrm>
        <a:off x="6134359" y="114636"/>
        <a:ext cx="3009640" cy="836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522CA-C159-41AF-AC86-F54D62D157B8}">
      <dsp:nvSpPr>
        <dsp:cNvPr id="0" name=""/>
        <dsp:cNvSpPr/>
      </dsp:nvSpPr>
      <dsp:spPr>
        <a:xfrm>
          <a:off x="0" y="398"/>
          <a:ext cx="7886700" cy="932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93F9C5-B360-467F-9518-CC3E83627AB6}">
      <dsp:nvSpPr>
        <dsp:cNvPr id="0" name=""/>
        <dsp:cNvSpPr/>
      </dsp:nvSpPr>
      <dsp:spPr>
        <a:xfrm>
          <a:off x="281991" y="210143"/>
          <a:ext cx="512711" cy="51271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184596-2320-4B80-8DCA-3419753B469C}">
      <dsp:nvSpPr>
        <dsp:cNvPr id="0" name=""/>
        <dsp:cNvSpPr/>
      </dsp:nvSpPr>
      <dsp:spPr>
        <a:xfrm>
          <a:off x="1076693" y="398"/>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1111250">
            <a:lnSpc>
              <a:spcPct val="90000"/>
            </a:lnSpc>
            <a:spcBef>
              <a:spcPct val="0"/>
            </a:spcBef>
            <a:spcAft>
              <a:spcPct val="35000"/>
            </a:spcAft>
            <a:buNone/>
          </a:pPr>
          <a:r>
            <a:rPr lang="fr-FR" sz="2500" kern="1200"/>
            <a:t>Study design</a:t>
          </a:r>
          <a:endParaRPr lang="en-US" sz="2500" kern="1200"/>
        </a:p>
      </dsp:txBody>
      <dsp:txXfrm>
        <a:off x="1076693" y="398"/>
        <a:ext cx="6810006" cy="932202"/>
      </dsp:txXfrm>
    </dsp:sp>
    <dsp:sp modelId="{820334E4-9846-4D84-981C-790409B51D25}">
      <dsp:nvSpPr>
        <dsp:cNvPr id="0" name=""/>
        <dsp:cNvSpPr/>
      </dsp:nvSpPr>
      <dsp:spPr>
        <a:xfrm>
          <a:off x="0" y="1165650"/>
          <a:ext cx="7886700" cy="932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0B7109-8D32-41CC-9D02-6581D87AABCC}">
      <dsp:nvSpPr>
        <dsp:cNvPr id="0" name=""/>
        <dsp:cNvSpPr/>
      </dsp:nvSpPr>
      <dsp:spPr>
        <a:xfrm>
          <a:off x="281991" y="1375396"/>
          <a:ext cx="512711" cy="51271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92016-DE6B-4E34-9022-61539A4FB4F0}">
      <dsp:nvSpPr>
        <dsp:cNvPr id="0" name=""/>
        <dsp:cNvSpPr/>
      </dsp:nvSpPr>
      <dsp:spPr>
        <a:xfrm>
          <a:off x="1076693" y="1165650"/>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1111250">
            <a:lnSpc>
              <a:spcPct val="90000"/>
            </a:lnSpc>
            <a:spcBef>
              <a:spcPct val="0"/>
            </a:spcBef>
            <a:spcAft>
              <a:spcPct val="35000"/>
            </a:spcAft>
            <a:buNone/>
          </a:pPr>
          <a:r>
            <a:rPr lang="fr-FR" sz="2500" kern="1200"/>
            <a:t>Medical writing</a:t>
          </a:r>
          <a:endParaRPr lang="en-US" sz="2500" kern="1200"/>
        </a:p>
      </dsp:txBody>
      <dsp:txXfrm>
        <a:off x="1076693" y="1165650"/>
        <a:ext cx="6810006" cy="932202"/>
      </dsp:txXfrm>
    </dsp:sp>
    <dsp:sp modelId="{CEF9FE45-A746-42BD-80AC-129F2DBE2374}">
      <dsp:nvSpPr>
        <dsp:cNvPr id="0" name=""/>
        <dsp:cNvSpPr/>
      </dsp:nvSpPr>
      <dsp:spPr>
        <a:xfrm>
          <a:off x="0" y="2330903"/>
          <a:ext cx="7886700" cy="932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95D60-3C95-4B5F-B596-39E8F7C3D3F5}">
      <dsp:nvSpPr>
        <dsp:cNvPr id="0" name=""/>
        <dsp:cNvSpPr/>
      </dsp:nvSpPr>
      <dsp:spPr>
        <a:xfrm>
          <a:off x="281991" y="2540649"/>
          <a:ext cx="512711" cy="51271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D81070-D8BF-4D21-87A8-34C0DBEB537B}">
      <dsp:nvSpPr>
        <dsp:cNvPr id="0" name=""/>
        <dsp:cNvSpPr/>
      </dsp:nvSpPr>
      <dsp:spPr>
        <a:xfrm>
          <a:off x="1076693" y="2330903"/>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1111250">
            <a:lnSpc>
              <a:spcPct val="90000"/>
            </a:lnSpc>
            <a:spcBef>
              <a:spcPct val="0"/>
            </a:spcBef>
            <a:spcAft>
              <a:spcPct val="35000"/>
            </a:spcAft>
            <a:buNone/>
          </a:pPr>
          <a:r>
            <a:rPr lang="fr-FR" sz="2500" kern="1200"/>
            <a:t>Reviewing</a:t>
          </a:r>
          <a:endParaRPr lang="en-US" sz="2500" kern="1200"/>
        </a:p>
      </dsp:txBody>
      <dsp:txXfrm>
        <a:off x="1076693" y="2330903"/>
        <a:ext cx="6810006" cy="9322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F98BC-641E-4C21-8883-F29F72A1FB55}">
      <dsp:nvSpPr>
        <dsp:cNvPr id="0" name=""/>
        <dsp:cNvSpPr/>
      </dsp:nvSpPr>
      <dsp:spPr>
        <a:xfrm>
          <a:off x="0" y="530319"/>
          <a:ext cx="7886700" cy="97905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02FCB5-EDC9-4346-AFDC-D0C05B19D6D9}">
      <dsp:nvSpPr>
        <dsp:cNvPr id="0" name=""/>
        <dsp:cNvSpPr/>
      </dsp:nvSpPr>
      <dsp:spPr>
        <a:xfrm>
          <a:off x="296162" y="750605"/>
          <a:ext cx="538478" cy="53847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EF32EC-54C4-4C28-9A4B-8C5D90A12BB0}">
      <dsp:nvSpPr>
        <dsp:cNvPr id="0" name=""/>
        <dsp:cNvSpPr/>
      </dsp:nvSpPr>
      <dsp:spPr>
        <a:xfrm>
          <a:off x="1130804" y="530319"/>
          <a:ext cx="6755895" cy="97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16" tIns="103616" rIns="103616" bIns="103616" numCol="1" spcCol="1270" anchor="ctr" anchorCtr="0">
          <a:noAutofit/>
        </a:bodyPr>
        <a:lstStyle/>
        <a:p>
          <a:pPr marL="0" lvl="0" indent="0" algn="l" defTabSz="1111250">
            <a:lnSpc>
              <a:spcPct val="90000"/>
            </a:lnSpc>
            <a:spcBef>
              <a:spcPct val="0"/>
            </a:spcBef>
            <a:spcAft>
              <a:spcPct val="35000"/>
            </a:spcAft>
            <a:buNone/>
          </a:pPr>
          <a:r>
            <a:rPr lang="en-US" sz="2500" kern="1200" dirty="0"/>
            <a:t>Enhance the efficiency, accuracy, and overall success of clinical trials</a:t>
          </a:r>
        </a:p>
      </dsp:txBody>
      <dsp:txXfrm>
        <a:off x="1130804" y="530319"/>
        <a:ext cx="6755895" cy="979051"/>
      </dsp:txXfrm>
    </dsp:sp>
    <dsp:sp modelId="{D4EA96F5-104E-4575-8746-2A0B502A18DC}">
      <dsp:nvSpPr>
        <dsp:cNvPr id="0" name=""/>
        <dsp:cNvSpPr/>
      </dsp:nvSpPr>
      <dsp:spPr>
        <a:xfrm>
          <a:off x="0" y="1754133"/>
          <a:ext cx="7886700" cy="97905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14FA2-8FA4-4275-A825-56202350BB10}">
      <dsp:nvSpPr>
        <dsp:cNvPr id="0" name=""/>
        <dsp:cNvSpPr/>
      </dsp:nvSpPr>
      <dsp:spPr>
        <a:xfrm>
          <a:off x="296162" y="1974419"/>
          <a:ext cx="538478" cy="53847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C32287-5D0E-409E-B1E6-3A0301FEFC9E}">
      <dsp:nvSpPr>
        <dsp:cNvPr id="0" name=""/>
        <dsp:cNvSpPr/>
      </dsp:nvSpPr>
      <dsp:spPr>
        <a:xfrm>
          <a:off x="1130804" y="1754133"/>
          <a:ext cx="6755895" cy="97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16" tIns="103616" rIns="103616" bIns="103616" numCol="1" spcCol="1270" anchor="ctr" anchorCtr="0">
          <a:noAutofit/>
        </a:bodyPr>
        <a:lstStyle/>
        <a:p>
          <a:pPr marL="0" lvl="0" indent="0" algn="l" defTabSz="1111250">
            <a:lnSpc>
              <a:spcPct val="90000"/>
            </a:lnSpc>
            <a:spcBef>
              <a:spcPct val="0"/>
            </a:spcBef>
            <a:spcAft>
              <a:spcPct val="35000"/>
            </a:spcAft>
            <a:buNone/>
          </a:pPr>
          <a:r>
            <a:rPr lang="en-US" sz="2500" kern="1200"/>
            <a:t>Cost savings and a more patient-centric approach</a:t>
          </a:r>
        </a:p>
      </dsp:txBody>
      <dsp:txXfrm>
        <a:off x="1130804" y="1754133"/>
        <a:ext cx="6755895" cy="979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77556-B759-4BC9-A926-871DD3CD2C66}">
      <dsp:nvSpPr>
        <dsp:cNvPr id="0" name=""/>
        <dsp:cNvSpPr/>
      </dsp:nvSpPr>
      <dsp:spPr>
        <a:xfrm>
          <a:off x="0" y="1741"/>
          <a:ext cx="7886700" cy="882385"/>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AF33E6E1-A03F-4420-BEA0-0BF632DE9B45}">
      <dsp:nvSpPr>
        <dsp:cNvPr id="0" name=""/>
        <dsp:cNvSpPr/>
      </dsp:nvSpPr>
      <dsp:spPr>
        <a:xfrm>
          <a:off x="266921" y="200277"/>
          <a:ext cx="485311" cy="485311"/>
        </a:xfrm>
        <a:prstGeom prst="rect">
          <a:avLst/>
        </a:prstGeom>
        <a:blipFill>
          <a:blip xmlns:r="http://schemas.openxmlformats.org/officeDocument/2006/relationships" r:embed="rId1">
            <a:duotone>
              <a:prstClr val="black"/>
              <a:schemeClr val="accent5">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FC453A-41FC-40D6-8F3D-2C3458ACC608}">
      <dsp:nvSpPr>
        <dsp:cNvPr id="0" name=""/>
        <dsp:cNvSpPr/>
      </dsp:nvSpPr>
      <dsp:spPr>
        <a:xfrm>
          <a:off x="1019154" y="1741"/>
          <a:ext cx="6867545" cy="88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86" tIns="93386" rIns="93386" bIns="93386" numCol="1" spcCol="1270" anchor="ctr" anchorCtr="0">
          <a:noAutofit/>
        </a:bodyPr>
        <a:lstStyle/>
        <a:p>
          <a:pPr marL="0" lvl="0" indent="0" algn="l" defTabSz="977900">
            <a:lnSpc>
              <a:spcPct val="100000"/>
            </a:lnSpc>
            <a:spcBef>
              <a:spcPct val="0"/>
            </a:spcBef>
            <a:spcAft>
              <a:spcPct val="35000"/>
            </a:spcAft>
            <a:buNone/>
          </a:pPr>
          <a:r>
            <a:rPr lang="de-DE" sz="2200" kern="1200"/>
            <a:t>Data collection</a:t>
          </a:r>
          <a:endParaRPr lang="en-US" sz="2200" kern="1200"/>
        </a:p>
      </dsp:txBody>
      <dsp:txXfrm>
        <a:off x="1019154" y="1741"/>
        <a:ext cx="6867545" cy="882385"/>
      </dsp:txXfrm>
    </dsp:sp>
    <dsp:sp modelId="{D5A0A1D2-5ADA-4005-B4C4-7DD3EBC5770E}">
      <dsp:nvSpPr>
        <dsp:cNvPr id="0" name=""/>
        <dsp:cNvSpPr/>
      </dsp:nvSpPr>
      <dsp:spPr>
        <a:xfrm>
          <a:off x="0" y="1104722"/>
          <a:ext cx="7886700" cy="882385"/>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11074536-D45F-44C4-AFC4-7CC95E43BDEF}">
      <dsp:nvSpPr>
        <dsp:cNvPr id="0" name=""/>
        <dsp:cNvSpPr/>
      </dsp:nvSpPr>
      <dsp:spPr>
        <a:xfrm>
          <a:off x="266921" y="1303258"/>
          <a:ext cx="485311" cy="485311"/>
        </a:xfrm>
        <a:prstGeom prst="rect">
          <a:avLst/>
        </a:prstGeom>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CD433-416A-441E-A7F4-1934F17EF866}">
      <dsp:nvSpPr>
        <dsp:cNvPr id="0" name=""/>
        <dsp:cNvSpPr/>
      </dsp:nvSpPr>
      <dsp:spPr>
        <a:xfrm>
          <a:off x="1019154" y="1104722"/>
          <a:ext cx="6867545" cy="88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86" tIns="93386" rIns="93386" bIns="93386" numCol="1" spcCol="1270" anchor="ctr" anchorCtr="0">
          <a:noAutofit/>
        </a:bodyPr>
        <a:lstStyle/>
        <a:p>
          <a:pPr marL="0" lvl="0" indent="0" algn="l" defTabSz="977900">
            <a:lnSpc>
              <a:spcPct val="100000"/>
            </a:lnSpc>
            <a:spcBef>
              <a:spcPct val="0"/>
            </a:spcBef>
            <a:spcAft>
              <a:spcPct val="35000"/>
            </a:spcAft>
            <a:buNone/>
          </a:pPr>
          <a:r>
            <a:rPr lang="de-DE" sz="2200" kern="1200" dirty="0"/>
            <a:t>Algorithm development</a:t>
          </a:r>
          <a:endParaRPr lang="en-US" sz="2200" kern="1200" dirty="0"/>
        </a:p>
      </dsp:txBody>
      <dsp:txXfrm>
        <a:off x="1019154" y="1104722"/>
        <a:ext cx="6867545" cy="882385"/>
      </dsp:txXfrm>
    </dsp:sp>
    <dsp:sp modelId="{501615B9-3E96-40F4-9695-806A32D142EF}">
      <dsp:nvSpPr>
        <dsp:cNvPr id="0" name=""/>
        <dsp:cNvSpPr/>
      </dsp:nvSpPr>
      <dsp:spPr>
        <a:xfrm>
          <a:off x="0" y="2207703"/>
          <a:ext cx="7886700" cy="882385"/>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85DCDBEB-C62A-42F2-8D88-F82C39B11A43}">
      <dsp:nvSpPr>
        <dsp:cNvPr id="0" name=""/>
        <dsp:cNvSpPr/>
      </dsp:nvSpPr>
      <dsp:spPr>
        <a:xfrm>
          <a:off x="266921" y="2406240"/>
          <a:ext cx="485311" cy="485311"/>
        </a:xfrm>
        <a:prstGeom prst="rect">
          <a:avLst/>
        </a:prstGeom>
        <a:blipFill>
          <a:blip xmlns:r="http://schemas.openxmlformats.org/officeDocument/2006/relationships" r:embed="rId5">
            <a:duotone>
              <a:prstClr val="black"/>
              <a:schemeClr val="accent5">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908A12-74FF-4C13-AEE6-8AD6E9EFE356}">
      <dsp:nvSpPr>
        <dsp:cNvPr id="0" name=""/>
        <dsp:cNvSpPr/>
      </dsp:nvSpPr>
      <dsp:spPr>
        <a:xfrm>
          <a:off x="1019154" y="2207703"/>
          <a:ext cx="6867545" cy="88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86" tIns="93386" rIns="93386" bIns="93386" numCol="1" spcCol="1270" anchor="ctr" anchorCtr="0">
          <a:noAutofit/>
        </a:bodyPr>
        <a:lstStyle/>
        <a:p>
          <a:pPr marL="0" lvl="0" indent="0" algn="l" defTabSz="977900">
            <a:lnSpc>
              <a:spcPct val="100000"/>
            </a:lnSpc>
            <a:spcBef>
              <a:spcPct val="0"/>
            </a:spcBef>
            <a:spcAft>
              <a:spcPct val="35000"/>
            </a:spcAft>
            <a:buNone/>
          </a:pPr>
          <a:r>
            <a:rPr lang="de-DE" sz="2200" kern="1200"/>
            <a:t>Accountability and safety</a:t>
          </a:r>
          <a:endParaRPr lang="en-US" sz="2200" kern="1200"/>
        </a:p>
      </dsp:txBody>
      <dsp:txXfrm>
        <a:off x="1019154" y="2207703"/>
        <a:ext cx="6867545" cy="882385"/>
      </dsp:txXfrm>
    </dsp:sp>
    <dsp:sp modelId="{9AAB5840-562C-42E4-89BF-506656B5EB90}">
      <dsp:nvSpPr>
        <dsp:cNvPr id="0" name=""/>
        <dsp:cNvSpPr/>
      </dsp:nvSpPr>
      <dsp:spPr>
        <a:xfrm>
          <a:off x="0" y="3310684"/>
          <a:ext cx="7886700" cy="882385"/>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CE44ECBF-10D8-48C4-989A-667765C92B7C}">
      <dsp:nvSpPr>
        <dsp:cNvPr id="0" name=""/>
        <dsp:cNvSpPr/>
      </dsp:nvSpPr>
      <dsp:spPr>
        <a:xfrm>
          <a:off x="266921" y="3509221"/>
          <a:ext cx="485311" cy="485311"/>
        </a:xfrm>
        <a:prstGeom prst="rect">
          <a:avLst/>
        </a:prstGeom>
        <a:blipFill>
          <a:blip xmlns:r="http://schemas.openxmlformats.org/officeDocument/2006/relationships" r:embed="rId7">
            <a:duotone>
              <a:prstClr val="black"/>
              <a:schemeClr val="accent5">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46F5DB-B3D9-4233-B627-C8AE00626560}">
      <dsp:nvSpPr>
        <dsp:cNvPr id="0" name=""/>
        <dsp:cNvSpPr/>
      </dsp:nvSpPr>
      <dsp:spPr>
        <a:xfrm>
          <a:off x="1019154" y="3310684"/>
          <a:ext cx="6867545" cy="88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86" tIns="93386" rIns="93386" bIns="93386" numCol="1" spcCol="1270" anchor="ctr" anchorCtr="0">
          <a:noAutofit/>
        </a:bodyPr>
        <a:lstStyle/>
        <a:p>
          <a:pPr marL="0" lvl="0" indent="0" algn="l" defTabSz="977900">
            <a:lnSpc>
              <a:spcPct val="100000"/>
            </a:lnSpc>
            <a:spcBef>
              <a:spcPct val="0"/>
            </a:spcBef>
            <a:spcAft>
              <a:spcPct val="35000"/>
            </a:spcAft>
            <a:buNone/>
          </a:pPr>
          <a:r>
            <a:rPr lang="de-DE" sz="2200" kern="1200" dirty="0" err="1"/>
            <a:t>Ethical</a:t>
          </a:r>
          <a:r>
            <a:rPr lang="de-DE" sz="2200" kern="1200" dirty="0"/>
            <a:t> and social </a:t>
          </a:r>
          <a:r>
            <a:rPr lang="de-DE" sz="2200" kern="1200" dirty="0" err="1"/>
            <a:t>considerations</a:t>
          </a:r>
          <a:endParaRPr lang="en-US" sz="2200" kern="1200" dirty="0"/>
        </a:p>
      </dsp:txBody>
      <dsp:txXfrm>
        <a:off x="1019154" y="3310684"/>
        <a:ext cx="6867545" cy="8823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5368D-F8CF-9D46-8642-1ABAF6E7F9E8}">
      <dsp:nvSpPr>
        <dsp:cNvPr id="0" name=""/>
        <dsp:cNvSpPr/>
      </dsp:nvSpPr>
      <dsp:spPr>
        <a:xfrm rot="21300000">
          <a:off x="12308" y="1050126"/>
          <a:ext cx="3986274" cy="456488"/>
        </a:xfrm>
        <a:prstGeom prst="mathMinus">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7C30A3-9B77-8B44-80F2-C6A46FF3F4CC}">
      <dsp:nvSpPr>
        <dsp:cNvPr id="0" name=""/>
        <dsp:cNvSpPr/>
      </dsp:nvSpPr>
      <dsp:spPr>
        <a:xfrm>
          <a:off x="481306" y="127837"/>
          <a:ext cx="1203267" cy="1022696"/>
        </a:xfrm>
        <a:prstGeom prst="downArrow">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FEBAF-DC84-3041-BEF4-D65C3C971E79}">
      <dsp:nvSpPr>
        <dsp:cNvPr id="0" name=""/>
        <dsp:cNvSpPr/>
      </dsp:nvSpPr>
      <dsp:spPr>
        <a:xfrm>
          <a:off x="2125772" y="0"/>
          <a:ext cx="1283485" cy="107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err="1"/>
            <a:t>improved</a:t>
          </a:r>
          <a:r>
            <a:rPr lang="de-DE" sz="1500" kern="1200" dirty="0"/>
            <a:t> </a:t>
          </a:r>
          <a:r>
            <a:rPr lang="de-DE" sz="1500" kern="1200" dirty="0" err="1"/>
            <a:t>decision</a:t>
          </a:r>
          <a:r>
            <a:rPr lang="de-DE" sz="1500" kern="1200" dirty="0"/>
            <a:t> </a:t>
          </a:r>
          <a:r>
            <a:rPr lang="de-DE" sz="1500" kern="1200" dirty="0" err="1"/>
            <a:t>making</a:t>
          </a:r>
          <a:endParaRPr lang="de-DE" sz="1500" kern="1200" dirty="0"/>
        </a:p>
      </dsp:txBody>
      <dsp:txXfrm>
        <a:off x="2125772" y="0"/>
        <a:ext cx="1283485" cy="1073831"/>
      </dsp:txXfrm>
    </dsp:sp>
    <dsp:sp modelId="{A3F67D7E-F403-CA42-9E23-E9285B60875F}">
      <dsp:nvSpPr>
        <dsp:cNvPr id="0" name=""/>
        <dsp:cNvSpPr/>
      </dsp:nvSpPr>
      <dsp:spPr>
        <a:xfrm>
          <a:off x="2326316" y="1406207"/>
          <a:ext cx="1203267" cy="1022696"/>
        </a:xfrm>
        <a:prstGeom prst="upArrow">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DB752F-3398-8741-9EB6-A6B557D8FD1A}">
      <dsp:nvSpPr>
        <dsp:cNvPr id="0" name=""/>
        <dsp:cNvSpPr/>
      </dsp:nvSpPr>
      <dsp:spPr>
        <a:xfrm>
          <a:off x="601633" y="1482909"/>
          <a:ext cx="1283485" cy="107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err="1"/>
            <a:t>widening</a:t>
          </a:r>
          <a:r>
            <a:rPr lang="de-DE" sz="1500" kern="1200" dirty="0"/>
            <a:t> </a:t>
          </a:r>
          <a:r>
            <a:rPr lang="de-DE" sz="1500" kern="1200" dirty="0" err="1"/>
            <a:t>of</a:t>
          </a:r>
          <a:r>
            <a:rPr lang="de-DE" sz="1500" kern="1200" dirty="0"/>
            <a:t> </a:t>
          </a:r>
          <a:r>
            <a:rPr lang="de-DE" sz="1500" kern="1200" dirty="0" err="1"/>
            <a:t>responsibility</a:t>
          </a:r>
          <a:r>
            <a:rPr lang="de-DE" sz="1500" kern="1200" dirty="0"/>
            <a:t> </a:t>
          </a:r>
          <a:r>
            <a:rPr lang="de-DE" sz="1500" kern="1200" dirty="0" err="1"/>
            <a:t>gaps</a:t>
          </a:r>
          <a:endParaRPr lang="de-DE" sz="1500" kern="1200" dirty="0"/>
        </a:p>
      </dsp:txBody>
      <dsp:txXfrm>
        <a:off x="601633" y="1482909"/>
        <a:ext cx="1283485" cy="107383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2DA4DF-0467-D841-92E5-148283F44811}" type="datetimeFigureOut">
              <a:rPr lang="en-US" smtClean="0"/>
              <a:t>4/18/24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EAAF79-82C2-AF4F-87AB-91DA766A6578}" type="slidenum">
              <a:rPr lang="en-US" smtClean="0"/>
              <a:t>‹Nr.›</a:t>
            </a:fld>
            <a:endParaRPr lang="en-US"/>
          </a:p>
        </p:txBody>
      </p:sp>
    </p:spTree>
    <p:extLst>
      <p:ext uri="{BB962C8B-B14F-4D97-AF65-F5344CB8AC3E}">
        <p14:creationId xmlns:p14="http://schemas.microsoft.com/office/powerpoint/2010/main" val="443533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677ACA-BD32-D749-BBEE-14D0F3EDB43E}" type="datetimeFigureOut">
              <a:rPr lang="en-US" smtClean="0"/>
              <a:t>4/18/24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73418-C511-5148-8FD4-0A7EB60987C2}" type="slidenum">
              <a:rPr lang="en-US" smtClean="0"/>
              <a:t>‹Nr.›</a:t>
            </a:fld>
            <a:endParaRPr lang="en-US"/>
          </a:p>
        </p:txBody>
      </p:sp>
    </p:spTree>
    <p:extLst>
      <p:ext uri="{BB962C8B-B14F-4D97-AF65-F5344CB8AC3E}">
        <p14:creationId xmlns:p14="http://schemas.microsoft.com/office/powerpoint/2010/main" val="1761007099"/>
      </p:ext>
    </p:extLst>
  </p:cSld>
  <p:clrMap bg1="lt1" tx1="dk1" bg2="lt2" tx2="dk2" accent1="accent1" accent2="accent2" accent3="accent3" accent4="accent4" accent5="accent5" accent6="accent6" hlink="hlink" folHlink="folHlink"/>
  <p:hf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Hanover,_New_Hampshir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096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73418-C511-5148-8FD4-0A7EB60987C2}" type="slidenum">
              <a:rPr lang="en-US" smtClean="0"/>
              <a:t>13</a:t>
            </a:fld>
            <a:endParaRPr lang="en-US"/>
          </a:p>
        </p:txBody>
      </p:sp>
    </p:spTree>
    <p:extLst>
      <p:ext uri="{BB962C8B-B14F-4D97-AF65-F5344CB8AC3E}">
        <p14:creationId xmlns:p14="http://schemas.microsoft.com/office/powerpoint/2010/main" val="3641214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E8BD173-3A1F-6049-B08B-75E1DD23A2C8}" type="slidenum">
              <a:rPr lang="en-US">
                <a:latin typeface="Arial" pitchFamily="-1" charset="0"/>
                <a:ea typeface="ＭＳ Ｐゴシック" pitchFamily="-1" charset="-128"/>
                <a:cs typeface="ＭＳ Ｐゴシック" pitchFamily="-1" charset="-128"/>
              </a:rPr>
              <a:pPr/>
              <a:t>14</a:t>
            </a:fld>
            <a:endParaRPr lang="en-US">
              <a:latin typeface="Arial" pitchFamily="-1" charset="0"/>
              <a:ea typeface="ＭＳ Ｐゴシック" pitchFamily="-1" charset="-128"/>
              <a:cs typeface="ＭＳ Ｐゴシック" pitchFamily="-1" charset="-128"/>
            </a:endParaRPr>
          </a:p>
        </p:txBody>
      </p:sp>
      <p:sp>
        <p:nvSpPr>
          <p:cNvPr id="132099" name="Rectangle 2"/>
          <p:cNvSpPr>
            <a:spLocks noGrp="1" noRot="1" noChangeAspect="1" noChangeArrowheads="1" noTextEdit="1"/>
          </p:cNvSpPr>
          <p:nvPr>
            <p:ph type="sldImg"/>
          </p:nvPr>
        </p:nvSpPr>
        <p:spPr>
          <a:xfrm>
            <a:off x="381000" y="685800"/>
            <a:ext cx="6096000" cy="3429000"/>
          </a:xfrm>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61399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E8BD173-3A1F-6049-B08B-75E1DD23A2C8}" type="slidenum">
              <a:rPr lang="en-US">
                <a:latin typeface="Arial" pitchFamily="-1" charset="0"/>
                <a:ea typeface="ＭＳ Ｐゴシック" pitchFamily="-1" charset="-128"/>
                <a:cs typeface="ＭＳ Ｐゴシック" pitchFamily="-1" charset="-128"/>
              </a:rPr>
              <a:pPr/>
              <a:t>15</a:t>
            </a:fld>
            <a:endParaRPr lang="en-US">
              <a:latin typeface="Arial" pitchFamily="-1" charset="0"/>
              <a:ea typeface="ＭＳ Ｐゴシック" pitchFamily="-1" charset="-128"/>
              <a:cs typeface="ＭＳ Ｐゴシック" pitchFamily="-1" charset="-128"/>
            </a:endParaRPr>
          </a:p>
        </p:txBody>
      </p:sp>
      <p:sp>
        <p:nvSpPr>
          <p:cNvPr id="132099" name="Rectangle 2"/>
          <p:cNvSpPr>
            <a:spLocks noGrp="1" noRot="1" noChangeAspect="1" noChangeArrowheads="1" noTextEdit="1"/>
          </p:cNvSpPr>
          <p:nvPr>
            <p:ph type="sldImg"/>
          </p:nvPr>
        </p:nvSpPr>
        <p:spPr>
          <a:xfrm>
            <a:off x="381000" y="685800"/>
            <a:ext cx="6096000" cy="3429000"/>
          </a:xfrm>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98856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57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091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191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157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292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374151"/>
                </a:solidFill>
                <a:effectLst/>
                <a:latin typeface="Söhne"/>
              </a:rPr>
              <a:t>A randomized controlled study, also known as a randomized controlled trial (RCT), is a type of scientific research study that is widely used in the field of medicine, psychology, and other disciplines to evaluate the effectiveness of interventions or treatments. In an RCT, participants are randomly assigned into different groups, with each group receiving a different treatment or intervention. The groups are then followed up and compared to determine the effects of the interventions.</a:t>
            </a:r>
          </a:p>
          <a:p>
            <a:pPr algn="l"/>
            <a:r>
              <a:rPr lang="en-GB" b="0" i="0" u="none" strike="noStrike" dirty="0">
                <a:solidFill>
                  <a:srgbClr val="374151"/>
                </a:solidFill>
                <a:effectLst/>
                <a:latin typeface="Söhne"/>
              </a:rPr>
              <a:t>The key features of a randomized controlled study include:</a:t>
            </a:r>
          </a:p>
          <a:p>
            <a:pPr algn="l">
              <a:buFont typeface="+mj-lt"/>
              <a:buAutoNum type="arabicPeriod"/>
            </a:pPr>
            <a:r>
              <a:rPr lang="en-GB" b="0" i="0" u="none" strike="noStrike" dirty="0">
                <a:solidFill>
                  <a:srgbClr val="374151"/>
                </a:solidFill>
                <a:effectLst/>
                <a:latin typeface="Söhne"/>
              </a:rPr>
              <a:t>Randomization: Participants are randomly assigned to different groups, which helps to eliminate selection bias and ensures that each group is comparable at the start of the study. Randomization helps to ensure that any differences observed between the groups are likely due to the interventions being studied, rather than other factors.</a:t>
            </a:r>
          </a:p>
          <a:p>
            <a:pPr algn="l">
              <a:buFont typeface="+mj-lt"/>
              <a:buAutoNum type="arabicPeriod"/>
            </a:pPr>
            <a:r>
              <a:rPr lang="en-GB" b="0" i="0" u="none" strike="noStrike" dirty="0">
                <a:solidFill>
                  <a:srgbClr val="374151"/>
                </a:solidFill>
                <a:effectLst/>
                <a:latin typeface="Söhne"/>
              </a:rPr>
              <a:t>Control group: One or more control groups are used as a comparison group. The control group does not receive the intervention being studied, and serves as a reference to which the intervention group(s) are compared. This helps to establish the baseline against which the effects of the intervention can be measured.</a:t>
            </a:r>
          </a:p>
          <a:p>
            <a:pPr algn="l">
              <a:buFont typeface="+mj-lt"/>
              <a:buAutoNum type="arabicPeriod"/>
            </a:pPr>
            <a:r>
              <a:rPr lang="en-GB" b="0" i="0" u="none" strike="noStrike" dirty="0">
                <a:solidFill>
                  <a:srgbClr val="374151"/>
                </a:solidFill>
                <a:effectLst/>
                <a:latin typeface="Söhne"/>
              </a:rPr>
              <a:t>Comparison: The effects of the interventions are compared between the different groups to determine their effectiveness. Typically, outcomes such as health outcomes, </a:t>
            </a:r>
            <a:r>
              <a:rPr lang="en-GB" b="0" i="0" u="none" strike="noStrike" dirty="0" err="1">
                <a:solidFill>
                  <a:srgbClr val="374151"/>
                </a:solidFill>
                <a:effectLst/>
                <a:latin typeface="Söhne"/>
              </a:rPr>
              <a:t>behavioral</a:t>
            </a:r>
            <a:r>
              <a:rPr lang="en-GB" b="0" i="0" u="none" strike="noStrike" dirty="0">
                <a:solidFill>
                  <a:srgbClr val="374151"/>
                </a:solidFill>
                <a:effectLst/>
                <a:latin typeface="Söhne"/>
              </a:rPr>
              <a:t> changes, or other relevant measures are assessed and compared between the groups.</a:t>
            </a:r>
          </a:p>
          <a:p>
            <a:pPr algn="l">
              <a:buFont typeface="+mj-lt"/>
              <a:buAutoNum type="arabicPeriod"/>
            </a:pPr>
            <a:r>
              <a:rPr lang="en-GB" b="0" i="0" u="none" strike="noStrike" dirty="0">
                <a:solidFill>
                  <a:srgbClr val="374151"/>
                </a:solidFill>
                <a:effectLst/>
                <a:latin typeface="Söhne"/>
              </a:rPr>
              <a:t>Blinding: In some RCTs, blinding or masking is used to reduce bias. Blinding can be single-blind (where participants do not know their group assignment), double-blind (where both participants and researchers do not know the group assignment), or triple-blind (where participants, researchers, and those </a:t>
            </a:r>
            <a:r>
              <a:rPr lang="en-GB" b="0" i="0" u="none" strike="noStrike" dirty="0" err="1">
                <a:solidFill>
                  <a:srgbClr val="374151"/>
                </a:solidFill>
                <a:effectLst/>
                <a:latin typeface="Söhne"/>
              </a:rPr>
              <a:t>analyzing</a:t>
            </a:r>
            <a:r>
              <a:rPr lang="en-GB" b="0" i="0" u="none" strike="noStrike" dirty="0">
                <a:solidFill>
                  <a:srgbClr val="374151"/>
                </a:solidFill>
                <a:effectLst/>
                <a:latin typeface="Söhne"/>
              </a:rPr>
              <a:t> the data do not know the group assignment).</a:t>
            </a:r>
          </a:p>
          <a:p>
            <a:pPr algn="l"/>
            <a:r>
              <a:rPr lang="en-GB" b="0" i="0" u="none" strike="noStrike" dirty="0">
                <a:solidFill>
                  <a:srgbClr val="374151"/>
                </a:solidFill>
                <a:effectLst/>
                <a:latin typeface="Söhne"/>
              </a:rPr>
              <a:t>Randomized controlled studies are considered one of the gold standards for evaluating the effectiveness of interventions or treatments because they can provide high-quality evidence of causality and help establish the efficacy and safety of interventions in a controlled manner. However, they also have limitations and must be designed and conducted rigorously to minimize bias and ensure valid results.</a:t>
            </a:r>
          </a:p>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254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a:t>Is</a:t>
            </a:r>
            <a:r>
              <a:rPr lang="de-AT" dirty="0"/>
              <a:t> </a:t>
            </a:r>
            <a:r>
              <a:rPr lang="de-AT" dirty="0" err="1"/>
              <a:t>drawbacks</a:t>
            </a:r>
            <a:r>
              <a:rPr lang="de-AT" dirty="0"/>
              <a:t> </a:t>
            </a:r>
            <a:r>
              <a:rPr lang="de-AT" dirty="0" err="1"/>
              <a:t>better</a:t>
            </a:r>
            <a:r>
              <a:rPr lang="de-AT" dirty="0"/>
              <a:t>?</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5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3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173418-C511-5148-8FD4-0A7EB60987C2}" type="slidenum">
              <a:rPr lang="en-US" smtClean="0"/>
              <a:t>46</a:t>
            </a:fld>
            <a:endParaRPr lang="en-US"/>
          </a:p>
        </p:txBody>
      </p:sp>
    </p:spTree>
    <p:extLst>
      <p:ext uri="{BB962C8B-B14F-4D97-AF65-F5344CB8AC3E}">
        <p14:creationId xmlns:p14="http://schemas.microsoft.com/office/powerpoint/2010/main" val="170755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err="1">
                <a:effectLst/>
                <a:latin typeface="STIX" panose="02020603050405020304" pitchFamily="18" charset="0"/>
              </a:rPr>
              <a:t>Example</a:t>
            </a:r>
            <a:r>
              <a:rPr lang="de-AT" sz="1800" dirty="0">
                <a:effectLst/>
                <a:latin typeface="STIX" panose="02020603050405020304" pitchFamily="18" charset="0"/>
              </a:rPr>
              <a:t> </a:t>
            </a:r>
            <a:r>
              <a:rPr lang="de-AT" sz="1800" dirty="0" err="1">
                <a:effectLst/>
                <a:latin typeface="STIX" panose="02020603050405020304" pitchFamily="18" charset="0"/>
              </a:rPr>
              <a:t>data</a:t>
            </a:r>
            <a:r>
              <a:rPr lang="de-AT" sz="1800" dirty="0">
                <a:effectLst/>
                <a:latin typeface="STIX" panose="02020603050405020304" pitchFamily="18" charset="0"/>
              </a:rPr>
              <a:t> </a:t>
            </a:r>
            <a:r>
              <a:rPr lang="de-AT" sz="1800" dirty="0" err="1">
                <a:effectLst/>
                <a:latin typeface="STIX" panose="02020603050405020304" pitchFamily="18" charset="0"/>
              </a:rPr>
              <a:t>security</a:t>
            </a:r>
            <a:r>
              <a:rPr lang="de-AT" sz="1800" dirty="0">
                <a:effectLst/>
                <a:latin typeface="STIX" panose="02020603050405020304" pitchFamily="18" charset="0"/>
              </a:rPr>
              <a:t>: </a:t>
            </a:r>
            <a:r>
              <a:rPr lang="de-AT" sz="1800" dirty="0" err="1">
                <a:effectLst/>
                <a:latin typeface="STIX" panose="02020603050405020304" pitchFamily="18" charset="0"/>
              </a:rPr>
              <a:t>When</a:t>
            </a:r>
            <a:r>
              <a:rPr lang="de-AT" sz="1800" dirty="0">
                <a:effectLst/>
                <a:latin typeface="STIX" panose="02020603050405020304" pitchFamily="18" charset="0"/>
              </a:rPr>
              <a:t> </a:t>
            </a:r>
            <a:r>
              <a:rPr lang="de-AT" sz="1800" dirty="0" err="1">
                <a:effectLst/>
                <a:latin typeface="STIX" panose="02020603050405020304" pitchFamily="18" charset="0"/>
              </a:rPr>
              <a:t>it</a:t>
            </a:r>
            <a:r>
              <a:rPr lang="de-AT" sz="1800" dirty="0">
                <a:effectLst/>
                <a:latin typeface="STIX" panose="02020603050405020304" pitchFamily="18" charset="0"/>
              </a:rPr>
              <a:t> was </a:t>
            </a:r>
            <a:r>
              <a:rPr lang="de-AT" sz="1800" dirty="0" err="1">
                <a:effectLst/>
                <a:latin typeface="STIX" panose="02020603050405020304" pitchFamily="18" charset="0"/>
              </a:rPr>
              <a:t>discovered</a:t>
            </a:r>
            <a:r>
              <a:rPr lang="de-AT" sz="1800" dirty="0">
                <a:effectLst/>
                <a:latin typeface="STIX" panose="02020603050405020304" pitchFamily="18" charset="0"/>
              </a:rPr>
              <a:t> </a:t>
            </a:r>
            <a:r>
              <a:rPr lang="de-AT" sz="1800" dirty="0" err="1">
                <a:effectLst/>
                <a:latin typeface="STIX" panose="02020603050405020304" pitchFamily="18" charset="0"/>
              </a:rPr>
              <a:t>that</a:t>
            </a:r>
            <a:r>
              <a:rPr lang="de-AT" sz="1800" dirty="0">
                <a:effectLst/>
                <a:latin typeface="STIX" panose="02020603050405020304" pitchFamily="18" charset="0"/>
              </a:rPr>
              <a:t> </a:t>
            </a:r>
            <a:r>
              <a:rPr lang="de-AT" sz="1800" dirty="0" err="1">
                <a:effectLst/>
                <a:latin typeface="STIX" panose="02020603050405020304" pitchFamily="18" charset="0"/>
              </a:rPr>
              <a:t>the</a:t>
            </a:r>
            <a:r>
              <a:rPr lang="de-AT" sz="1800" dirty="0">
                <a:effectLst/>
                <a:latin typeface="STIX" panose="02020603050405020304" pitchFamily="18" charset="0"/>
              </a:rPr>
              <a:t> NHS </a:t>
            </a:r>
            <a:r>
              <a:rPr lang="de-AT" sz="1800" dirty="0" err="1">
                <a:effectLst/>
                <a:latin typeface="STIX" panose="02020603050405020304" pitchFamily="18" charset="0"/>
              </a:rPr>
              <a:t>had</a:t>
            </a:r>
            <a:r>
              <a:rPr lang="de-AT" sz="1800" dirty="0">
                <a:effectLst/>
                <a:latin typeface="STIX" panose="02020603050405020304" pitchFamily="18" charset="0"/>
              </a:rPr>
              <a:t> </a:t>
            </a:r>
            <a:r>
              <a:rPr lang="de-AT" sz="1800" dirty="0" err="1">
                <a:effectLst/>
                <a:latin typeface="STIX" panose="02020603050405020304" pitchFamily="18" charset="0"/>
              </a:rPr>
              <a:t>uploaded</a:t>
            </a:r>
            <a:r>
              <a:rPr lang="de-AT" sz="1800" dirty="0">
                <a:effectLst/>
                <a:latin typeface="STIX" panose="02020603050405020304" pitchFamily="18" charset="0"/>
              </a:rPr>
              <a:t> </a:t>
            </a:r>
            <a:r>
              <a:rPr lang="de-AT" sz="1800" dirty="0" err="1">
                <a:effectLst/>
                <a:latin typeface="STIX" panose="02020603050405020304" pitchFamily="18" charset="0"/>
              </a:rPr>
              <a:t>data</a:t>
            </a:r>
            <a:r>
              <a:rPr lang="de-AT" sz="1800" dirty="0">
                <a:effectLst/>
                <a:latin typeface="STIX" panose="02020603050405020304" pitchFamily="18" charset="0"/>
              </a:rPr>
              <a:t> on 1.6 </a:t>
            </a:r>
            <a:r>
              <a:rPr lang="de-AT" sz="1800" dirty="0" err="1">
                <a:effectLst/>
                <a:latin typeface="STIX" panose="02020603050405020304" pitchFamily="18" charset="0"/>
              </a:rPr>
              <a:t>million</a:t>
            </a:r>
            <a:r>
              <a:rPr lang="de-AT" sz="1800" dirty="0">
                <a:effectLst/>
                <a:latin typeface="STIX" panose="02020603050405020304" pitchFamily="18" charset="0"/>
              </a:rPr>
              <a:t> </a:t>
            </a:r>
            <a:r>
              <a:rPr lang="de-AT" sz="1800" dirty="0" err="1">
                <a:effectLst/>
                <a:latin typeface="STIX" panose="02020603050405020304" pitchFamily="18" charset="0"/>
              </a:rPr>
              <a:t>patients</a:t>
            </a:r>
            <a:r>
              <a:rPr lang="de-AT" sz="1800" dirty="0">
                <a:effectLst/>
                <a:latin typeface="STIX" panose="02020603050405020304" pitchFamily="18" charset="0"/>
              </a:rPr>
              <a:t> </a:t>
            </a:r>
            <a:r>
              <a:rPr lang="de-AT" sz="1800" dirty="0" err="1">
                <a:effectLst/>
                <a:latin typeface="STIX" panose="02020603050405020304" pitchFamily="18" charset="0"/>
              </a:rPr>
              <a:t>to</a:t>
            </a:r>
            <a:r>
              <a:rPr lang="de-AT" sz="1800" dirty="0">
                <a:effectLst/>
                <a:latin typeface="STIX" panose="02020603050405020304" pitchFamily="18" charset="0"/>
              </a:rPr>
              <a:t> DeepMind </a:t>
            </a:r>
            <a:r>
              <a:rPr lang="de-AT" sz="1800" dirty="0" err="1">
                <a:effectLst/>
                <a:latin typeface="STIX" panose="02020603050405020304" pitchFamily="18" charset="0"/>
              </a:rPr>
              <a:t>servers</a:t>
            </a:r>
            <a:r>
              <a:rPr lang="de-AT" sz="1800" dirty="0">
                <a:effectLst/>
                <a:latin typeface="STIX" panose="02020603050405020304" pitchFamily="18" charset="0"/>
              </a:rPr>
              <a:t> </a:t>
            </a:r>
            <a:r>
              <a:rPr lang="de-AT" sz="1800" dirty="0" err="1">
                <a:effectLst/>
                <a:latin typeface="STIX" panose="02020603050405020304" pitchFamily="18" charset="0"/>
              </a:rPr>
              <a:t>without</a:t>
            </a:r>
            <a:r>
              <a:rPr lang="de-AT" sz="1800" dirty="0">
                <a:effectLst/>
                <a:latin typeface="STIX" panose="02020603050405020304" pitchFamily="18" charset="0"/>
              </a:rPr>
              <a:t> </a:t>
            </a:r>
            <a:r>
              <a:rPr lang="de-AT" sz="1800" dirty="0" err="1">
                <a:effectLst/>
                <a:latin typeface="STIX" panose="02020603050405020304" pitchFamily="18" charset="0"/>
              </a:rPr>
              <a:t>the</a:t>
            </a:r>
            <a:r>
              <a:rPr lang="de-AT" sz="1800" dirty="0">
                <a:effectLst/>
                <a:latin typeface="STIX" panose="02020603050405020304" pitchFamily="18" charset="0"/>
              </a:rPr>
              <a:t> </a:t>
            </a:r>
            <a:r>
              <a:rPr lang="de-AT" sz="1800" dirty="0" err="1">
                <a:effectLst/>
                <a:latin typeface="STIX" panose="02020603050405020304" pitchFamily="18" charset="0"/>
              </a:rPr>
              <a:t>patients</a:t>
            </a:r>
            <a:r>
              <a:rPr lang="de-AT" sz="1800" dirty="0">
                <a:effectLst/>
                <a:latin typeface="STIX" panose="02020603050405020304" pitchFamily="18" charset="0"/>
              </a:rPr>
              <a:t>’ </a:t>
            </a:r>
            <a:r>
              <a:rPr lang="de-AT" sz="1800" dirty="0" err="1">
                <a:effectLst/>
                <a:latin typeface="STIX" panose="02020603050405020304" pitchFamily="18" charset="0"/>
              </a:rPr>
              <a:t>consent</a:t>
            </a:r>
            <a:r>
              <a:rPr lang="de-AT" sz="1800" dirty="0">
                <a:effectLst/>
                <a:latin typeface="STIX" panose="02020603050405020304" pitchFamily="18" charset="0"/>
              </a:rPr>
              <a:t> </a:t>
            </a:r>
            <a:r>
              <a:rPr lang="de-AT" sz="1800" dirty="0" err="1">
                <a:effectLst/>
                <a:latin typeface="STIX" panose="02020603050405020304" pitchFamily="18" charset="0"/>
              </a:rPr>
              <a:t>to</a:t>
            </a:r>
            <a:r>
              <a:rPr lang="de-AT" sz="1800" dirty="0">
                <a:effectLst/>
                <a:latin typeface="STIX" panose="02020603050405020304" pitchFamily="18" charset="0"/>
              </a:rPr>
              <a:t> </a:t>
            </a:r>
            <a:r>
              <a:rPr lang="de-AT" sz="1800" dirty="0" err="1">
                <a:effectLst/>
                <a:latin typeface="STIX" panose="02020603050405020304" pitchFamily="18" charset="0"/>
              </a:rPr>
              <a:t>construct</a:t>
            </a:r>
            <a:r>
              <a:rPr lang="de-AT" sz="1800" dirty="0">
                <a:effectLst/>
                <a:latin typeface="STIX" panose="02020603050405020304" pitchFamily="18" charset="0"/>
              </a:rPr>
              <a:t> </a:t>
            </a:r>
            <a:r>
              <a:rPr lang="de-AT" sz="1800" dirty="0" err="1">
                <a:effectLst/>
                <a:latin typeface="STIX" panose="02020603050405020304" pitchFamily="18" charset="0"/>
              </a:rPr>
              <a:t>its</a:t>
            </a:r>
            <a:r>
              <a:rPr lang="de-AT" sz="1800" dirty="0">
                <a:effectLst/>
                <a:latin typeface="STIX" panose="02020603050405020304" pitchFamily="18" charset="0"/>
              </a:rPr>
              <a:t> </a:t>
            </a:r>
            <a:r>
              <a:rPr lang="de-AT" sz="1800" dirty="0" err="1">
                <a:effectLst/>
                <a:latin typeface="STIX" panose="02020603050405020304" pitchFamily="18" charset="0"/>
              </a:rPr>
              <a:t>algorithm</a:t>
            </a:r>
            <a:r>
              <a:rPr lang="de-AT" sz="1800" dirty="0">
                <a:effectLst/>
                <a:latin typeface="STIX" panose="02020603050405020304" pitchFamily="18" charset="0"/>
              </a:rPr>
              <a:t>, Streams, an </a:t>
            </a:r>
            <a:r>
              <a:rPr lang="de-AT" sz="1800" dirty="0" err="1">
                <a:effectLst/>
                <a:latin typeface="STIX" panose="02020603050405020304" pitchFamily="18" charset="0"/>
              </a:rPr>
              <a:t>app</a:t>
            </a:r>
            <a:r>
              <a:rPr lang="de-AT" sz="1800" dirty="0">
                <a:effectLst/>
                <a:latin typeface="STIX" panose="02020603050405020304" pitchFamily="18" charset="0"/>
              </a:rPr>
              <a:t> </a:t>
            </a:r>
            <a:r>
              <a:rPr lang="de-AT" sz="1800" dirty="0" err="1">
                <a:effectLst/>
                <a:latin typeface="STIX" panose="02020603050405020304" pitchFamily="18" charset="0"/>
              </a:rPr>
              <a:t>with</a:t>
            </a:r>
            <a:r>
              <a:rPr lang="de-AT" sz="1800" dirty="0">
                <a:effectLst/>
                <a:latin typeface="STIX" panose="02020603050405020304" pitchFamily="18" charset="0"/>
              </a:rPr>
              <a:t> an </a:t>
            </a:r>
            <a:r>
              <a:rPr lang="de-AT" sz="1800" dirty="0" err="1">
                <a:effectLst/>
                <a:latin typeface="STIX" panose="02020603050405020304" pitchFamily="18" charset="0"/>
              </a:rPr>
              <a:t>algorithm</a:t>
            </a:r>
            <a:r>
              <a:rPr lang="de-AT" sz="1800" dirty="0">
                <a:effectLst/>
                <a:latin typeface="STIX" panose="02020603050405020304" pitchFamily="18" charset="0"/>
              </a:rPr>
              <a:t> </a:t>
            </a:r>
            <a:r>
              <a:rPr lang="de-AT" sz="1800" dirty="0" err="1">
                <a:effectLst/>
                <a:latin typeface="STIX" panose="02020603050405020304" pitchFamily="18" charset="0"/>
              </a:rPr>
              <a:t>for</a:t>
            </a:r>
            <a:r>
              <a:rPr lang="de-AT" sz="1800" dirty="0">
                <a:effectLst/>
                <a:latin typeface="STIX" panose="02020603050405020304" pitchFamily="18" charset="0"/>
              </a:rPr>
              <a:t> </a:t>
            </a:r>
            <a:r>
              <a:rPr lang="de-AT" sz="1800" dirty="0" err="1">
                <a:effectLst/>
                <a:latin typeface="STIX" panose="02020603050405020304" pitchFamily="18" charset="0"/>
              </a:rPr>
              <a:t>treating</a:t>
            </a:r>
            <a:r>
              <a:rPr lang="de-AT" sz="1800" dirty="0">
                <a:effectLst/>
                <a:latin typeface="STIX" panose="02020603050405020304" pitchFamily="18" charset="0"/>
              </a:rPr>
              <a:t> </a:t>
            </a:r>
            <a:r>
              <a:rPr lang="de-AT" sz="1800" dirty="0" err="1">
                <a:effectLst/>
                <a:latin typeface="STIX" panose="02020603050405020304" pitchFamily="18" charset="0"/>
              </a:rPr>
              <a:t>patients</a:t>
            </a:r>
            <a:r>
              <a:rPr lang="de-AT" sz="1800" dirty="0">
                <a:effectLst/>
                <a:latin typeface="STIX" panose="02020603050405020304" pitchFamily="18" charset="0"/>
              </a:rPr>
              <a:t> </a:t>
            </a:r>
            <a:r>
              <a:rPr lang="de-AT" sz="1800" dirty="0" err="1">
                <a:effectLst/>
                <a:latin typeface="STIX" panose="02020603050405020304" pitchFamily="18" charset="0"/>
              </a:rPr>
              <a:t>with</a:t>
            </a:r>
            <a:r>
              <a:rPr lang="de-AT" sz="1800" dirty="0">
                <a:effectLst/>
                <a:latin typeface="STIX" panose="02020603050405020304" pitchFamily="18" charset="0"/>
              </a:rPr>
              <a:t> </a:t>
            </a:r>
            <a:r>
              <a:rPr lang="de-AT" sz="1800" dirty="0" err="1">
                <a:effectLst/>
                <a:latin typeface="STIX" panose="02020603050405020304" pitchFamily="18" charset="0"/>
              </a:rPr>
              <a:t>acute</a:t>
            </a:r>
            <a:r>
              <a:rPr lang="de-AT" sz="1800" dirty="0">
                <a:effectLst/>
                <a:latin typeface="STIX" panose="02020603050405020304" pitchFamily="18" charset="0"/>
              </a:rPr>
              <a:t> renal </a:t>
            </a:r>
            <a:r>
              <a:rPr lang="de-AT" sz="1800" dirty="0" err="1">
                <a:effectLst/>
                <a:latin typeface="STIX" panose="02020603050405020304" pitchFamily="18" charset="0"/>
              </a:rPr>
              <a:t>impairment</a:t>
            </a:r>
            <a:r>
              <a:rPr lang="de-AT" sz="1800" dirty="0">
                <a:effectLst/>
                <a:latin typeface="STIX" panose="02020603050405020304" pitchFamily="18" charset="0"/>
              </a:rPr>
              <a:t>, </a:t>
            </a:r>
            <a:r>
              <a:rPr lang="de-AT" sz="1800" dirty="0" err="1">
                <a:effectLst/>
                <a:latin typeface="STIX" panose="02020603050405020304" pitchFamily="18" charset="0"/>
              </a:rPr>
              <a:t>came</a:t>
            </a:r>
            <a:r>
              <a:rPr lang="de-AT" sz="1800" dirty="0">
                <a:effectLst/>
                <a:latin typeface="STIX" panose="02020603050405020304" pitchFamily="18" charset="0"/>
              </a:rPr>
              <a:t> </a:t>
            </a:r>
            <a:r>
              <a:rPr lang="de-AT" sz="1800" dirty="0" err="1">
                <a:effectLst/>
                <a:latin typeface="STIX" panose="02020603050405020304" pitchFamily="18" charset="0"/>
              </a:rPr>
              <a:t>under</a:t>
            </a:r>
            <a:r>
              <a:rPr lang="de-AT" sz="1800" dirty="0">
                <a:effectLst/>
                <a:latin typeface="STIX" panose="02020603050405020304" pitchFamily="18" charset="0"/>
              </a:rPr>
              <a:t> </a:t>
            </a:r>
            <a:r>
              <a:rPr lang="de-AT" sz="1800" dirty="0" err="1">
                <a:effectLst/>
                <a:latin typeface="STIX" panose="02020603050405020304" pitchFamily="18" charset="0"/>
              </a:rPr>
              <a:t>criticism</a:t>
            </a:r>
            <a:r>
              <a:rPr lang="de-AT" sz="1800" dirty="0">
                <a:effectLst/>
                <a:latin typeface="STIX" panose="02020603050405020304" pitchFamily="18" charset="0"/>
              </a:rPr>
              <a:t>. A </a:t>
            </a:r>
            <a:r>
              <a:rPr lang="de-AT" sz="1800" dirty="0" err="1">
                <a:effectLst/>
                <a:latin typeface="STIX" panose="02020603050405020304" pitchFamily="18" charset="0"/>
              </a:rPr>
              <a:t>patient</a:t>
            </a:r>
            <a:r>
              <a:rPr lang="de-AT" sz="1800" dirty="0">
                <a:effectLst/>
                <a:latin typeface="STIX" panose="02020603050405020304" pitchFamily="18" charset="0"/>
              </a:rPr>
              <a:t> </a:t>
            </a:r>
            <a:r>
              <a:rPr lang="de-AT" sz="1800" dirty="0" err="1">
                <a:effectLst/>
                <a:latin typeface="STIX" panose="02020603050405020304" pitchFamily="18" charset="0"/>
              </a:rPr>
              <a:t>data</a:t>
            </a:r>
            <a:r>
              <a:rPr lang="de-AT" sz="1800" dirty="0">
                <a:effectLst/>
                <a:latin typeface="STIX" panose="02020603050405020304" pitchFamily="18" charset="0"/>
              </a:rPr>
              <a:t> </a:t>
            </a:r>
            <a:r>
              <a:rPr lang="de-AT" sz="1800" dirty="0" err="1">
                <a:effectLst/>
                <a:latin typeface="STIX" panose="02020603050405020304" pitchFamily="18" charset="0"/>
              </a:rPr>
              <a:t>privacy</a:t>
            </a:r>
            <a:r>
              <a:rPr lang="de-AT" sz="1800" dirty="0">
                <a:effectLst/>
                <a:latin typeface="STIX" panose="02020603050405020304" pitchFamily="18" charset="0"/>
              </a:rPr>
              <a:t> </a:t>
            </a:r>
            <a:r>
              <a:rPr lang="de-AT" sz="1800" dirty="0" err="1">
                <a:effectLst/>
                <a:latin typeface="STIX" panose="02020603050405020304" pitchFamily="18" charset="0"/>
              </a:rPr>
              <a:t>investigation</a:t>
            </a:r>
            <a:r>
              <a:rPr lang="de-AT" sz="1800" dirty="0">
                <a:effectLst/>
                <a:latin typeface="STIX" panose="02020603050405020304" pitchFamily="18" charset="0"/>
              </a:rPr>
              <a:t> on </a:t>
            </a:r>
            <a:r>
              <a:rPr lang="de-AT" sz="1800" dirty="0" err="1">
                <a:effectLst/>
                <a:latin typeface="STIX" panose="02020603050405020304" pitchFamily="18" charset="0"/>
              </a:rPr>
              <a:t>Google’s</a:t>
            </a:r>
            <a:r>
              <a:rPr lang="de-AT" sz="1800" dirty="0">
                <a:effectLst/>
                <a:latin typeface="STIX" panose="02020603050405020304" pitchFamily="18" charset="0"/>
              </a:rPr>
              <a:t> Project Nightingale was </a:t>
            </a:r>
            <a:r>
              <a:rPr lang="de-AT" sz="1800" dirty="0" err="1">
                <a:effectLst/>
                <a:latin typeface="STIX" panose="02020603050405020304" pitchFamily="18" charset="0"/>
              </a:rPr>
              <a:t>carried</a:t>
            </a:r>
            <a:r>
              <a:rPr lang="de-AT" sz="1800" dirty="0">
                <a:effectLst/>
                <a:latin typeface="STIX" panose="02020603050405020304" pitchFamily="18" charset="0"/>
              </a:rPr>
              <a:t> out in </a:t>
            </a:r>
            <a:r>
              <a:rPr lang="de-AT" sz="1800" dirty="0" err="1">
                <a:effectLst/>
                <a:latin typeface="STIX" panose="02020603050405020304" pitchFamily="18" charset="0"/>
              </a:rPr>
              <a:t>the</a:t>
            </a:r>
            <a:r>
              <a:rPr lang="de-AT" sz="1800" dirty="0">
                <a:effectLst/>
                <a:latin typeface="STIX" panose="02020603050405020304" pitchFamily="18" charset="0"/>
              </a:rPr>
              <a:t> USA. Data </a:t>
            </a:r>
            <a:r>
              <a:rPr lang="de-AT" sz="1800" dirty="0" err="1">
                <a:effectLst/>
                <a:latin typeface="STIX" panose="02020603050405020304" pitchFamily="18" charset="0"/>
              </a:rPr>
              <a:t>privacy</a:t>
            </a:r>
            <a:r>
              <a:rPr lang="de-AT" sz="1800" dirty="0">
                <a:effectLst/>
                <a:latin typeface="STIX" panose="02020603050405020304" pitchFamily="18" charset="0"/>
              </a:rPr>
              <a:t> </a:t>
            </a:r>
            <a:r>
              <a:rPr lang="de-AT" sz="1800" dirty="0" err="1">
                <a:effectLst/>
                <a:latin typeface="STIX" panose="02020603050405020304" pitchFamily="18" charset="0"/>
              </a:rPr>
              <a:t>is</a:t>
            </a:r>
            <a:r>
              <a:rPr lang="de-AT" sz="1800" dirty="0">
                <a:effectLst/>
                <a:latin typeface="STIX" panose="02020603050405020304" pitchFamily="18" charset="0"/>
              </a:rPr>
              <a:t> </a:t>
            </a:r>
            <a:r>
              <a:rPr lang="de-AT" sz="1800" dirty="0" err="1">
                <a:effectLst/>
                <a:latin typeface="STIX" panose="02020603050405020304" pitchFamily="18" charset="0"/>
              </a:rPr>
              <a:t>now</a:t>
            </a:r>
            <a:r>
              <a:rPr lang="de-AT" sz="1800" dirty="0">
                <a:effectLst/>
                <a:latin typeface="STIX" panose="02020603050405020304" pitchFamily="18" charset="0"/>
              </a:rPr>
              <a:t> </a:t>
            </a:r>
            <a:r>
              <a:rPr lang="de-AT" sz="1800" dirty="0" err="1">
                <a:effectLst/>
                <a:latin typeface="STIX" panose="02020603050405020304" pitchFamily="18" charset="0"/>
              </a:rPr>
              <a:t>much</a:t>
            </a:r>
            <a:r>
              <a:rPr lang="de-AT" sz="1800" dirty="0">
                <a:effectLst/>
                <a:latin typeface="STIX" panose="02020603050405020304" pitchFamily="18" charset="0"/>
              </a:rPr>
              <a:t> </a:t>
            </a:r>
            <a:r>
              <a:rPr lang="de-AT" sz="1800" dirty="0" err="1">
                <a:effectLst/>
                <a:latin typeface="STIX" panose="02020603050405020304" pitchFamily="18" charset="0"/>
              </a:rPr>
              <a:t>more</a:t>
            </a:r>
            <a:r>
              <a:rPr lang="de-AT" sz="1800" dirty="0">
                <a:effectLst/>
                <a:latin typeface="STIX" panose="02020603050405020304" pitchFamily="18" charset="0"/>
              </a:rPr>
              <a:t> </a:t>
            </a:r>
            <a:r>
              <a:rPr lang="de-AT" sz="1800" dirty="0" err="1">
                <a:effectLst/>
                <a:latin typeface="STIX" panose="02020603050405020304" pitchFamily="18" charset="0"/>
              </a:rPr>
              <a:t>of</a:t>
            </a:r>
            <a:r>
              <a:rPr lang="de-AT" sz="1800" dirty="0">
                <a:effectLst/>
                <a:latin typeface="STIX" panose="02020603050405020304" pitchFamily="18" charset="0"/>
              </a:rPr>
              <a:t> a </a:t>
            </a:r>
            <a:r>
              <a:rPr lang="de-AT" sz="1800" dirty="0" err="1">
                <a:effectLst/>
                <a:latin typeface="STIX" panose="02020603050405020304" pitchFamily="18" charset="0"/>
              </a:rPr>
              <a:t>problem</a:t>
            </a:r>
            <a:r>
              <a:rPr lang="de-AT" sz="1800" dirty="0">
                <a:effectLst/>
                <a:latin typeface="STIX" panose="02020603050405020304" pitchFamily="18" charset="0"/>
              </a:rPr>
              <a:t> </a:t>
            </a:r>
            <a:r>
              <a:rPr lang="de-AT" sz="1800" dirty="0" err="1">
                <a:effectLst/>
                <a:latin typeface="STIX" panose="02020603050405020304" pitchFamily="18" charset="0"/>
              </a:rPr>
              <a:t>since</a:t>
            </a:r>
            <a:r>
              <a:rPr lang="de-AT" sz="1800" dirty="0">
                <a:effectLst/>
                <a:latin typeface="STIX" panose="02020603050405020304" pitchFamily="18" charset="0"/>
              </a:rPr>
              <a:t> </a:t>
            </a:r>
            <a:r>
              <a:rPr lang="de-AT" sz="1800" dirty="0" err="1">
                <a:effectLst/>
                <a:latin typeface="STIX" panose="02020603050405020304" pitchFamily="18" charset="0"/>
              </a:rPr>
              <a:t>the</a:t>
            </a:r>
            <a:r>
              <a:rPr lang="de-AT" sz="1800" dirty="0">
                <a:effectLst/>
                <a:latin typeface="STIX" panose="02020603050405020304" pitchFamily="18" charset="0"/>
              </a:rPr>
              <a:t> </a:t>
            </a:r>
            <a:r>
              <a:rPr lang="de-AT" sz="1800" dirty="0" err="1">
                <a:effectLst/>
                <a:latin typeface="STIX" panose="02020603050405020304" pitchFamily="18" charset="0"/>
              </a:rPr>
              <a:t>app</a:t>
            </a:r>
            <a:r>
              <a:rPr lang="de-AT" sz="1800" dirty="0">
                <a:effectLst/>
                <a:latin typeface="STIX" panose="02020603050405020304" pitchFamily="18" charset="0"/>
              </a:rPr>
              <a:t> </a:t>
            </a:r>
            <a:r>
              <a:rPr lang="de-AT" sz="1800" dirty="0" err="1">
                <a:effectLst/>
                <a:latin typeface="STIX" panose="02020603050405020304" pitchFamily="18" charset="0"/>
              </a:rPr>
              <a:t>is</a:t>
            </a:r>
            <a:r>
              <a:rPr lang="de-AT" sz="1800" dirty="0">
                <a:effectLst/>
                <a:latin typeface="STIX" panose="02020603050405020304" pitchFamily="18" charset="0"/>
              </a:rPr>
              <a:t> </a:t>
            </a:r>
            <a:r>
              <a:rPr lang="de-AT" sz="1800" dirty="0" err="1">
                <a:effectLst/>
                <a:latin typeface="STIX" panose="02020603050405020304" pitchFamily="18" charset="0"/>
              </a:rPr>
              <a:t>now</a:t>
            </a:r>
            <a:r>
              <a:rPr lang="de-AT" sz="1800" dirty="0">
                <a:effectLst/>
                <a:latin typeface="STIX" panose="02020603050405020304" pitchFamily="18" charset="0"/>
              </a:rPr>
              <a:t> </a:t>
            </a:r>
            <a:r>
              <a:rPr lang="de-AT" sz="1800" dirty="0" err="1">
                <a:effectLst/>
                <a:latin typeface="STIX" panose="02020603050405020304" pitchFamily="18" charset="0"/>
              </a:rPr>
              <a:t>formally</a:t>
            </a:r>
            <a:r>
              <a:rPr lang="de-AT" sz="1800" dirty="0">
                <a:effectLst/>
                <a:latin typeface="STIX" panose="02020603050405020304" pitchFamily="18" charset="0"/>
              </a:rPr>
              <a:t> </a:t>
            </a:r>
            <a:r>
              <a:rPr lang="de-AT" sz="1800" dirty="0" err="1">
                <a:effectLst/>
                <a:latin typeface="STIX" panose="02020603050405020304" pitchFamily="18" charset="0"/>
              </a:rPr>
              <a:t>hosted</a:t>
            </a:r>
            <a:r>
              <a:rPr lang="de-AT" sz="1800" dirty="0">
                <a:effectLst/>
                <a:latin typeface="STIX" panose="02020603050405020304" pitchFamily="18" charset="0"/>
              </a:rPr>
              <a:t> on </a:t>
            </a:r>
            <a:r>
              <a:rPr lang="de-AT" sz="1800" dirty="0" err="1">
                <a:effectLst/>
                <a:latin typeface="STIX" panose="02020603050405020304" pitchFamily="18" charset="0"/>
              </a:rPr>
              <a:t>Google's</a:t>
            </a:r>
            <a:r>
              <a:rPr lang="de-AT" sz="1800" dirty="0">
                <a:effectLst/>
                <a:latin typeface="STIX" panose="02020603050405020304" pitchFamily="18" charset="0"/>
              </a:rPr>
              <a:t> </a:t>
            </a:r>
            <a:r>
              <a:rPr lang="de-AT" sz="1800" dirty="0" err="1">
                <a:effectLst/>
                <a:latin typeface="STIX" panose="02020603050405020304" pitchFamily="18" charset="0"/>
              </a:rPr>
              <a:t>servers</a:t>
            </a:r>
            <a:r>
              <a:rPr lang="de-AT" sz="1800" dirty="0">
                <a:effectLst/>
                <a:latin typeface="STIX" panose="02020603050405020304" pitchFamily="18" charset="0"/>
              </a:rPr>
              <a:t> </a:t>
            </a:r>
            <a:endParaRPr lang="de-AT" dirty="0"/>
          </a:p>
          <a:p>
            <a:endParaRPr lang="de-DE" dirty="0"/>
          </a:p>
        </p:txBody>
      </p:sp>
      <p:sp>
        <p:nvSpPr>
          <p:cNvPr id="4" name="Foliennummernplatzhalter 3"/>
          <p:cNvSpPr>
            <a:spLocks noGrp="1"/>
          </p:cNvSpPr>
          <p:nvPr>
            <p:ph type="sldNum" sz="quarter" idx="5"/>
          </p:nvPr>
        </p:nvSpPr>
        <p:spPr/>
        <p:txBody>
          <a:bodyPr/>
          <a:lstStyle/>
          <a:p>
            <a:fld id="{DA173418-C511-5148-8FD4-0A7EB60987C2}" type="slidenum">
              <a:rPr lang="en-US" smtClean="0"/>
              <a:t>47</a:t>
            </a:fld>
            <a:endParaRPr lang="en-US"/>
          </a:p>
        </p:txBody>
      </p:sp>
    </p:spTree>
    <p:extLst>
      <p:ext uri="{BB962C8B-B14F-4D97-AF65-F5344CB8AC3E}">
        <p14:creationId xmlns:p14="http://schemas.microsoft.com/office/powerpoint/2010/main" val="1066638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a:t>
            </a:r>
            <a:r>
              <a:rPr lang="de-DE" dirty="0" err="1"/>
              <a:t>There</a:t>
            </a:r>
            <a:r>
              <a:rPr lang="de-DE" dirty="0"/>
              <a:t> </a:t>
            </a:r>
            <a:r>
              <a:rPr lang="de-DE" dirty="0" err="1"/>
              <a:t>are</a:t>
            </a:r>
            <a:r>
              <a:rPr lang="de-DE" dirty="0"/>
              <a:t> </a:t>
            </a:r>
            <a:r>
              <a:rPr lang="de-DE" dirty="0" err="1"/>
              <a:t>papers</a:t>
            </a:r>
            <a:r>
              <a:rPr lang="de-DE" dirty="0"/>
              <a:t> </a:t>
            </a:r>
            <a:r>
              <a:rPr lang="de-DE" dirty="0" err="1"/>
              <a:t>looking</a:t>
            </a:r>
            <a:r>
              <a:rPr lang="de-DE" dirty="0"/>
              <a:t> </a:t>
            </a:r>
            <a:r>
              <a:rPr lang="de-DE" dirty="0" err="1"/>
              <a:t>into</a:t>
            </a:r>
            <a:r>
              <a:rPr lang="de-DE" dirty="0"/>
              <a:t> </a:t>
            </a:r>
            <a:r>
              <a:rPr lang="de-DE" dirty="0" err="1"/>
              <a:t>how</a:t>
            </a:r>
            <a:r>
              <a:rPr lang="de-DE" dirty="0"/>
              <a:t> </a:t>
            </a:r>
            <a:r>
              <a:rPr lang="de-DE" dirty="0" err="1"/>
              <a:t>the</a:t>
            </a:r>
            <a:r>
              <a:rPr lang="de-DE" dirty="0"/>
              <a:t> AI </a:t>
            </a:r>
            <a:r>
              <a:rPr lang="de-DE" dirty="0" err="1"/>
              <a:t>can</a:t>
            </a:r>
            <a:r>
              <a:rPr lang="de-DE" dirty="0"/>
              <a:t> </a:t>
            </a:r>
            <a:r>
              <a:rPr lang="de-DE" dirty="0" err="1"/>
              <a:t>be</a:t>
            </a:r>
            <a:r>
              <a:rPr lang="de-DE" dirty="0"/>
              <a:t> </a:t>
            </a:r>
            <a:r>
              <a:rPr lang="de-DE" dirty="0" err="1"/>
              <a:t>made</a:t>
            </a:r>
            <a:r>
              <a:rPr lang="de-DE" dirty="0"/>
              <a:t> </a:t>
            </a:r>
            <a:r>
              <a:rPr lang="de-DE" dirty="0" err="1"/>
              <a:t>comprehensible</a:t>
            </a:r>
            <a:r>
              <a:rPr lang="de-DE" dirty="0"/>
              <a:t> </a:t>
            </a:r>
            <a:r>
              <a:rPr lang="de-DE" dirty="0" err="1"/>
              <a:t>considering</a:t>
            </a:r>
            <a:r>
              <a:rPr lang="de-DE" dirty="0"/>
              <a:t> </a:t>
            </a:r>
            <a:r>
              <a:rPr lang="de-DE" dirty="0" err="1"/>
              <a:t>one</a:t>
            </a:r>
            <a:r>
              <a:rPr lang="de-DE" dirty="0"/>
              <a:t> </a:t>
            </a:r>
            <a:r>
              <a:rPr lang="de-DE" dirty="0" err="1"/>
              <a:t>particular</a:t>
            </a:r>
            <a:r>
              <a:rPr lang="de-DE" dirty="0"/>
              <a:t> </a:t>
            </a:r>
            <a:r>
              <a:rPr lang="de-DE" dirty="0" err="1"/>
              <a:t>outcome</a:t>
            </a:r>
            <a:r>
              <a:rPr lang="de-DE" dirty="0"/>
              <a:t> (</a:t>
            </a:r>
            <a:r>
              <a:rPr lang="de-AT" dirty="0">
                <a:effectLst/>
                <a:latin typeface="Times New Roman" panose="02020603050405020304" pitchFamily="18" charset="0"/>
              </a:rPr>
              <a:t>Dong, X., Yin, H., Alvarez, J. M., Kautz, J., </a:t>
            </a:r>
            <a:r>
              <a:rPr lang="de-AT" dirty="0" err="1">
                <a:effectLst/>
                <a:latin typeface="Times New Roman" panose="02020603050405020304" pitchFamily="18" charset="0"/>
              </a:rPr>
              <a:t>Molchanov</a:t>
            </a:r>
            <a:r>
              <a:rPr lang="de-AT" dirty="0">
                <a:effectLst/>
                <a:latin typeface="Times New Roman" panose="02020603050405020304" pitchFamily="18" charset="0"/>
              </a:rPr>
              <a:t>, P., &amp; Kung, H. T. (2021). Privacy </a:t>
            </a:r>
            <a:r>
              <a:rPr lang="de-AT" dirty="0" err="1">
                <a:effectLst/>
                <a:latin typeface="Times New Roman" panose="02020603050405020304" pitchFamily="18" charset="0"/>
              </a:rPr>
              <a:t>Vulnerability</a:t>
            </a:r>
            <a:r>
              <a:rPr lang="de-AT" dirty="0">
                <a:effectLst/>
                <a:latin typeface="Times New Roman" panose="02020603050405020304" pitchFamily="18" charset="0"/>
              </a:rPr>
              <a:t> </a:t>
            </a:r>
            <a:r>
              <a:rPr lang="de-AT" dirty="0" err="1">
                <a:effectLst/>
                <a:latin typeface="Times New Roman" panose="02020603050405020304" pitchFamily="18" charset="0"/>
              </a:rPr>
              <a:t>of</a:t>
            </a:r>
            <a:r>
              <a:rPr lang="de-AT" dirty="0">
                <a:effectLst/>
                <a:latin typeface="Times New Roman" panose="02020603050405020304" pitchFamily="18" charset="0"/>
              </a:rPr>
              <a:t> Split Computing </a:t>
            </a:r>
            <a:r>
              <a:rPr lang="de-AT" dirty="0" err="1">
                <a:effectLst/>
                <a:latin typeface="Times New Roman" panose="02020603050405020304" pitchFamily="18" charset="0"/>
              </a:rPr>
              <a:t>to</a:t>
            </a:r>
            <a:r>
              <a:rPr lang="de-AT" dirty="0">
                <a:effectLst/>
                <a:latin typeface="Times New Roman" panose="02020603050405020304" pitchFamily="18" charset="0"/>
              </a:rPr>
              <a:t> Data-Free Model Inversion </a:t>
            </a:r>
            <a:r>
              <a:rPr lang="de-AT" dirty="0" err="1">
                <a:effectLst/>
                <a:latin typeface="Times New Roman" panose="02020603050405020304" pitchFamily="18" charset="0"/>
              </a:rPr>
              <a:t>Attacks</a:t>
            </a:r>
            <a:r>
              <a:rPr lang="de-AT" dirty="0">
                <a:effectLst/>
                <a:latin typeface="Times New Roman" panose="02020603050405020304" pitchFamily="18" charset="0"/>
              </a:rPr>
              <a:t>. </a:t>
            </a:r>
            <a:r>
              <a:rPr lang="de-AT" i="1" dirty="0" err="1">
                <a:effectLst/>
                <a:latin typeface="Times New Roman" panose="02020603050405020304" pitchFamily="18" charset="0"/>
              </a:rPr>
              <a:t>arXiv</a:t>
            </a:r>
            <a:r>
              <a:rPr lang="de-AT" dirty="0">
                <a:effectLst/>
                <a:latin typeface="Times New Roman" panose="02020603050405020304" pitchFamily="18" charset="0"/>
              </a:rPr>
              <a:t>, 2107.06304v2. </a:t>
            </a:r>
            <a:r>
              <a:rPr lang="de-AT" dirty="0" err="1">
                <a:effectLst/>
                <a:latin typeface="Times New Roman" panose="02020603050405020304" pitchFamily="18" charset="0"/>
              </a:rPr>
              <a:t>Retrieved</a:t>
            </a:r>
            <a:r>
              <a:rPr lang="de-AT" dirty="0">
                <a:effectLst/>
                <a:latin typeface="Times New Roman" panose="02020603050405020304" pitchFamily="18" charset="0"/>
              </a:rPr>
              <a:t> </a:t>
            </a:r>
            <a:r>
              <a:rPr lang="de-AT" dirty="0" err="1">
                <a:effectLst/>
                <a:latin typeface="Times New Roman" panose="02020603050405020304" pitchFamily="18" charset="0"/>
              </a:rPr>
              <a:t>from</a:t>
            </a:r>
            <a:r>
              <a:rPr lang="de-AT" dirty="0">
                <a:effectLst/>
                <a:latin typeface="Times New Roman" panose="02020603050405020304" pitchFamily="18" charset="0"/>
              </a:rPr>
              <a:t> http://</a:t>
            </a:r>
            <a:r>
              <a:rPr lang="de-AT" dirty="0" err="1">
                <a:effectLst/>
                <a:latin typeface="Times New Roman" panose="02020603050405020304" pitchFamily="18" charset="0"/>
              </a:rPr>
              <a:t>arxiv.org</a:t>
            </a:r>
            <a:r>
              <a:rPr lang="de-AT" dirty="0">
                <a:effectLst/>
                <a:latin typeface="Times New Roman" panose="02020603050405020304" pitchFamily="18" charset="0"/>
              </a:rPr>
              <a:t>/</a:t>
            </a:r>
            <a:r>
              <a:rPr lang="de-AT" dirty="0" err="1">
                <a:effectLst/>
                <a:latin typeface="Times New Roman" panose="02020603050405020304" pitchFamily="18" charset="0"/>
              </a:rPr>
              <a:t>abs</a:t>
            </a:r>
            <a:r>
              <a:rPr lang="de-AT" dirty="0">
                <a:effectLst/>
                <a:latin typeface="Times New Roman" panose="02020603050405020304" pitchFamily="18" charset="0"/>
              </a:rPr>
              <a:t>/2107.06304v2</a:t>
            </a:r>
          </a:p>
          <a:p>
            <a:r>
              <a:rPr lang="de-AT" dirty="0">
                <a:effectLst/>
                <a:latin typeface="Times New Roman" panose="02020603050405020304" pitchFamily="18" charset="0"/>
              </a:rPr>
              <a:t>http://</a:t>
            </a:r>
            <a:r>
              <a:rPr lang="de-AT" dirty="0" err="1">
                <a:effectLst/>
                <a:latin typeface="Times New Roman" panose="02020603050405020304" pitchFamily="18" charset="0"/>
              </a:rPr>
              <a:t>arxiv.org</a:t>
            </a:r>
            <a:r>
              <a:rPr lang="de-AT" dirty="0">
                <a:effectLst/>
                <a:latin typeface="Times New Roman" panose="02020603050405020304" pitchFamily="18" charset="0"/>
              </a:rPr>
              <a:t>/</a:t>
            </a:r>
            <a:r>
              <a:rPr lang="de-AT" dirty="0" err="1">
                <a:effectLst/>
                <a:latin typeface="Times New Roman" panose="02020603050405020304" pitchFamily="18" charset="0"/>
              </a:rPr>
              <a:t>pdf</a:t>
            </a:r>
            <a:r>
              <a:rPr lang="de-AT" dirty="0">
                <a:effectLst/>
                <a:latin typeface="Times New Roman" panose="02020603050405020304" pitchFamily="18" charset="0"/>
              </a:rPr>
              <a:t>/2107.06304v2</a:t>
            </a:r>
            <a:r>
              <a:rPr lang="de-DE" dirty="0">
                <a:effectLst/>
                <a:latin typeface="Times New Roman" panose="02020603050405020304" pitchFamily="18" charset="0"/>
              </a:rPr>
              <a:t>)</a:t>
            </a:r>
          </a:p>
          <a:p>
            <a:endParaRPr lang="de-DE" dirty="0">
              <a:effectLst/>
              <a:latin typeface="Times New Roman" panose="02020603050405020304" pitchFamily="18" charset="0"/>
            </a:endParaRPr>
          </a:p>
          <a:p>
            <a:r>
              <a:rPr lang="de-AT" dirty="0">
                <a:effectLst/>
                <a:latin typeface="Times New Roman" panose="02020603050405020304" pitchFamily="18" charset="0"/>
              </a:rPr>
              <a:t>2. Google </a:t>
            </a:r>
            <a:r>
              <a:rPr lang="de-AT" dirty="0" err="1">
                <a:effectLst/>
                <a:latin typeface="Times New Roman" panose="02020603050405020304" pitchFamily="18" charset="0"/>
              </a:rPr>
              <a:t>is</a:t>
            </a:r>
            <a:r>
              <a:rPr lang="de-AT" dirty="0">
                <a:effectLst/>
                <a:latin typeface="Times New Roman" panose="02020603050405020304" pitchFamily="18" charset="0"/>
              </a:rPr>
              <a:t> </a:t>
            </a:r>
            <a:r>
              <a:rPr lang="de-AT" dirty="0" err="1">
                <a:effectLst/>
                <a:latin typeface="Times New Roman" panose="02020603050405020304" pitchFamily="18" charset="0"/>
              </a:rPr>
              <a:t>looking</a:t>
            </a:r>
            <a:r>
              <a:rPr lang="de-AT" dirty="0">
                <a:effectLst/>
                <a:latin typeface="Times New Roman" panose="02020603050405020304" pitchFamily="18" charset="0"/>
              </a:rPr>
              <a:t> </a:t>
            </a:r>
            <a:r>
              <a:rPr lang="de-AT" dirty="0" err="1">
                <a:effectLst/>
                <a:latin typeface="Times New Roman" panose="02020603050405020304" pitchFamily="18" charset="0"/>
              </a:rPr>
              <a:t>into</a:t>
            </a:r>
            <a:r>
              <a:rPr lang="de-AT" dirty="0">
                <a:effectLst/>
                <a:latin typeface="Times New Roman" panose="02020603050405020304" pitchFamily="18" charset="0"/>
              </a:rPr>
              <a:t> </a:t>
            </a:r>
            <a:r>
              <a:rPr lang="de-AT" dirty="0" err="1">
                <a:effectLst/>
                <a:latin typeface="Times New Roman" panose="02020603050405020304" pitchFamily="18" charset="0"/>
              </a:rPr>
              <a:t>how</a:t>
            </a:r>
            <a:r>
              <a:rPr lang="de-AT" dirty="0">
                <a:effectLst/>
                <a:latin typeface="Times New Roman" panose="02020603050405020304" pitchFamily="18" charset="0"/>
              </a:rPr>
              <a:t> </a:t>
            </a:r>
            <a:r>
              <a:rPr lang="de-AT" dirty="0" err="1">
                <a:effectLst/>
                <a:latin typeface="Times New Roman" panose="02020603050405020304" pitchFamily="18" charset="0"/>
              </a:rPr>
              <a:t>to</a:t>
            </a:r>
            <a:r>
              <a:rPr lang="de-AT" dirty="0">
                <a:effectLst/>
                <a:latin typeface="Times New Roman" panose="02020603050405020304" pitchFamily="18" charset="0"/>
              </a:rPr>
              <a:t> </a:t>
            </a:r>
            <a:r>
              <a:rPr lang="de-AT" dirty="0" err="1">
                <a:effectLst/>
                <a:latin typeface="Times New Roman" panose="02020603050405020304" pitchFamily="18" charset="0"/>
              </a:rPr>
              <a:t>make</a:t>
            </a:r>
            <a:r>
              <a:rPr lang="de-AT" dirty="0">
                <a:effectLst/>
                <a:latin typeface="Times New Roman" panose="02020603050405020304" pitchFamily="18" charset="0"/>
              </a:rPr>
              <a:t> AI </a:t>
            </a:r>
            <a:r>
              <a:rPr lang="de-AT" dirty="0" err="1">
                <a:effectLst/>
                <a:latin typeface="Times New Roman" panose="02020603050405020304" pitchFamily="18" charset="0"/>
              </a:rPr>
              <a:t>algorithms</a:t>
            </a:r>
            <a:r>
              <a:rPr lang="de-AT" dirty="0">
                <a:effectLst/>
                <a:latin typeface="Times New Roman" panose="02020603050405020304" pitchFamily="18" charset="0"/>
              </a:rPr>
              <a:t> </a:t>
            </a:r>
          </a:p>
        </p:txBody>
      </p:sp>
      <p:sp>
        <p:nvSpPr>
          <p:cNvPr id="4" name="Foliennummernplatzhalter 3"/>
          <p:cNvSpPr>
            <a:spLocks noGrp="1"/>
          </p:cNvSpPr>
          <p:nvPr>
            <p:ph type="sldNum" sz="quarter" idx="5"/>
          </p:nvPr>
        </p:nvSpPr>
        <p:spPr/>
        <p:txBody>
          <a:bodyPr/>
          <a:lstStyle/>
          <a:p>
            <a:fld id="{DA173418-C511-5148-8FD4-0A7EB60987C2}" type="slidenum">
              <a:rPr lang="en-US" smtClean="0"/>
              <a:t>48</a:t>
            </a:fld>
            <a:endParaRPr lang="en-US"/>
          </a:p>
        </p:txBody>
      </p:sp>
    </p:spTree>
    <p:extLst>
      <p:ext uri="{BB962C8B-B14F-4D97-AF65-F5344CB8AC3E}">
        <p14:creationId xmlns:p14="http://schemas.microsoft.com/office/powerpoint/2010/main" val="1771670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err="1">
                <a:effectLst/>
                <a:latin typeface="MinionPro"/>
              </a:rPr>
              <a:t>Artificial</a:t>
            </a:r>
            <a:r>
              <a:rPr lang="de-AT" sz="1800" dirty="0">
                <a:effectLst/>
                <a:latin typeface="MinionPro"/>
              </a:rPr>
              <a:t> </a:t>
            </a:r>
            <a:r>
              <a:rPr lang="de-AT" sz="1800" dirty="0" err="1">
                <a:effectLst/>
                <a:latin typeface="MinionPro"/>
              </a:rPr>
              <a:t>intelligence</a:t>
            </a:r>
            <a:r>
              <a:rPr lang="de-AT" sz="1800" dirty="0">
                <a:effectLst/>
                <a:latin typeface="MinionPro"/>
              </a:rPr>
              <a:t> </a:t>
            </a:r>
            <a:r>
              <a:rPr lang="de-AT" sz="1800" dirty="0" err="1">
                <a:effectLst/>
                <a:latin typeface="MinionPro"/>
              </a:rPr>
              <a:t>systems</a:t>
            </a:r>
            <a:r>
              <a:rPr lang="de-AT" sz="1800" dirty="0">
                <a:effectLst/>
                <a:latin typeface="MinionPro"/>
              </a:rPr>
              <a:t> </a:t>
            </a:r>
            <a:r>
              <a:rPr lang="de-AT" sz="1800" dirty="0" err="1">
                <a:effectLst/>
                <a:latin typeface="MinionPro"/>
              </a:rPr>
              <a:t>have</a:t>
            </a:r>
            <a:r>
              <a:rPr lang="de-AT" sz="1800" dirty="0">
                <a:effectLst/>
                <a:latin typeface="MinionPro"/>
              </a:rPr>
              <a:t> </a:t>
            </a:r>
            <a:r>
              <a:rPr lang="de-AT" sz="1800" dirty="0" err="1">
                <a:effectLst/>
                <a:latin typeface="MinionPro"/>
              </a:rPr>
              <a:t>shown</a:t>
            </a:r>
            <a:r>
              <a:rPr lang="de-AT" sz="1800" dirty="0">
                <a:effectLst/>
                <a:latin typeface="MinionPro"/>
              </a:rPr>
              <a:t> </a:t>
            </a:r>
            <a:r>
              <a:rPr lang="de-AT" sz="1800" dirty="0" err="1">
                <a:effectLst/>
                <a:latin typeface="MinionPro"/>
              </a:rPr>
              <a:t>the</a:t>
            </a:r>
            <a:r>
              <a:rPr lang="de-AT" sz="1800" dirty="0">
                <a:effectLst/>
                <a:latin typeface="MinionPro"/>
              </a:rPr>
              <a:t> potential </a:t>
            </a:r>
            <a:r>
              <a:rPr lang="de-AT" sz="1800" dirty="0" err="1">
                <a:effectLst/>
                <a:latin typeface="MinionPro"/>
              </a:rPr>
              <a:t>to</a:t>
            </a:r>
            <a:r>
              <a:rPr lang="de-AT" sz="1800" dirty="0">
                <a:effectLst/>
                <a:latin typeface="MinionPro"/>
              </a:rPr>
              <a:t> </a:t>
            </a:r>
            <a:r>
              <a:rPr lang="de-AT" sz="1800" dirty="0" err="1">
                <a:effectLst/>
                <a:latin typeface="MinionPro"/>
              </a:rPr>
              <a:t>improve</a:t>
            </a:r>
            <a:r>
              <a:rPr lang="de-AT" sz="1800" dirty="0">
                <a:effectLst/>
                <a:latin typeface="MinionPro"/>
              </a:rPr>
              <a:t> </a:t>
            </a:r>
            <a:r>
              <a:rPr lang="de-AT" sz="1800" dirty="0" err="1">
                <a:effectLst/>
                <a:latin typeface="MinionPro"/>
              </a:rPr>
              <a:t>clinicians</a:t>
            </a:r>
            <a:r>
              <a:rPr lang="de-AT" sz="1800" dirty="0">
                <a:effectLst/>
                <a:latin typeface="MinionPro"/>
              </a:rPr>
              <a:t>’ </a:t>
            </a:r>
            <a:r>
              <a:rPr lang="de-AT" sz="1800" dirty="0" err="1">
                <a:effectLst/>
                <a:latin typeface="MinionPro"/>
              </a:rPr>
              <a:t>interpretation</a:t>
            </a:r>
            <a:r>
              <a:rPr lang="de-AT" sz="1800" dirty="0">
                <a:effectLst/>
                <a:latin typeface="MinionPro"/>
              </a:rPr>
              <a:t> and </a:t>
            </a:r>
            <a:r>
              <a:rPr lang="de-AT" sz="1800" dirty="0" err="1">
                <a:effectLst/>
                <a:latin typeface="MinionPro"/>
              </a:rPr>
              <a:t>the</a:t>
            </a:r>
            <a:r>
              <a:rPr lang="de-AT" sz="1800" dirty="0">
                <a:effectLst/>
                <a:latin typeface="MinionPro"/>
              </a:rPr>
              <a:t> subsequent </a:t>
            </a:r>
            <a:r>
              <a:rPr lang="de-AT" sz="1800" dirty="0" err="1">
                <a:effectLst/>
                <a:latin typeface="MinionPro"/>
              </a:rPr>
              <a:t>decision-making</a:t>
            </a:r>
            <a:r>
              <a:rPr lang="de-AT" sz="1800" dirty="0">
                <a:effectLst/>
                <a:latin typeface="MinionPro"/>
              </a:rPr>
              <a:t> </a:t>
            </a:r>
            <a:r>
              <a:rPr lang="de-AT" sz="1800" dirty="0" err="1">
                <a:effectLst/>
                <a:latin typeface="MinionPro"/>
              </a:rPr>
              <a:t>process</a:t>
            </a:r>
            <a:r>
              <a:rPr lang="de-AT" sz="1800" dirty="0">
                <a:effectLst/>
                <a:latin typeface="MinionPro"/>
              </a:rPr>
              <a:t>. The potential </a:t>
            </a:r>
            <a:r>
              <a:rPr lang="de-AT" sz="1800" dirty="0" err="1">
                <a:effectLst/>
                <a:latin typeface="MinionPro"/>
              </a:rPr>
              <a:t>benefits</a:t>
            </a:r>
            <a:r>
              <a:rPr lang="de-AT" sz="1800" dirty="0">
                <a:effectLst/>
                <a:latin typeface="MinionPro"/>
              </a:rPr>
              <a:t> </a:t>
            </a:r>
            <a:r>
              <a:rPr lang="de-AT" sz="1800" dirty="0" err="1">
                <a:effectLst/>
                <a:latin typeface="MinionPro"/>
              </a:rPr>
              <a:t>of</a:t>
            </a:r>
            <a:r>
              <a:rPr lang="de-AT" sz="1800" dirty="0">
                <a:effectLst/>
                <a:latin typeface="MinionPro"/>
              </a:rPr>
              <a:t> </a:t>
            </a:r>
            <a:r>
              <a:rPr lang="de-AT" sz="1800" dirty="0" err="1">
                <a:effectLst/>
                <a:latin typeface="MinionPro"/>
              </a:rPr>
              <a:t>this</a:t>
            </a:r>
            <a:r>
              <a:rPr lang="de-AT" sz="1800" dirty="0">
                <a:effectLst/>
                <a:latin typeface="MinionPro"/>
              </a:rPr>
              <a:t> </a:t>
            </a:r>
            <a:r>
              <a:rPr lang="de-AT" sz="1800" dirty="0" err="1">
                <a:effectLst/>
                <a:latin typeface="MinionPro"/>
              </a:rPr>
              <a:t>capability</a:t>
            </a:r>
            <a:r>
              <a:rPr lang="de-AT" sz="1800" dirty="0">
                <a:effectLst/>
                <a:latin typeface="MinionPro"/>
              </a:rPr>
              <a:t>, </a:t>
            </a:r>
            <a:r>
              <a:rPr lang="de-AT" sz="1800" dirty="0" err="1">
                <a:effectLst/>
                <a:latin typeface="MinionPro"/>
              </a:rPr>
              <a:t>however</a:t>
            </a:r>
            <a:r>
              <a:rPr lang="de-AT" sz="1800" dirty="0">
                <a:effectLst/>
                <a:latin typeface="MinionPro"/>
              </a:rPr>
              <a:t>, </a:t>
            </a:r>
            <a:r>
              <a:rPr lang="de-AT" sz="1800" dirty="0" err="1">
                <a:effectLst/>
                <a:latin typeface="MinionPro"/>
              </a:rPr>
              <a:t>are</a:t>
            </a:r>
            <a:r>
              <a:rPr lang="de-AT" sz="1800" dirty="0">
                <a:effectLst/>
                <a:latin typeface="MinionPro"/>
              </a:rPr>
              <a:t> </a:t>
            </a:r>
            <a:r>
              <a:rPr lang="de-AT" sz="1800" dirty="0" err="1">
                <a:effectLst/>
                <a:latin typeface="MinionPro"/>
              </a:rPr>
              <a:t>offset</a:t>
            </a:r>
            <a:r>
              <a:rPr lang="de-AT" sz="1800" dirty="0">
                <a:effectLst/>
                <a:latin typeface="MinionPro"/>
              </a:rPr>
              <a:t> </a:t>
            </a:r>
            <a:r>
              <a:rPr lang="de-AT" sz="1800" dirty="0" err="1">
                <a:effectLst/>
                <a:latin typeface="MinionPro"/>
              </a:rPr>
              <a:t>by</a:t>
            </a:r>
            <a:r>
              <a:rPr lang="de-AT" sz="1800" dirty="0">
                <a:effectLst/>
                <a:latin typeface="MinionPro"/>
              </a:rPr>
              <a:t> </a:t>
            </a:r>
            <a:r>
              <a:rPr lang="de-AT" sz="1800" dirty="0" err="1">
                <a:effectLst/>
                <a:latin typeface="MinionPro"/>
              </a:rPr>
              <a:t>the</a:t>
            </a:r>
            <a:r>
              <a:rPr lang="de-AT" sz="1800" dirty="0">
                <a:effectLst/>
                <a:latin typeface="MinionPro"/>
              </a:rPr>
              <a:t> </a:t>
            </a:r>
            <a:r>
              <a:rPr lang="de-AT" sz="1800" dirty="0" err="1">
                <a:effectLst/>
                <a:latin typeface="MinionPro"/>
              </a:rPr>
              <a:t>widening</a:t>
            </a:r>
            <a:r>
              <a:rPr lang="de-AT" sz="1800" dirty="0">
                <a:effectLst/>
                <a:latin typeface="MinionPro"/>
              </a:rPr>
              <a:t> </a:t>
            </a:r>
            <a:r>
              <a:rPr lang="de-AT" sz="1800" dirty="0" err="1">
                <a:effectLst/>
                <a:latin typeface="MinionPro"/>
              </a:rPr>
              <a:t>of</a:t>
            </a:r>
            <a:r>
              <a:rPr lang="de-AT" sz="1800" dirty="0">
                <a:effectLst/>
                <a:latin typeface="MinionPro"/>
              </a:rPr>
              <a:t> </a:t>
            </a:r>
            <a:r>
              <a:rPr lang="de-AT" sz="1800" dirty="0" err="1">
                <a:effectLst/>
                <a:latin typeface="MinionPro"/>
              </a:rPr>
              <a:t>responsibility</a:t>
            </a:r>
            <a:r>
              <a:rPr lang="de-AT" sz="1800" dirty="0">
                <a:effectLst/>
                <a:latin typeface="MinionPro"/>
              </a:rPr>
              <a:t> </a:t>
            </a:r>
            <a:r>
              <a:rPr lang="de-AT" sz="1800" dirty="0" err="1">
                <a:effectLst/>
                <a:latin typeface="MinionPro"/>
              </a:rPr>
              <a:t>gaps</a:t>
            </a:r>
            <a:r>
              <a:rPr lang="de-AT" sz="1800" dirty="0">
                <a:effectLst/>
                <a:latin typeface="MinionPro"/>
              </a:rPr>
              <a:t> and </a:t>
            </a:r>
            <a:r>
              <a:rPr lang="de-AT" sz="1800" dirty="0" err="1">
                <a:effectLst/>
                <a:latin typeface="MinionPro"/>
              </a:rPr>
              <a:t>the</a:t>
            </a:r>
            <a:r>
              <a:rPr lang="de-AT" sz="1800" dirty="0">
                <a:effectLst/>
                <a:latin typeface="MinionPro"/>
              </a:rPr>
              <a:t> additional </a:t>
            </a:r>
            <a:r>
              <a:rPr lang="de-AT" sz="1800" dirty="0" err="1">
                <a:effectLst/>
                <a:latin typeface="MinionPro"/>
              </a:rPr>
              <a:t>risk</a:t>
            </a:r>
            <a:r>
              <a:rPr lang="de-AT" sz="1800" dirty="0">
                <a:effectLst/>
                <a:latin typeface="MinionPro"/>
              </a:rPr>
              <a:t> </a:t>
            </a:r>
            <a:r>
              <a:rPr lang="de-AT" sz="1800" dirty="0" err="1">
                <a:effectLst/>
                <a:latin typeface="MinionPro"/>
              </a:rPr>
              <a:t>of</a:t>
            </a:r>
            <a:r>
              <a:rPr lang="de-AT" sz="1800" dirty="0">
                <a:effectLst/>
                <a:latin typeface="MinionPro"/>
              </a:rPr>
              <a:t> negative </a:t>
            </a:r>
            <a:r>
              <a:rPr lang="de-AT" sz="1800" dirty="0" err="1">
                <a:effectLst/>
                <a:latin typeface="MinionPro"/>
              </a:rPr>
              <a:t>side-effects</a:t>
            </a:r>
            <a:r>
              <a:rPr lang="de-AT" sz="1800" dirty="0">
                <a:effectLst/>
                <a:latin typeface="MinionPro"/>
              </a:rPr>
              <a:t> </a:t>
            </a:r>
            <a:r>
              <a:rPr lang="de-AT" sz="1800" dirty="0" err="1">
                <a:effectLst/>
                <a:latin typeface="MinionPro"/>
              </a:rPr>
              <a:t>that</a:t>
            </a:r>
            <a:r>
              <a:rPr lang="de-AT" sz="1800" dirty="0">
                <a:effectLst/>
                <a:latin typeface="MinionPro"/>
              </a:rPr>
              <a:t> </a:t>
            </a:r>
            <a:r>
              <a:rPr lang="de-AT" sz="1800" dirty="0" err="1">
                <a:effectLst/>
                <a:latin typeface="MinionPro"/>
              </a:rPr>
              <a:t>are</a:t>
            </a:r>
            <a:r>
              <a:rPr lang="de-AT" sz="1800" dirty="0">
                <a:effectLst/>
                <a:latin typeface="MinionPro"/>
              </a:rPr>
              <a:t> </a:t>
            </a:r>
            <a:r>
              <a:rPr lang="de-AT" sz="1800" dirty="0" err="1">
                <a:effectLst/>
                <a:latin typeface="MinionPro"/>
              </a:rPr>
              <a:t>inherent</a:t>
            </a:r>
            <a:r>
              <a:rPr lang="de-AT" sz="1800" dirty="0">
                <a:effectLst/>
                <a:latin typeface="MinionPro"/>
              </a:rPr>
              <a:t> in </a:t>
            </a:r>
            <a:r>
              <a:rPr lang="de-AT" sz="1800" dirty="0" err="1">
                <a:effectLst/>
                <a:latin typeface="MinionPro"/>
              </a:rPr>
              <a:t>health</a:t>
            </a:r>
            <a:r>
              <a:rPr lang="de-AT" sz="1800" dirty="0">
                <a:effectLst/>
                <a:latin typeface="MinionPro"/>
              </a:rPr>
              <a:t>-care </a:t>
            </a:r>
            <a:r>
              <a:rPr lang="de-AT" sz="1800" dirty="0" err="1">
                <a:effectLst/>
                <a:latin typeface="MinionPro"/>
              </a:rPr>
              <a:t>interventions</a:t>
            </a:r>
            <a:r>
              <a:rPr lang="de-AT" sz="1800" dirty="0">
                <a:effectLst/>
                <a:latin typeface="MinionPro"/>
              </a:rPr>
              <a:t>. </a:t>
            </a:r>
            <a:endParaRPr lang="de-AT" dirty="0"/>
          </a:p>
          <a:p>
            <a:endParaRPr lang="de-DE" dirty="0"/>
          </a:p>
          <a:p>
            <a:pPr marL="0" marR="0" lvl="0" indent="0" algn="l" defTabSz="342900" rtl="0" eaLnBrk="1" fontAlgn="auto" latinLnBrk="0" hangingPunct="1">
              <a:lnSpc>
                <a:spcPct val="100000"/>
              </a:lnSpc>
              <a:spcBef>
                <a:spcPts val="0"/>
              </a:spcBef>
              <a:spcAft>
                <a:spcPts val="0"/>
              </a:spcAft>
              <a:buClrTx/>
              <a:buSzTx/>
              <a:buFontTx/>
              <a:buNone/>
              <a:tabLst/>
              <a:defRPr/>
            </a:pPr>
            <a:r>
              <a:rPr lang="de-AT" sz="900" dirty="0">
                <a:effectLst/>
                <a:latin typeface="HardingText"/>
              </a:rPr>
              <a:t>Even </a:t>
            </a:r>
            <a:r>
              <a:rPr lang="de-AT" sz="900" dirty="0" err="1">
                <a:effectLst/>
                <a:latin typeface="HardingText"/>
              </a:rPr>
              <a:t>with</a:t>
            </a:r>
            <a:r>
              <a:rPr lang="de-AT" sz="900" dirty="0">
                <a:effectLst/>
                <a:latin typeface="HardingText"/>
              </a:rPr>
              <a:t> </a:t>
            </a:r>
            <a:r>
              <a:rPr lang="de-AT" sz="900" dirty="0" err="1">
                <a:effectLst/>
                <a:latin typeface="HardingText"/>
              </a:rPr>
              <a:t>complete</a:t>
            </a:r>
            <a:r>
              <a:rPr lang="de-AT" sz="900" dirty="0">
                <a:effectLst/>
                <a:latin typeface="HardingText"/>
              </a:rPr>
              <a:t> de-</a:t>
            </a:r>
            <a:r>
              <a:rPr lang="de-AT" sz="900" dirty="0" err="1">
                <a:effectLst/>
                <a:latin typeface="HardingText"/>
              </a:rPr>
              <a:t>identification</a:t>
            </a:r>
            <a:r>
              <a:rPr lang="de-AT" sz="900" dirty="0">
                <a:effectLst/>
                <a:latin typeface="HardingText"/>
              </a:rPr>
              <a:t> </a:t>
            </a:r>
            <a:r>
              <a:rPr lang="de-AT" sz="900" dirty="0" err="1">
                <a:effectLst/>
                <a:latin typeface="HardingText"/>
              </a:rPr>
              <a:t>of</a:t>
            </a:r>
            <a:r>
              <a:rPr lang="de-AT" sz="900" dirty="0">
                <a:effectLst/>
                <a:latin typeface="HardingText"/>
              </a:rPr>
              <a:t> an </a:t>
            </a:r>
            <a:r>
              <a:rPr lang="de-AT" sz="900" dirty="0" err="1">
                <a:effectLst/>
                <a:latin typeface="HardingText"/>
              </a:rPr>
              <a:t>anonymous</a:t>
            </a:r>
            <a:r>
              <a:rPr lang="de-AT" sz="900" dirty="0">
                <a:effectLst/>
                <a:latin typeface="HardingText"/>
              </a:rPr>
              <a:t> </a:t>
            </a:r>
            <a:r>
              <a:rPr lang="de-AT" sz="900" dirty="0" err="1">
                <a:effectLst/>
                <a:latin typeface="HardingText"/>
              </a:rPr>
              <a:t>data</a:t>
            </a:r>
            <a:r>
              <a:rPr lang="de-AT" sz="900" dirty="0">
                <a:effectLst/>
                <a:latin typeface="HardingText"/>
              </a:rPr>
              <a:t> </a:t>
            </a:r>
            <a:r>
              <a:rPr lang="de-AT" sz="900" dirty="0" err="1">
                <a:effectLst/>
                <a:latin typeface="HardingText"/>
              </a:rPr>
              <a:t>set</a:t>
            </a:r>
            <a:r>
              <a:rPr lang="de-AT" sz="900" dirty="0">
                <a:effectLst/>
                <a:latin typeface="HardingText"/>
              </a:rPr>
              <a:t>, </a:t>
            </a:r>
            <a:r>
              <a:rPr lang="de-AT" sz="900" dirty="0" err="1">
                <a:effectLst/>
                <a:latin typeface="HardingText"/>
              </a:rPr>
              <a:t>data</a:t>
            </a:r>
            <a:r>
              <a:rPr lang="de-AT" sz="900" dirty="0">
                <a:effectLst/>
                <a:latin typeface="HardingText"/>
              </a:rPr>
              <a:t> </a:t>
            </a:r>
            <a:r>
              <a:rPr lang="de-AT" sz="900" dirty="0" err="1">
                <a:effectLst/>
                <a:latin typeface="HardingText"/>
              </a:rPr>
              <a:t>triangulation</a:t>
            </a:r>
            <a:r>
              <a:rPr lang="de-AT" sz="900" dirty="0">
                <a:effectLst/>
                <a:latin typeface="HardingText"/>
              </a:rPr>
              <a:t> </a:t>
            </a:r>
            <a:r>
              <a:rPr lang="de-AT" sz="900" dirty="0" err="1">
                <a:effectLst/>
                <a:latin typeface="HardingText"/>
              </a:rPr>
              <a:t>techniques</a:t>
            </a:r>
            <a:r>
              <a:rPr lang="de-AT" sz="900" dirty="0">
                <a:effectLst/>
                <a:latin typeface="HardingText"/>
              </a:rPr>
              <a:t> </a:t>
            </a:r>
            <a:r>
              <a:rPr lang="de-AT" sz="900" dirty="0" err="1">
                <a:effectLst/>
                <a:latin typeface="HardingText"/>
              </a:rPr>
              <a:t>can</a:t>
            </a:r>
            <a:r>
              <a:rPr lang="de-AT" sz="900" dirty="0">
                <a:effectLst/>
                <a:latin typeface="HardingText"/>
              </a:rPr>
              <a:t> </a:t>
            </a:r>
            <a:r>
              <a:rPr lang="de-AT" sz="900" dirty="0" err="1">
                <a:effectLst/>
                <a:latin typeface="HardingText"/>
              </a:rPr>
              <a:t>re-identify</a:t>
            </a:r>
            <a:r>
              <a:rPr lang="de-AT" sz="900" dirty="0">
                <a:effectLst/>
                <a:latin typeface="HardingText"/>
              </a:rPr>
              <a:t> </a:t>
            </a:r>
            <a:r>
              <a:rPr lang="de-AT" sz="900" dirty="0" err="1">
                <a:effectLst/>
                <a:latin typeface="HardingText"/>
              </a:rPr>
              <a:t>up</a:t>
            </a:r>
            <a:r>
              <a:rPr lang="de-AT" sz="900" dirty="0">
                <a:effectLst/>
                <a:latin typeface="HardingText"/>
              </a:rPr>
              <a:t> </a:t>
            </a:r>
            <a:r>
              <a:rPr lang="de-AT" sz="900" dirty="0" err="1">
                <a:effectLst/>
                <a:latin typeface="HardingText"/>
              </a:rPr>
              <a:t>to</a:t>
            </a:r>
            <a:r>
              <a:rPr lang="de-AT" sz="900" dirty="0">
                <a:effectLst/>
                <a:latin typeface="HardingText"/>
              </a:rPr>
              <a:t> 99% </a:t>
            </a:r>
            <a:r>
              <a:rPr lang="de-AT" sz="900" dirty="0" err="1">
                <a:effectLst/>
                <a:latin typeface="HardingText"/>
              </a:rPr>
              <a:t>of</a:t>
            </a:r>
            <a:r>
              <a:rPr lang="de-AT" sz="900" dirty="0">
                <a:effectLst/>
                <a:latin typeface="HardingText"/>
              </a:rPr>
              <a:t> </a:t>
            </a:r>
            <a:r>
              <a:rPr lang="de-AT" sz="900" dirty="0" err="1">
                <a:effectLst/>
                <a:latin typeface="HardingText"/>
              </a:rPr>
              <a:t>patients</a:t>
            </a:r>
            <a:r>
              <a:rPr lang="de-AT" sz="900" dirty="0">
                <a:effectLst/>
                <a:latin typeface="HardingText"/>
              </a:rPr>
              <a:t> </a:t>
            </a:r>
            <a:r>
              <a:rPr lang="de-AT" sz="900" dirty="0" err="1">
                <a:effectLst/>
                <a:latin typeface="HardingText"/>
              </a:rPr>
              <a:t>even</a:t>
            </a:r>
            <a:r>
              <a:rPr lang="de-AT" sz="900" dirty="0">
                <a:effectLst/>
                <a:latin typeface="HardingText"/>
              </a:rPr>
              <a:t> in </a:t>
            </a:r>
            <a:r>
              <a:rPr lang="de-AT" sz="900" dirty="0" err="1">
                <a:effectLst/>
                <a:latin typeface="HardingText"/>
              </a:rPr>
              <a:t>heavily</a:t>
            </a:r>
            <a:r>
              <a:rPr lang="de-AT" sz="900" dirty="0">
                <a:effectLst/>
                <a:latin typeface="HardingText"/>
              </a:rPr>
              <a:t> </a:t>
            </a:r>
            <a:r>
              <a:rPr lang="de-AT" sz="900" dirty="0" err="1">
                <a:effectLst/>
                <a:latin typeface="HardingText"/>
              </a:rPr>
              <a:t>sampled</a:t>
            </a:r>
            <a:r>
              <a:rPr lang="de-AT" sz="900" dirty="0">
                <a:effectLst/>
                <a:latin typeface="HardingText"/>
              </a:rPr>
              <a:t> and </a:t>
            </a:r>
            <a:r>
              <a:rPr lang="de-AT" sz="900" dirty="0" err="1">
                <a:effectLst/>
                <a:latin typeface="HardingText"/>
              </a:rPr>
              <a:t>incomplete</a:t>
            </a:r>
            <a:r>
              <a:rPr lang="de-AT" sz="900" dirty="0">
                <a:effectLst/>
                <a:latin typeface="HardingText"/>
              </a:rPr>
              <a:t> </a:t>
            </a:r>
            <a:r>
              <a:rPr lang="de-AT" sz="900" dirty="0" err="1">
                <a:effectLst/>
                <a:latin typeface="HardingText"/>
              </a:rPr>
              <a:t>data</a:t>
            </a:r>
            <a:r>
              <a:rPr lang="de-AT" sz="900" dirty="0">
                <a:effectLst/>
                <a:latin typeface="HardingText"/>
              </a:rPr>
              <a:t> sets</a:t>
            </a:r>
            <a:r>
              <a:rPr lang="de-AT" sz="900" dirty="0">
                <a:solidFill>
                  <a:srgbClr val="0068A3"/>
                </a:solidFill>
                <a:effectLst/>
                <a:latin typeface="HardingText"/>
              </a:rPr>
              <a:t>34</a:t>
            </a:r>
            <a:r>
              <a:rPr lang="de-AT" sz="900" dirty="0">
                <a:effectLst/>
                <a:latin typeface="HardingText"/>
              </a:rPr>
              <a:t>. </a:t>
            </a:r>
            <a:endParaRPr lang="de-AT" dirty="0"/>
          </a:p>
          <a:p>
            <a:endParaRPr lang="de-DE" dirty="0"/>
          </a:p>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err="1">
                <a:effectLst/>
                <a:latin typeface="HardingText"/>
              </a:rPr>
              <a:t>For</a:t>
            </a:r>
            <a:r>
              <a:rPr lang="de-AT" sz="1800" dirty="0">
                <a:effectLst/>
                <a:latin typeface="HardingText"/>
              </a:rPr>
              <a:t> </a:t>
            </a:r>
            <a:r>
              <a:rPr lang="de-AT" sz="1800" dirty="0" err="1">
                <a:effectLst/>
                <a:latin typeface="HardingText"/>
              </a:rPr>
              <a:t>consideration</a:t>
            </a:r>
            <a:r>
              <a:rPr lang="de-AT" sz="1800" dirty="0">
                <a:effectLst/>
                <a:latin typeface="HardingText"/>
              </a:rPr>
              <a:t> </a:t>
            </a:r>
            <a:r>
              <a:rPr lang="de-AT" sz="1800" dirty="0" err="1">
                <a:effectLst/>
                <a:latin typeface="HardingText"/>
              </a:rPr>
              <a:t>of</a:t>
            </a:r>
            <a:r>
              <a:rPr lang="de-AT" sz="1800" dirty="0">
                <a:effectLst/>
                <a:latin typeface="HardingText"/>
              </a:rPr>
              <a:t> possible ‘</a:t>
            </a:r>
            <a:r>
              <a:rPr lang="de-AT" sz="1800" dirty="0" err="1">
                <a:effectLst/>
                <a:latin typeface="HardingText"/>
              </a:rPr>
              <a:t>algor-ethical</a:t>
            </a:r>
            <a:r>
              <a:rPr lang="de-AT" sz="1800" dirty="0">
                <a:effectLst/>
                <a:latin typeface="HardingText"/>
              </a:rPr>
              <a:t>’ </a:t>
            </a:r>
            <a:r>
              <a:rPr lang="de-AT" sz="1800" dirty="0" err="1">
                <a:effectLst/>
                <a:latin typeface="HardingText"/>
              </a:rPr>
              <a:t>issues</a:t>
            </a:r>
            <a:r>
              <a:rPr lang="de-AT" sz="1800" dirty="0">
                <a:effectLst/>
                <a:latin typeface="HardingText"/>
              </a:rPr>
              <a:t> (</a:t>
            </a:r>
            <a:r>
              <a:rPr lang="de-AT" sz="1800" dirty="0" err="1">
                <a:effectLst/>
                <a:latin typeface="HardingText"/>
              </a:rPr>
              <a:t>which</a:t>
            </a:r>
            <a:r>
              <a:rPr lang="de-AT" sz="1800" dirty="0">
                <a:effectLst/>
                <a:latin typeface="HardingText"/>
              </a:rPr>
              <a:t> </a:t>
            </a:r>
            <a:r>
              <a:rPr lang="de-AT" sz="1800" dirty="0" err="1">
                <a:effectLst/>
                <a:latin typeface="HardingText"/>
              </a:rPr>
              <a:t>are</a:t>
            </a:r>
            <a:r>
              <a:rPr lang="de-AT" sz="1800" dirty="0">
                <a:effectLst/>
                <a:latin typeface="HardingText"/>
              </a:rPr>
              <a:t> </a:t>
            </a:r>
            <a:r>
              <a:rPr lang="de-AT" sz="1800" dirty="0" err="1">
                <a:effectLst/>
                <a:latin typeface="HardingText"/>
              </a:rPr>
              <a:t>ethical</a:t>
            </a:r>
            <a:r>
              <a:rPr lang="de-AT" sz="1800" dirty="0">
                <a:effectLst/>
                <a:latin typeface="HardingText"/>
              </a:rPr>
              <a:t> </a:t>
            </a:r>
            <a:r>
              <a:rPr lang="de-AT" sz="1800" dirty="0" err="1">
                <a:effectLst/>
                <a:latin typeface="HardingText"/>
              </a:rPr>
              <a:t>issues</a:t>
            </a:r>
            <a:r>
              <a:rPr lang="de-AT" sz="1800" dirty="0">
                <a:effectLst/>
                <a:latin typeface="HardingText"/>
              </a:rPr>
              <a:t> </a:t>
            </a:r>
            <a:r>
              <a:rPr lang="de-AT" sz="1800" dirty="0" err="1">
                <a:effectLst/>
                <a:latin typeface="HardingText"/>
              </a:rPr>
              <a:t>related</a:t>
            </a:r>
            <a:r>
              <a:rPr lang="de-AT" sz="1800" dirty="0">
                <a:effectLst/>
                <a:latin typeface="HardingText"/>
              </a:rPr>
              <a:t> </a:t>
            </a:r>
            <a:r>
              <a:rPr lang="de-AT" sz="1800" dirty="0" err="1">
                <a:effectLst/>
                <a:latin typeface="HardingText"/>
              </a:rPr>
              <a:t>to</a:t>
            </a:r>
            <a:r>
              <a:rPr lang="de-AT" sz="1800" dirty="0">
                <a:effectLst/>
                <a:latin typeface="HardingText"/>
              </a:rPr>
              <a:t> </a:t>
            </a:r>
            <a:r>
              <a:rPr lang="de-AT" sz="1800" dirty="0" err="1">
                <a:effectLst/>
                <a:latin typeface="HardingText"/>
              </a:rPr>
              <a:t>use</a:t>
            </a:r>
            <a:r>
              <a:rPr lang="de-AT" sz="1800" dirty="0">
                <a:effectLst/>
                <a:latin typeface="HardingText"/>
              </a:rPr>
              <a:t> </a:t>
            </a:r>
            <a:r>
              <a:rPr lang="de-AT" sz="1800" dirty="0" err="1">
                <a:effectLst/>
                <a:latin typeface="HardingText"/>
              </a:rPr>
              <a:t>of</a:t>
            </a:r>
            <a:r>
              <a:rPr lang="de-AT" sz="1800" dirty="0">
                <a:effectLst/>
                <a:latin typeface="HardingText"/>
              </a:rPr>
              <a:t> </a:t>
            </a:r>
            <a:r>
              <a:rPr lang="de-AT" sz="1800" dirty="0" err="1">
                <a:effectLst/>
                <a:latin typeface="HardingText"/>
              </a:rPr>
              <a:t>algorithms</a:t>
            </a:r>
            <a:r>
              <a:rPr lang="de-AT" sz="1800" dirty="0">
                <a:effectLst/>
                <a:latin typeface="HardingText"/>
              </a:rPr>
              <a:t>)</a:t>
            </a:r>
            <a:r>
              <a:rPr lang="de-AT" sz="1800" dirty="0">
                <a:solidFill>
                  <a:srgbClr val="0068A3"/>
                </a:solidFill>
                <a:effectLst/>
                <a:latin typeface="HardingText"/>
              </a:rPr>
              <a:t>56</a:t>
            </a:r>
            <a:r>
              <a:rPr lang="de-AT" sz="1800" dirty="0">
                <a:effectLst/>
                <a:latin typeface="HardingText"/>
              </a:rPr>
              <a:t>, </a:t>
            </a:r>
            <a:r>
              <a:rPr lang="de-AT" sz="1800" dirty="0" err="1">
                <a:effectLst/>
                <a:latin typeface="HardingText"/>
              </a:rPr>
              <a:t>where</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responsibility</a:t>
            </a:r>
            <a:r>
              <a:rPr lang="de-AT" sz="1800" dirty="0">
                <a:effectLst/>
                <a:latin typeface="HardingText"/>
              </a:rPr>
              <a:t> lies </a:t>
            </a:r>
            <a:r>
              <a:rPr lang="de-AT" sz="1800" dirty="0" err="1">
                <a:effectLst/>
                <a:latin typeface="HardingText"/>
              </a:rPr>
              <a:t>if</a:t>
            </a:r>
            <a:r>
              <a:rPr lang="de-AT" sz="1800" dirty="0">
                <a:effectLst/>
                <a:latin typeface="HardingText"/>
              </a:rPr>
              <a:t> a </a:t>
            </a:r>
            <a:r>
              <a:rPr lang="de-AT" sz="1800" dirty="0" err="1">
                <a:effectLst/>
                <a:latin typeface="HardingText"/>
              </a:rPr>
              <a:t>machine</a:t>
            </a:r>
            <a:r>
              <a:rPr lang="de-AT" sz="1800" dirty="0">
                <a:effectLst/>
                <a:latin typeface="HardingText"/>
              </a:rPr>
              <a:t> </a:t>
            </a:r>
            <a:r>
              <a:rPr lang="de-AT" sz="1800" dirty="0" err="1">
                <a:effectLst/>
                <a:latin typeface="HardingText"/>
              </a:rPr>
              <a:t>learning-driven</a:t>
            </a:r>
            <a:r>
              <a:rPr lang="de-AT" sz="1800" dirty="0">
                <a:effectLst/>
                <a:latin typeface="HardingText"/>
              </a:rPr>
              <a:t> </a:t>
            </a:r>
            <a:r>
              <a:rPr lang="de-AT" sz="1800" dirty="0" err="1">
                <a:effectLst/>
                <a:latin typeface="HardingText"/>
              </a:rPr>
              <a:t>diagnostic</a:t>
            </a:r>
            <a:r>
              <a:rPr lang="de-AT" sz="1800" dirty="0">
                <a:effectLst/>
                <a:latin typeface="HardingText"/>
              </a:rPr>
              <a:t> </a:t>
            </a:r>
            <a:r>
              <a:rPr lang="de-AT" sz="1800" dirty="0" err="1">
                <a:effectLst/>
                <a:latin typeface="HardingText"/>
              </a:rPr>
              <a:t>tool</a:t>
            </a:r>
            <a:r>
              <a:rPr lang="de-AT" sz="1800" dirty="0">
                <a:effectLst/>
                <a:latin typeface="HardingText"/>
              </a:rPr>
              <a:t> </a:t>
            </a:r>
            <a:r>
              <a:rPr lang="de-AT" sz="1800" dirty="0" err="1">
                <a:effectLst/>
                <a:latin typeface="HardingText"/>
              </a:rPr>
              <a:t>misses</a:t>
            </a:r>
            <a:r>
              <a:rPr lang="de-AT" sz="1800" dirty="0">
                <a:effectLst/>
                <a:latin typeface="HardingText"/>
              </a:rPr>
              <a:t> a </a:t>
            </a:r>
            <a:r>
              <a:rPr lang="de-AT" sz="1800" dirty="0" err="1">
                <a:effectLst/>
                <a:latin typeface="HardingText"/>
              </a:rPr>
              <a:t>diagnosis</a:t>
            </a:r>
            <a:r>
              <a:rPr lang="de-AT" sz="1800" dirty="0">
                <a:effectLst/>
                <a:latin typeface="HardingText"/>
              </a:rPr>
              <a:t>, </a:t>
            </a:r>
            <a:r>
              <a:rPr lang="de-AT" sz="1800" dirty="0" err="1">
                <a:effectLst/>
                <a:latin typeface="HardingText"/>
              </a:rPr>
              <a:t>causing</a:t>
            </a:r>
            <a:r>
              <a:rPr lang="de-AT" sz="1800" dirty="0">
                <a:effectLst/>
                <a:latin typeface="HardingText"/>
              </a:rPr>
              <a:t> </a:t>
            </a:r>
            <a:r>
              <a:rPr lang="de-AT" sz="1800" dirty="0" err="1">
                <a:effectLst/>
                <a:latin typeface="HardingText"/>
              </a:rPr>
              <a:t>harm</a:t>
            </a:r>
            <a:r>
              <a:rPr lang="de-AT" sz="1800" dirty="0">
                <a:effectLst/>
                <a:latin typeface="HardingText"/>
              </a:rPr>
              <a:t> </a:t>
            </a:r>
            <a:r>
              <a:rPr lang="de-AT" sz="1800" dirty="0" err="1">
                <a:effectLst/>
                <a:latin typeface="HardingText"/>
              </a:rPr>
              <a:t>to</a:t>
            </a:r>
            <a:r>
              <a:rPr lang="de-AT" sz="1800" dirty="0">
                <a:effectLst/>
                <a:latin typeface="HardingText"/>
              </a:rPr>
              <a:t> a </a:t>
            </a:r>
            <a:r>
              <a:rPr lang="de-AT" sz="1800" dirty="0" err="1">
                <a:effectLst/>
                <a:latin typeface="HardingText"/>
              </a:rPr>
              <a:t>patient</a:t>
            </a:r>
            <a:r>
              <a:rPr lang="de-AT" sz="1800" dirty="0">
                <a:effectLst/>
                <a:latin typeface="HardingText"/>
              </a:rPr>
              <a:t>, </a:t>
            </a:r>
            <a:r>
              <a:rPr lang="de-AT" sz="1800" dirty="0" err="1">
                <a:effectLst/>
                <a:latin typeface="HardingText"/>
              </a:rPr>
              <a:t>is</a:t>
            </a:r>
            <a:r>
              <a:rPr lang="de-AT" sz="1800" dirty="0">
                <a:effectLst/>
                <a:latin typeface="HardingText"/>
              </a:rPr>
              <a:t> a </a:t>
            </a:r>
            <a:r>
              <a:rPr lang="de-AT" sz="1800" dirty="0" err="1">
                <a:effectLst/>
                <a:latin typeface="HardingText"/>
              </a:rPr>
              <a:t>pertinent</a:t>
            </a:r>
            <a:r>
              <a:rPr lang="de-AT" sz="1800" dirty="0">
                <a:effectLst/>
                <a:latin typeface="HardingText"/>
              </a:rPr>
              <a:t> </a:t>
            </a:r>
            <a:r>
              <a:rPr lang="de-AT" sz="1800" dirty="0" err="1">
                <a:effectLst/>
                <a:latin typeface="HardingText"/>
              </a:rPr>
              <a:t>question</a:t>
            </a:r>
            <a:r>
              <a:rPr lang="de-AT" sz="1800" dirty="0">
                <a:effectLst/>
                <a:latin typeface="HardingText"/>
              </a:rPr>
              <a:t>. </a:t>
            </a:r>
            <a:r>
              <a:rPr lang="de-AT" sz="1800" dirty="0" err="1">
                <a:effectLst/>
                <a:latin typeface="HardingText"/>
              </a:rPr>
              <a:t>Possibilities</a:t>
            </a:r>
            <a:r>
              <a:rPr lang="de-AT" sz="1800" dirty="0">
                <a:effectLst/>
                <a:latin typeface="HardingText"/>
              </a:rPr>
              <a:t> </a:t>
            </a:r>
            <a:r>
              <a:rPr lang="de-AT" sz="1800" dirty="0" err="1">
                <a:effectLst/>
                <a:latin typeface="HardingText"/>
              </a:rPr>
              <a:t>include</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developer</a:t>
            </a:r>
            <a:r>
              <a:rPr lang="de-AT" sz="1800" dirty="0">
                <a:effectLst/>
                <a:latin typeface="HardingText"/>
              </a:rPr>
              <a:t> </a:t>
            </a:r>
            <a:r>
              <a:rPr lang="de-AT" sz="1800" dirty="0" err="1">
                <a:effectLst/>
                <a:latin typeface="HardingText"/>
              </a:rPr>
              <a:t>of</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hardware</a:t>
            </a:r>
            <a:r>
              <a:rPr lang="de-AT" sz="1800" dirty="0">
                <a:effectLst/>
                <a:latin typeface="HardingText"/>
              </a:rPr>
              <a:t> and/</a:t>
            </a:r>
            <a:r>
              <a:rPr lang="de-AT" sz="1800" dirty="0" err="1">
                <a:effectLst/>
                <a:latin typeface="HardingText"/>
              </a:rPr>
              <a:t>or</a:t>
            </a:r>
            <a:r>
              <a:rPr lang="de-AT" sz="1800" dirty="0">
                <a:effectLst/>
                <a:latin typeface="HardingText"/>
              </a:rPr>
              <a:t> </a:t>
            </a:r>
            <a:r>
              <a:rPr lang="de-AT" sz="1800" dirty="0" err="1">
                <a:effectLst/>
                <a:latin typeface="HardingText"/>
              </a:rPr>
              <a:t>software</a:t>
            </a:r>
            <a:r>
              <a:rPr lang="de-AT" sz="1800" dirty="0">
                <a:effectLst/>
                <a:latin typeface="HardingText"/>
              </a:rPr>
              <a:t> </a:t>
            </a:r>
            <a:r>
              <a:rPr lang="de-AT" sz="1800" dirty="0" err="1">
                <a:effectLst/>
                <a:latin typeface="HardingText"/>
              </a:rPr>
              <a:t>that</a:t>
            </a:r>
            <a:r>
              <a:rPr lang="de-AT" sz="1800" dirty="0">
                <a:effectLst/>
                <a:latin typeface="HardingText"/>
              </a:rPr>
              <a:t> </a:t>
            </a:r>
            <a:r>
              <a:rPr lang="de-AT" sz="1800" dirty="0" err="1">
                <a:effectLst/>
                <a:latin typeface="HardingText"/>
              </a:rPr>
              <a:t>enables</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machine</a:t>
            </a:r>
            <a:r>
              <a:rPr lang="de-AT" sz="1800" dirty="0">
                <a:effectLst/>
                <a:latin typeface="HardingText"/>
              </a:rPr>
              <a:t> </a:t>
            </a:r>
            <a:r>
              <a:rPr lang="de-AT" sz="1800" dirty="0" err="1">
                <a:effectLst/>
                <a:latin typeface="HardingText"/>
              </a:rPr>
              <a:t>learning</a:t>
            </a:r>
            <a:r>
              <a:rPr lang="de-AT" sz="1800" dirty="0">
                <a:effectLst/>
                <a:latin typeface="HardingText"/>
              </a:rPr>
              <a:t> </a:t>
            </a:r>
            <a:r>
              <a:rPr lang="de-AT" sz="1800" dirty="0" err="1">
                <a:effectLst/>
                <a:latin typeface="HardingText"/>
              </a:rPr>
              <a:t>algorithm</a:t>
            </a:r>
            <a:r>
              <a:rPr lang="de-AT" sz="1800" dirty="0">
                <a:effectLst/>
                <a:latin typeface="HardingText"/>
              </a:rPr>
              <a:t> </a:t>
            </a:r>
            <a:r>
              <a:rPr lang="de-AT" sz="1800" dirty="0" err="1">
                <a:effectLst/>
                <a:latin typeface="HardingText"/>
              </a:rPr>
              <a:t>to</a:t>
            </a:r>
            <a:r>
              <a:rPr lang="de-AT" sz="1800" dirty="0">
                <a:effectLst/>
                <a:latin typeface="HardingText"/>
              </a:rPr>
              <a:t> </a:t>
            </a:r>
            <a:r>
              <a:rPr lang="de-AT" sz="1800" dirty="0" err="1">
                <a:effectLst/>
                <a:latin typeface="HardingText"/>
              </a:rPr>
              <a:t>generate</a:t>
            </a:r>
            <a:r>
              <a:rPr lang="de-AT" sz="1800" dirty="0">
                <a:effectLst/>
                <a:latin typeface="HardingText"/>
              </a:rPr>
              <a:t> a </a:t>
            </a:r>
            <a:r>
              <a:rPr lang="de-AT" sz="1800" dirty="0" err="1">
                <a:effectLst/>
                <a:latin typeface="HardingText"/>
              </a:rPr>
              <a:t>diagnosis</a:t>
            </a:r>
            <a:r>
              <a:rPr lang="de-AT" sz="1800" dirty="0">
                <a:effectLst/>
                <a:latin typeface="HardingText"/>
              </a:rPr>
              <a:t> and </a:t>
            </a:r>
            <a:r>
              <a:rPr lang="de-AT" sz="1800" dirty="0" err="1">
                <a:effectLst/>
                <a:latin typeface="HardingText"/>
              </a:rPr>
              <a:t>treatment</a:t>
            </a:r>
            <a:r>
              <a:rPr lang="de-AT" sz="1800" dirty="0">
                <a:effectLst/>
                <a:latin typeface="HardingText"/>
              </a:rPr>
              <a:t> </a:t>
            </a:r>
            <a:r>
              <a:rPr lang="de-AT" sz="1800" dirty="0" err="1">
                <a:effectLst/>
                <a:latin typeface="HardingText"/>
              </a:rPr>
              <a:t>deci</a:t>
            </a:r>
            <a:r>
              <a:rPr lang="de-AT" sz="1800" dirty="0">
                <a:effectLst/>
                <a:latin typeface="HardingText"/>
              </a:rPr>
              <a:t>- </a:t>
            </a:r>
            <a:r>
              <a:rPr lang="de-AT" sz="1800" dirty="0" err="1">
                <a:effectLst/>
                <a:latin typeface="HardingText"/>
              </a:rPr>
              <a:t>sions</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urologists</a:t>
            </a:r>
            <a:r>
              <a:rPr lang="de-AT" sz="1800" dirty="0">
                <a:effectLst/>
                <a:latin typeface="HardingText"/>
              </a:rPr>
              <a:t> </a:t>
            </a:r>
            <a:r>
              <a:rPr lang="de-AT" sz="1800" dirty="0" err="1">
                <a:effectLst/>
                <a:latin typeface="HardingText"/>
              </a:rPr>
              <a:t>who</a:t>
            </a:r>
            <a:r>
              <a:rPr lang="de-AT" sz="1800" dirty="0">
                <a:effectLst/>
                <a:latin typeface="HardingText"/>
              </a:rPr>
              <a:t> </a:t>
            </a:r>
            <a:r>
              <a:rPr lang="de-AT" sz="1800" dirty="0" err="1">
                <a:effectLst/>
                <a:latin typeface="HardingText"/>
              </a:rPr>
              <a:t>personalized</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hardware</a:t>
            </a:r>
            <a:r>
              <a:rPr lang="de-AT" sz="1800" dirty="0">
                <a:effectLst/>
                <a:latin typeface="HardingText"/>
              </a:rPr>
              <a:t> and/</a:t>
            </a:r>
            <a:r>
              <a:rPr lang="de-AT" sz="1800" dirty="0" err="1">
                <a:effectLst/>
                <a:latin typeface="HardingText"/>
              </a:rPr>
              <a:t>or</a:t>
            </a:r>
            <a:r>
              <a:rPr lang="de-AT" sz="1800" dirty="0">
                <a:effectLst/>
                <a:latin typeface="HardingText"/>
              </a:rPr>
              <a:t> </a:t>
            </a:r>
            <a:r>
              <a:rPr lang="de-AT" sz="1800" dirty="0" err="1">
                <a:effectLst/>
                <a:latin typeface="HardingText"/>
              </a:rPr>
              <a:t>software</a:t>
            </a:r>
            <a:r>
              <a:rPr lang="de-AT" sz="1800" dirty="0">
                <a:effectLst/>
                <a:latin typeface="HardingText"/>
              </a:rPr>
              <a:t> </a:t>
            </a:r>
            <a:r>
              <a:rPr lang="de-AT" sz="1800" dirty="0" err="1">
                <a:effectLst/>
                <a:latin typeface="HardingText"/>
              </a:rPr>
              <a:t>decision-making</a:t>
            </a:r>
            <a:r>
              <a:rPr lang="de-AT" sz="1800" dirty="0">
                <a:effectLst/>
                <a:latin typeface="HardingText"/>
              </a:rPr>
              <a:t> </a:t>
            </a:r>
            <a:r>
              <a:rPr lang="de-AT" sz="1800" dirty="0" err="1">
                <a:effectLst/>
                <a:latin typeface="HardingText"/>
              </a:rPr>
              <a:t>settings</a:t>
            </a:r>
            <a:r>
              <a:rPr lang="de-AT" sz="1800" dirty="0">
                <a:effectLst/>
                <a:latin typeface="HardingText"/>
              </a:rPr>
              <a:t> </a:t>
            </a:r>
            <a:r>
              <a:rPr lang="de-AT" sz="1800" dirty="0" err="1">
                <a:effectLst/>
                <a:latin typeface="HardingText"/>
              </a:rPr>
              <a:t>to</a:t>
            </a:r>
            <a:r>
              <a:rPr lang="de-AT" sz="1800" dirty="0">
                <a:effectLst/>
                <a:latin typeface="HardingText"/>
              </a:rPr>
              <a:t> </a:t>
            </a:r>
            <a:r>
              <a:rPr lang="de-AT" sz="1800" dirty="0" err="1">
                <a:effectLst/>
                <a:latin typeface="HardingText"/>
              </a:rPr>
              <a:t>meet</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diagnostic</a:t>
            </a:r>
            <a:r>
              <a:rPr lang="de-AT" sz="1800" dirty="0">
                <a:effectLst/>
                <a:latin typeface="HardingText"/>
              </a:rPr>
              <a:t> </a:t>
            </a:r>
            <a:r>
              <a:rPr lang="de-AT" sz="1800" dirty="0" err="1">
                <a:effectLst/>
                <a:latin typeface="HardingText"/>
              </a:rPr>
              <a:t>thresholds</a:t>
            </a:r>
            <a:r>
              <a:rPr lang="de-AT" sz="1800" dirty="0">
                <a:effectLst/>
                <a:latin typeface="HardingText"/>
              </a:rPr>
              <a:t>, </a:t>
            </a:r>
            <a:r>
              <a:rPr lang="de-AT" sz="1800" dirty="0" err="1">
                <a:effectLst/>
                <a:latin typeface="HardingText"/>
              </a:rPr>
              <a:t>or</a:t>
            </a:r>
            <a:r>
              <a:rPr lang="de-AT" sz="1800" dirty="0">
                <a:effectLst/>
                <a:latin typeface="HardingText"/>
              </a:rPr>
              <a:t> </a:t>
            </a:r>
            <a:r>
              <a:rPr lang="de-AT" sz="1800" dirty="0" err="1">
                <a:effectLst/>
                <a:latin typeface="HardingText"/>
              </a:rPr>
              <a:t>both</a:t>
            </a:r>
            <a:r>
              <a:rPr lang="de-AT" sz="1800" dirty="0">
                <a:effectLst/>
                <a:latin typeface="HardingText"/>
              </a:rPr>
              <a:t> </a:t>
            </a:r>
            <a:r>
              <a:rPr lang="de-AT" sz="1800" dirty="0" err="1">
                <a:effectLst/>
                <a:latin typeface="HardingText"/>
              </a:rPr>
              <a:t>developers</a:t>
            </a:r>
            <a:r>
              <a:rPr lang="de-AT" sz="1800" dirty="0">
                <a:effectLst/>
                <a:latin typeface="HardingText"/>
              </a:rPr>
              <a:t> and </a:t>
            </a:r>
            <a:r>
              <a:rPr lang="de-AT" sz="1800" dirty="0" err="1">
                <a:effectLst/>
                <a:latin typeface="HardingText"/>
              </a:rPr>
              <a:t>urologists</a:t>
            </a:r>
            <a:r>
              <a:rPr lang="de-AT" sz="1800" dirty="0">
                <a:effectLst/>
                <a:latin typeface="HardingText"/>
              </a:rPr>
              <a:t> </a:t>
            </a:r>
            <a:r>
              <a:rPr lang="de-AT" sz="1800" dirty="0" err="1">
                <a:effectLst/>
                <a:latin typeface="HardingText"/>
              </a:rPr>
              <a:t>who</a:t>
            </a:r>
            <a:r>
              <a:rPr lang="de-AT" sz="1800" dirty="0">
                <a:effectLst/>
                <a:latin typeface="HardingText"/>
              </a:rPr>
              <a:t> </a:t>
            </a:r>
            <a:r>
              <a:rPr lang="de-AT" sz="1800" dirty="0" err="1">
                <a:effectLst/>
                <a:latin typeface="HardingText"/>
              </a:rPr>
              <a:t>trained</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algorithm</a:t>
            </a:r>
            <a:r>
              <a:rPr lang="de-AT" sz="1800" dirty="0">
                <a:effectLst/>
                <a:latin typeface="HardingText"/>
              </a:rPr>
              <a:t>. </a:t>
            </a:r>
          </a:p>
          <a:p>
            <a:pPr marL="0" marR="0" lvl="0" indent="0" algn="l" defTabSz="342900" rtl="0" eaLnBrk="1" fontAlgn="auto" latinLnBrk="0" hangingPunct="1">
              <a:lnSpc>
                <a:spcPct val="100000"/>
              </a:lnSpc>
              <a:spcBef>
                <a:spcPts val="0"/>
              </a:spcBef>
              <a:spcAft>
                <a:spcPts val="0"/>
              </a:spcAft>
              <a:buClrTx/>
              <a:buSzTx/>
              <a:buFontTx/>
              <a:buNone/>
              <a:tabLst/>
              <a:defRPr/>
            </a:pPr>
            <a:endParaRPr lang="de-AT" sz="1800" dirty="0">
              <a:effectLst/>
              <a:latin typeface="HardingText"/>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a:effectLst/>
                <a:latin typeface="HardingText"/>
              </a:rPr>
              <a:t>In 2021, </a:t>
            </a:r>
            <a:r>
              <a:rPr lang="de-AT" sz="1800" dirty="0" err="1">
                <a:effectLst/>
                <a:latin typeface="HardingText"/>
              </a:rPr>
              <a:t>cybersecurity</a:t>
            </a:r>
            <a:r>
              <a:rPr lang="de-AT" sz="1800" dirty="0">
                <a:effectLst/>
                <a:latin typeface="HardingText"/>
              </a:rPr>
              <a:t> </a:t>
            </a:r>
            <a:r>
              <a:rPr lang="de-AT" sz="1800" dirty="0" err="1">
                <a:effectLst/>
                <a:latin typeface="HardingText"/>
              </a:rPr>
              <a:t>threats</a:t>
            </a:r>
            <a:r>
              <a:rPr lang="de-AT" sz="1800" dirty="0">
                <a:effectLst/>
                <a:latin typeface="HardingText"/>
              </a:rPr>
              <a:t> </a:t>
            </a:r>
            <a:r>
              <a:rPr lang="de-AT" sz="1800" dirty="0" err="1">
                <a:effectLst/>
                <a:latin typeface="HardingText"/>
              </a:rPr>
              <a:t>were</a:t>
            </a:r>
            <a:r>
              <a:rPr lang="de-AT" sz="1800" dirty="0">
                <a:effectLst/>
                <a:latin typeface="HardingText"/>
              </a:rPr>
              <a:t> </a:t>
            </a:r>
            <a:r>
              <a:rPr lang="de-AT" sz="1800" dirty="0" err="1">
                <a:effectLst/>
                <a:latin typeface="HardingText"/>
              </a:rPr>
              <a:t>estimated</a:t>
            </a:r>
            <a:r>
              <a:rPr lang="de-AT" sz="1800" dirty="0">
                <a:effectLst/>
                <a:latin typeface="HardingText"/>
              </a:rPr>
              <a:t> </a:t>
            </a:r>
            <a:r>
              <a:rPr lang="de-AT" sz="1800" dirty="0" err="1">
                <a:effectLst/>
                <a:latin typeface="HardingText"/>
              </a:rPr>
              <a:t>to</a:t>
            </a:r>
            <a:r>
              <a:rPr lang="de-AT" sz="1800" dirty="0">
                <a:effectLst/>
                <a:latin typeface="HardingText"/>
              </a:rPr>
              <a:t> </a:t>
            </a:r>
            <a:r>
              <a:rPr lang="de-AT" sz="1800" dirty="0" err="1">
                <a:effectLst/>
                <a:latin typeface="HardingText"/>
              </a:rPr>
              <a:t>have</a:t>
            </a:r>
            <a:r>
              <a:rPr lang="de-AT" sz="1800" dirty="0">
                <a:effectLst/>
                <a:latin typeface="HardingText"/>
              </a:rPr>
              <a:t> </a:t>
            </a:r>
            <a:r>
              <a:rPr lang="de-AT" sz="1800" dirty="0" err="1">
                <a:effectLst/>
                <a:latin typeface="HardingText"/>
              </a:rPr>
              <a:t>cost</a:t>
            </a:r>
            <a:r>
              <a:rPr lang="de-AT" sz="1800" dirty="0">
                <a:effectLst/>
                <a:latin typeface="HardingText"/>
              </a:rPr>
              <a:t> US$6 </a:t>
            </a:r>
            <a:r>
              <a:rPr lang="de-AT" sz="1800" dirty="0" err="1">
                <a:effectLst/>
                <a:latin typeface="HardingText"/>
              </a:rPr>
              <a:t>trillion</a:t>
            </a:r>
            <a:r>
              <a:rPr lang="de-AT" sz="1800" dirty="0">
                <a:effectLst/>
                <a:latin typeface="HardingText"/>
              </a:rPr>
              <a:t> globally</a:t>
            </a:r>
            <a:r>
              <a:rPr lang="de-AT" sz="1800" dirty="0">
                <a:solidFill>
                  <a:srgbClr val="0068A3"/>
                </a:solidFill>
                <a:effectLst/>
                <a:latin typeface="HardingText"/>
              </a:rPr>
              <a:t>40 </a:t>
            </a:r>
            <a:r>
              <a:rPr lang="de-AT" sz="1800" dirty="0">
                <a:effectLst/>
                <a:latin typeface="HardingText"/>
              </a:rPr>
              <a:t>and </a:t>
            </a:r>
            <a:r>
              <a:rPr lang="de-AT" sz="1800" dirty="0" err="1">
                <a:effectLst/>
                <a:latin typeface="HardingText"/>
              </a:rPr>
              <a:t>cyberattacks</a:t>
            </a:r>
            <a:r>
              <a:rPr lang="de-AT" sz="1800" dirty="0">
                <a:effectLst/>
                <a:latin typeface="HardingText"/>
              </a:rPr>
              <a:t> </a:t>
            </a:r>
            <a:r>
              <a:rPr lang="de-AT" sz="1800" dirty="0" err="1">
                <a:effectLst/>
                <a:latin typeface="HardingText"/>
              </a:rPr>
              <a:t>are</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leading</a:t>
            </a:r>
            <a:r>
              <a:rPr lang="de-AT" sz="1800" dirty="0">
                <a:effectLst/>
                <a:latin typeface="HardingText"/>
              </a:rPr>
              <a:t> </a:t>
            </a:r>
            <a:r>
              <a:rPr lang="de-AT" sz="1800" dirty="0" err="1">
                <a:effectLst/>
                <a:latin typeface="HardingText"/>
              </a:rPr>
              <a:t>cause</a:t>
            </a:r>
            <a:r>
              <a:rPr lang="de-AT" sz="1800" dirty="0">
                <a:effectLst/>
                <a:latin typeface="HardingText"/>
              </a:rPr>
              <a:t> </a:t>
            </a:r>
            <a:r>
              <a:rPr lang="de-AT" sz="1800" dirty="0" err="1">
                <a:effectLst/>
                <a:latin typeface="HardingText"/>
              </a:rPr>
              <a:t>of</a:t>
            </a:r>
            <a:r>
              <a:rPr lang="de-AT" sz="1800" dirty="0">
                <a:effectLst/>
                <a:latin typeface="HardingText"/>
              </a:rPr>
              <a:t> </a:t>
            </a:r>
            <a:r>
              <a:rPr lang="de-AT" sz="1800" dirty="0" err="1">
                <a:effectLst/>
                <a:latin typeface="HardingText"/>
              </a:rPr>
              <a:t>secu</a:t>
            </a:r>
            <a:r>
              <a:rPr lang="de-AT" sz="1800" dirty="0">
                <a:effectLst/>
                <a:latin typeface="HardingText"/>
              </a:rPr>
              <a:t>- </a:t>
            </a:r>
            <a:r>
              <a:rPr lang="de-AT" sz="1800" dirty="0" err="1">
                <a:effectLst/>
                <a:latin typeface="HardingText"/>
              </a:rPr>
              <a:t>rity</a:t>
            </a:r>
            <a:r>
              <a:rPr lang="de-AT" sz="1800" dirty="0">
                <a:effectLst/>
                <a:latin typeface="HardingText"/>
              </a:rPr>
              <a:t> breaches</a:t>
            </a:r>
            <a:r>
              <a:rPr lang="de-AT" sz="1800" dirty="0">
                <a:solidFill>
                  <a:srgbClr val="0068A3"/>
                </a:solidFill>
                <a:effectLst/>
                <a:latin typeface="HardingText"/>
              </a:rPr>
              <a:t>41</a:t>
            </a:r>
            <a:r>
              <a:rPr lang="de-AT" sz="1800" dirty="0">
                <a:effectLst/>
                <a:latin typeface="HardingText"/>
              </a:rPr>
              <a:t>, </a:t>
            </a:r>
            <a:r>
              <a:rPr lang="de-AT" sz="1800" dirty="0" err="1">
                <a:effectLst/>
                <a:latin typeface="HardingText"/>
              </a:rPr>
              <a:t>making</a:t>
            </a:r>
            <a:r>
              <a:rPr lang="de-AT" sz="1800" dirty="0">
                <a:effectLst/>
                <a:latin typeface="HardingText"/>
              </a:rPr>
              <a:t> </a:t>
            </a:r>
            <a:r>
              <a:rPr lang="de-AT" sz="1800" dirty="0" err="1">
                <a:effectLst/>
                <a:latin typeface="HardingText"/>
              </a:rPr>
              <a:t>them</a:t>
            </a:r>
            <a:r>
              <a:rPr lang="de-AT" sz="1800" dirty="0">
                <a:effectLst/>
                <a:latin typeface="HardingText"/>
              </a:rPr>
              <a:t> </a:t>
            </a:r>
            <a:r>
              <a:rPr lang="de-AT" sz="1800" dirty="0" err="1">
                <a:effectLst/>
                <a:latin typeface="HardingText"/>
              </a:rPr>
              <a:t>of</a:t>
            </a:r>
            <a:r>
              <a:rPr lang="de-AT" sz="1800" dirty="0">
                <a:effectLst/>
                <a:latin typeface="HardingText"/>
              </a:rPr>
              <a:t> </a:t>
            </a:r>
            <a:r>
              <a:rPr lang="de-AT" sz="1800" dirty="0" err="1">
                <a:effectLst/>
                <a:latin typeface="HardingText"/>
              </a:rPr>
              <a:t>particular</a:t>
            </a:r>
            <a:r>
              <a:rPr lang="de-AT" sz="1800" dirty="0">
                <a:effectLst/>
                <a:latin typeface="HardingText"/>
              </a:rPr>
              <a:t> </a:t>
            </a:r>
            <a:r>
              <a:rPr lang="de-AT" sz="1800" dirty="0" err="1">
                <a:effectLst/>
                <a:latin typeface="HardingText"/>
              </a:rPr>
              <a:t>interest</a:t>
            </a:r>
            <a:r>
              <a:rPr lang="de-AT" sz="1800" dirty="0">
                <a:effectLst/>
                <a:latin typeface="HardingText"/>
              </a:rPr>
              <a:t> </a:t>
            </a:r>
            <a:r>
              <a:rPr lang="de-AT" sz="1800" dirty="0" err="1">
                <a:effectLst/>
                <a:latin typeface="HardingText"/>
              </a:rPr>
              <a:t>to</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health</a:t>
            </a:r>
            <a:r>
              <a:rPr lang="de-AT" sz="1800" dirty="0">
                <a:effectLst/>
                <a:latin typeface="HardingText"/>
              </a:rPr>
              <a:t>-care </a:t>
            </a:r>
            <a:r>
              <a:rPr lang="de-AT" sz="1800" dirty="0" err="1">
                <a:effectLst/>
                <a:latin typeface="HardingText"/>
              </a:rPr>
              <a:t>industry</a:t>
            </a:r>
            <a:r>
              <a:rPr lang="de-AT" sz="1800" dirty="0">
                <a:effectLst/>
                <a:latin typeface="HardingText"/>
              </a:rPr>
              <a:t>. </a:t>
            </a:r>
            <a:r>
              <a:rPr lang="de-AT" sz="1800" dirty="0" err="1">
                <a:effectLst/>
                <a:latin typeface="HardingText"/>
              </a:rPr>
              <a:t>Results</a:t>
            </a:r>
            <a:r>
              <a:rPr lang="de-AT" sz="1800" dirty="0">
                <a:effectLst/>
                <a:latin typeface="HardingText"/>
              </a:rPr>
              <a:t> </a:t>
            </a:r>
            <a:r>
              <a:rPr lang="de-AT" sz="1800" dirty="0" err="1">
                <a:effectLst/>
                <a:latin typeface="HardingText"/>
              </a:rPr>
              <a:t>of</a:t>
            </a:r>
            <a:r>
              <a:rPr lang="de-AT" sz="1800" dirty="0">
                <a:effectLst/>
                <a:latin typeface="HardingText"/>
              </a:rPr>
              <a:t> a </a:t>
            </a:r>
            <a:r>
              <a:rPr lang="de-AT" sz="1800" dirty="0" err="1">
                <a:effectLst/>
                <a:latin typeface="HardingText"/>
              </a:rPr>
              <a:t>systematic</a:t>
            </a:r>
            <a:r>
              <a:rPr lang="de-AT" sz="1800" dirty="0">
                <a:effectLst/>
                <a:latin typeface="HardingText"/>
              </a:rPr>
              <a:t> review </a:t>
            </a:r>
            <a:r>
              <a:rPr lang="de-AT" sz="1800" dirty="0" err="1">
                <a:effectLst/>
                <a:latin typeface="HardingText"/>
              </a:rPr>
              <a:t>including</a:t>
            </a:r>
            <a:r>
              <a:rPr lang="de-AT" sz="1800" dirty="0">
                <a:effectLst/>
                <a:latin typeface="HardingText"/>
              </a:rPr>
              <a:t> 31 </a:t>
            </a:r>
            <a:r>
              <a:rPr lang="de-AT" sz="1800" dirty="0" err="1">
                <a:effectLst/>
                <a:latin typeface="HardingText"/>
              </a:rPr>
              <a:t>articles</a:t>
            </a:r>
            <a:r>
              <a:rPr lang="de-AT" sz="1800" dirty="0">
                <a:effectLst/>
                <a:latin typeface="HardingText"/>
              </a:rPr>
              <a:t> </a:t>
            </a:r>
            <a:r>
              <a:rPr lang="de-AT" sz="1800" dirty="0" err="1">
                <a:effectLst/>
                <a:latin typeface="HardingText"/>
              </a:rPr>
              <a:t>inves</a:t>
            </a:r>
            <a:r>
              <a:rPr lang="de-AT" sz="1800" dirty="0">
                <a:effectLst/>
                <a:latin typeface="HardingText"/>
              </a:rPr>
              <a:t>- </a:t>
            </a:r>
            <a:r>
              <a:rPr lang="de-AT" sz="1800" dirty="0" err="1">
                <a:effectLst/>
                <a:latin typeface="HardingText"/>
              </a:rPr>
              <a:t>tigating</a:t>
            </a:r>
            <a:r>
              <a:rPr lang="de-AT" sz="1800" dirty="0">
                <a:effectLst/>
                <a:latin typeface="HardingText"/>
              </a:rPr>
              <a:t> </a:t>
            </a:r>
            <a:r>
              <a:rPr lang="de-AT" sz="1800" dirty="0" err="1">
                <a:effectLst/>
                <a:latin typeface="HardingText"/>
              </a:rPr>
              <a:t>cybersecurity</a:t>
            </a:r>
            <a:r>
              <a:rPr lang="de-AT" sz="1800" dirty="0">
                <a:effectLst/>
                <a:latin typeface="HardingText"/>
              </a:rPr>
              <a:t> </a:t>
            </a:r>
            <a:r>
              <a:rPr lang="de-AT" sz="1800" dirty="0" err="1">
                <a:effectLst/>
                <a:latin typeface="HardingText"/>
              </a:rPr>
              <a:t>trends</a:t>
            </a:r>
            <a:r>
              <a:rPr lang="de-AT" sz="1800" dirty="0">
                <a:effectLst/>
                <a:latin typeface="HardingText"/>
              </a:rPr>
              <a:t> </a:t>
            </a:r>
            <a:r>
              <a:rPr lang="de-AT" sz="1800" dirty="0" err="1">
                <a:effectLst/>
                <a:latin typeface="HardingText"/>
              </a:rPr>
              <a:t>showed</a:t>
            </a:r>
            <a:r>
              <a:rPr lang="de-AT" sz="1800" dirty="0">
                <a:effectLst/>
                <a:latin typeface="HardingText"/>
              </a:rPr>
              <a:t> </a:t>
            </a:r>
            <a:r>
              <a:rPr lang="de-AT" sz="1800" dirty="0" err="1">
                <a:effectLst/>
                <a:latin typeface="HardingText"/>
              </a:rPr>
              <a:t>that</a:t>
            </a:r>
            <a:r>
              <a:rPr lang="de-AT" sz="1800" dirty="0">
                <a:effectLst/>
                <a:latin typeface="HardingText"/>
              </a:rPr>
              <a:t> </a:t>
            </a:r>
            <a:r>
              <a:rPr lang="de-AT" sz="1800" dirty="0" err="1">
                <a:effectLst/>
                <a:latin typeface="HardingText"/>
              </a:rPr>
              <a:t>the</a:t>
            </a:r>
            <a:r>
              <a:rPr lang="de-AT" sz="1800" dirty="0">
                <a:effectLst/>
                <a:latin typeface="HardingText"/>
              </a:rPr>
              <a:t> </a:t>
            </a:r>
            <a:r>
              <a:rPr lang="de-AT" sz="1800" dirty="0" err="1">
                <a:effectLst/>
                <a:latin typeface="HardingText"/>
              </a:rPr>
              <a:t>health</a:t>
            </a:r>
            <a:r>
              <a:rPr lang="de-AT" sz="1800" dirty="0">
                <a:effectLst/>
                <a:latin typeface="HardingText"/>
              </a:rPr>
              <a:t>-care </a:t>
            </a:r>
            <a:r>
              <a:rPr lang="de-AT" sz="1800" dirty="0" err="1">
                <a:effectLst/>
                <a:latin typeface="HardingText"/>
              </a:rPr>
              <a:t>industry</a:t>
            </a:r>
            <a:r>
              <a:rPr lang="de-AT" sz="1800" dirty="0">
                <a:effectLst/>
                <a:latin typeface="HardingText"/>
              </a:rPr>
              <a:t> lags </a:t>
            </a:r>
            <a:r>
              <a:rPr lang="de-AT" sz="1800" dirty="0" err="1">
                <a:effectLst/>
                <a:latin typeface="HardingText"/>
              </a:rPr>
              <a:t>behind</a:t>
            </a:r>
            <a:r>
              <a:rPr lang="de-AT" sz="1800" dirty="0">
                <a:effectLst/>
                <a:latin typeface="HardingText"/>
              </a:rPr>
              <a:t> </a:t>
            </a:r>
            <a:r>
              <a:rPr lang="de-AT" sz="1800" dirty="0" err="1">
                <a:effectLst/>
                <a:latin typeface="HardingText"/>
              </a:rPr>
              <a:t>other</a:t>
            </a:r>
            <a:r>
              <a:rPr lang="de-AT" sz="1800" dirty="0">
                <a:effectLst/>
                <a:latin typeface="HardingText"/>
              </a:rPr>
              <a:t> </a:t>
            </a:r>
            <a:r>
              <a:rPr lang="de-AT" sz="1800" dirty="0" err="1">
                <a:effectLst/>
                <a:latin typeface="HardingText"/>
              </a:rPr>
              <a:t>industries</a:t>
            </a:r>
            <a:r>
              <a:rPr lang="de-AT" sz="1800" dirty="0">
                <a:effectLst/>
                <a:latin typeface="HardingText"/>
              </a:rPr>
              <a:t> in </a:t>
            </a:r>
            <a:r>
              <a:rPr lang="de-AT" sz="1800" dirty="0" err="1">
                <a:effectLst/>
                <a:latin typeface="HardingText"/>
              </a:rPr>
              <a:t>securing</a:t>
            </a:r>
            <a:r>
              <a:rPr lang="de-AT" sz="1800" dirty="0">
                <a:effectLst/>
                <a:latin typeface="HardingText"/>
              </a:rPr>
              <a:t> vital data</a:t>
            </a:r>
            <a:r>
              <a:rPr lang="de-AT" sz="1800" dirty="0">
                <a:solidFill>
                  <a:srgbClr val="0068A3"/>
                </a:solidFill>
                <a:effectLst/>
                <a:latin typeface="HardingText"/>
              </a:rPr>
              <a:t>42</a:t>
            </a:r>
            <a:r>
              <a:rPr lang="de-AT" sz="1800" dirty="0">
                <a:effectLst/>
                <a:latin typeface="HardingText"/>
              </a:rPr>
              <a:t>. </a:t>
            </a:r>
            <a:endParaRPr lang="de-AT"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de-AT" dirty="0"/>
          </a:p>
          <a:p>
            <a:endParaRPr lang="de-DE" dirty="0"/>
          </a:p>
        </p:txBody>
      </p:sp>
      <p:sp>
        <p:nvSpPr>
          <p:cNvPr id="4" name="Foliennummernplatzhalter 3"/>
          <p:cNvSpPr>
            <a:spLocks noGrp="1"/>
          </p:cNvSpPr>
          <p:nvPr>
            <p:ph type="sldNum" sz="quarter" idx="5"/>
          </p:nvPr>
        </p:nvSpPr>
        <p:spPr/>
        <p:txBody>
          <a:bodyPr/>
          <a:lstStyle/>
          <a:p>
            <a:fld id="{DA173418-C511-5148-8FD4-0A7EB60987C2}" type="slidenum">
              <a:rPr lang="en-US" smtClean="0"/>
              <a:t>49</a:t>
            </a:fld>
            <a:endParaRPr lang="en-US"/>
          </a:p>
        </p:txBody>
      </p:sp>
    </p:spTree>
    <p:extLst>
      <p:ext uri="{BB962C8B-B14F-4D97-AF65-F5344CB8AC3E}">
        <p14:creationId xmlns:p14="http://schemas.microsoft.com/office/powerpoint/2010/main" val="3045771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a:effectLst/>
                <a:latin typeface="GraphikNaturel"/>
              </a:rPr>
              <a:t>Reporting </a:t>
            </a:r>
            <a:r>
              <a:rPr lang="de-AT" sz="1800" dirty="0" err="1">
                <a:effectLst/>
                <a:latin typeface="GraphikNaturel"/>
              </a:rPr>
              <a:t>guidelines</a:t>
            </a:r>
            <a:r>
              <a:rPr lang="de-AT" sz="1800" dirty="0">
                <a:effectLst/>
                <a:latin typeface="GraphikNaturel"/>
              </a:rPr>
              <a:t> such </a:t>
            </a:r>
            <a:r>
              <a:rPr lang="de-AT" sz="1800" dirty="0" err="1">
                <a:effectLst/>
                <a:latin typeface="GraphikNaturel"/>
              </a:rPr>
              <a:t>as</a:t>
            </a:r>
            <a:r>
              <a:rPr lang="de-AT" sz="1800" dirty="0">
                <a:effectLst/>
                <a:latin typeface="GraphikNaturel"/>
              </a:rPr>
              <a:t> SPIRIT-AI, CONSORT-AI, TRIPOD-AI, PROBAST-AI, DECIDE-AI, CLAIM and STARD-AI </a:t>
            </a:r>
            <a:r>
              <a:rPr lang="de-AT" sz="1800" dirty="0" err="1">
                <a:effectLst/>
                <a:latin typeface="GraphikNaturel"/>
              </a:rPr>
              <a:t>should</a:t>
            </a:r>
            <a:r>
              <a:rPr lang="de-AT" sz="1800" dirty="0">
                <a:effectLst/>
                <a:latin typeface="GraphikNaturel"/>
              </a:rPr>
              <a:t> </a:t>
            </a:r>
            <a:r>
              <a:rPr lang="de-AT" sz="1800" dirty="0" err="1">
                <a:effectLst/>
                <a:latin typeface="GraphikNaturel"/>
              </a:rPr>
              <a:t>be</a:t>
            </a:r>
            <a:r>
              <a:rPr lang="de-AT" sz="1800" dirty="0">
                <a:effectLst/>
                <a:latin typeface="GraphikNaturel"/>
              </a:rPr>
              <a:t> </a:t>
            </a:r>
            <a:r>
              <a:rPr lang="de-AT" sz="1800" dirty="0" err="1">
                <a:effectLst/>
                <a:latin typeface="GraphikNaturel"/>
              </a:rPr>
              <a:t>followed</a:t>
            </a:r>
            <a:r>
              <a:rPr lang="de-AT" sz="1800" dirty="0">
                <a:effectLst/>
                <a:latin typeface="GraphikNaturel"/>
              </a:rPr>
              <a:t> (</a:t>
            </a:r>
            <a:r>
              <a:rPr lang="de-AT" sz="1800" dirty="0">
                <a:effectLst/>
                <a:latin typeface="HardingText"/>
              </a:rPr>
              <a:t>Consolidated Standards </a:t>
            </a:r>
            <a:r>
              <a:rPr lang="de-AT" sz="1800" dirty="0" err="1">
                <a:effectLst/>
                <a:latin typeface="HardingText"/>
              </a:rPr>
              <a:t>of</a:t>
            </a:r>
            <a:r>
              <a:rPr lang="de-AT" sz="1800" dirty="0">
                <a:effectLst/>
                <a:latin typeface="HardingText"/>
              </a:rPr>
              <a:t> Reporting </a:t>
            </a:r>
            <a:r>
              <a:rPr lang="de-AT" sz="1800" dirty="0" err="1">
                <a:effectLst/>
                <a:latin typeface="HardingText"/>
              </a:rPr>
              <a:t>Randomized</a:t>
            </a:r>
            <a:r>
              <a:rPr lang="de-AT" sz="1800" dirty="0">
                <a:effectLst/>
                <a:latin typeface="HardingText"/>
              </a:rPr>
              <a:t> Trials (CONSORT-AI)</a:t>
            </a:r>
            <a:r>
              <a:rPr lang="de-AT" sz="1800" dirty="0">
                <a:solidFill>
                  <a:srgbClr val="0068A3"/>
                </a:solidFill>
                <a:effectLst/>
                <a:latin typeface="HardingText"/>
              </a:rPr>
              <a:t>48</a:t>
            </a:r>
            <a:r>
              <a:rPr lang="de-AT" sz="1800" dirty="0">
                <a:effectLst/>
                <a:latin typeface="HardingText"/>
              </a:rPr>
              <a:t>, Standard Protocol Items: </a:t>
            </a:r>
            <a:r>
              <a:rPr lang="de-AT" sz="1800" dirty="0" err="1">
                <a:effectLst/>
                <a:latin typeface="HardingText"/>
              </a:rPr>
              <a:t>Recom</a:t>
            </a:r>
            <a:r>
              <a:rPr lang="de-AT" sz="1800" dirty="0">
                <a:effectLst/>
                <a:latin typeface="HardingText"/>
              </a:rPr>
              <a:t>- </a:t>
            </a:r>
            <a:r>
              <a:rPr lang="de-AT" sz="1800" dirty="0" err="1">
                <a:effectLst/>
                <a:latin typeface="HardingText"/>
              </a:rPr>
              <a:t>mendations</a:t>
            </a:r>
            <a:r>
              <a:rPr lang="de-AT" sz="1800" dirty="0">
                <a:effectLst/>
                <a:latin typeface="HardingText"/>
              </a:rPr>
              <a:t> </a:t>
            </a:r>
            <a:r>
              <a:rPr lang="de-AT" sz="1800" dirty="0" err="1">
                <a:effectLst/>
                <a:latin typeface="HardingText"/>
              </a:rPr>
              <a:t>for</a:t>
            </a:r>
            <a:r>
              <a:rPr lang="de-AT" sz="1800" dirty="0">
                <a:effectLst/>
                <a:latin typeface="HardingText"/>
              </a:rPr>
              <a:t> Interventional Trials (SPIRIT-AI)</a:t>
            </a:r>
            <a:r>
              <a:rPr lang="de-AT" sz="1800" dirty="0">
                <a:solidFill>
                  <a:srgbClr val="0068A3"/>
                </a:solidFill>
                <a:effectLst/>
                <a:latin typeface="HardingText"/>
              </a:rPr>
              <a:t>49 </a:t>
            </a:r>
            <a:r>
              <a:rPr lang="de-AT" sz="1800" dirty="0">
                <a:effectLst/>
                <a:latin typeface="HardingText"/>
              </a:rPr>
              <a:t>and Transparent Reporting </a:t>
            </a:r>
            <a:r>
              <a:rPr lang="de-AT" sz="1800" dirty="0" err="1">
                <a:effectLst/>
                <a:latin typeface="HardingText"/>
              </a:rPr>
              <a:t>of</a:t>
            </a:r>
            <a:r>
              <a:rPr lang="de-AT" sz="1800" dirty="0">
                <a:effectLst/>
                <a:latin typeface="HardingText"/>
              </a:rPr>
              <a:t> a Multivariable </a:t>
            </a:r>
            <a:r>
              <a:rPr lang="de-AT" sz="1800" dirty="0" err="1">
                <a:effectLst/>
                <a:latin typeface="HardingText"/>
              </a:rPr>
              <a:t>Prediction</a:t>
            </a:r>
            <a:r>
              <a:rPr lang="de-AT" sz="1800" dirty="0">
                <a:effectLst/>
                <a:latin typeface="HardingText"/>
              </a:rPr>
              <a:t> Model </a:t>
            </a:r>
            <a:r>
              <a:rPr lang="de-AT" sz="1800" dirty="0" err="1">
                <a:effectLst/>
                <a:latin typeface="HardingText"/>
              </a:rPr>
              <a:t>for</a:t>
            </a:r>
            <a:r>
              <a:rPr lang="de-AT" sz="1800" dirty="0">
                <a:effectLst/>
                <a:latin typeface="HardingText"/>
              </a:rPr>
              <a:t> Individual Prognosis </a:t>
            </a:r>
            <a:r>
              <a:rPr lang="de-AT" sz="1800" dirty="0" err="1">
                <a:effectLst/>
                <a:latin typeface="HardingText"/>
              </a:rPr>
              <a:t>or</a:t>
            </a:r>
            <a:r>
              <a:rPr lang="de-AT" sz="1800" dirty="0">
                <a:effectLst/>
                <a:latin typeface="HardingText"/>
              </a:rPr>
              <a:t> Diagnosis (TRIPOD-AI)</a:t>
            </a:r>
            <a:r>
              <a:rPr lang="de-AT" sz="1800" dirty="0">
                <a:solidFill>
                  <a:srgbClr val="0068A3"/>
                </a:solidFill>
                <a:effectLst/>
                <a:latin typeface="HardingText"/>
              </a:rPr>
              <a:t>50</a:t>
            </a:r>
            <a:r>
              <a:rPr lang="de-AT" sz="1800" dirty="0">
                <a:effectLst/>
                <a:latin typeface="HardingText"/>
              </a:rPr>
              <a:t>, and also </a:t>
            </a:r>
            <a:r>
              <a:rPr lang="de-AT" sz="1800" dirty="0" err="1">
                <a:effectLst/>
                <a:latin typeface="HardingText"/>
              </a:rPr>
              <a:t>the</a:t>
            </a:r>
            <a:r>
              <a:rPr lang="de-AT" sz="1800" dirty="0">
                <a:effectLst/>
                <a:latin typeface="HardingText"/>
              </a:rPr>
              <a:t> </a:t>
            </a:r>
            <a:r>
              <a:rPr lang="de-AT" sz="1800" dirty="0" err="1">
                <a:effectLst/>
                <a:latin typeface="HardingText"/>
              </a:rPr>
              <a:t>specially</a:t>
            </a:r>
            <a:r>
              <a:rPr lang="de-AT" sz="1800" dirty="0">
                <a:effectLst/>
                <a:latin typeface="HardingText"/>
              </a:rPr>
              <a:t> </a:t>
            </a:r>
            <a:r>
              <a:rPr lang="de-AT" sz="1800" dirty="0" err="1">
                <a:effectLst/>
                <a:latin typeface="HardingText"/>
              </a:rPr>
              <a:t>created</a:t>
            </a:r>
            <a:r>
              <a:rPr lang="de-AT" sz="1800" dirty="0">
                <a:effectLst/>
                <a:latin typeface="HardingText"/>
              </a:rPr>
              <a:t> </a:t>
            </a:r>
            <a:r>
              <a:rPr lang="de-AT" sz="1800" dirty="0" err="1">
                <a:effectLst/>
                <a:latin typeface="HardingText"/>
              </a:rPr>
              <a:t>developmen</a:t>
            </a:r>
            <a:r>
              <a:rPr lang="de-AT" sz="1800" dirty="0">
                <a:effectLst/>
                <a:latin typeface="HardingText"/>
              </a:rPr>
              <a:t>- </a:t>
            </a:r>
            <a:r>
              <a:rPr lang="de-AT" sz="1800" dirty="0" err="1">
                <a:effectLst/>
                <a:latin typeface="HardingText"/>
              </a:rPr>
              <a:t>tal</a:t>
            </a:r>
            <a:r>
              <a:rPr lang="de-AT" sz="1800" dirty="0">
                <a:effectLst/>
                <a:latin typeface="HardingText"/>
              </a:rPr>
              <a:t> and </a:t>
            </a:r>
            <a:r>
              <a:rPr lang="de-AT" sz="1800" dirty="0" err="1">
                <a:effectLst/>
                <a:latin typeface="HardingText"/>
              </a:rPr>
              <a:t>exploratory</a:t>
            </a:r>
            <a:r>
              <a:rPr lang="de-AT" sz="1800" dirty="0">
                <a:effectLst/>
                <a:latin typeface="HardingText"/>
              </a:rPr>
              <a:t> </a:t>
            </a:r>
            <a:r>
              <a:rPr lang="de-AT" sz="1800" dirty="0" err="1">
                <a:effectLst/>
                <a:latin typeface="HardingText"/>
              </a:rPr>
              <a:t>clinical</a:t>
            </a:r>
            <a:r>
              <a:rPr lang="de-AT" sz="1800" dirty="0">
                <a:effectLst/>
                <a:latin typeface="HardingText"/>
              </a:rPr>
              <a:t> </a:t>
            </a:r>
            <a:r>
              <a:rPr lang="de-AT" sz="1800" dirty="0" err="1">
                <a:effectLst/>
                <a:latin typeface="HardingText"/>
              </a:rPr>
              <a:t>investigations</a:t>
            </a:r>
            <a:r>
              <a:rPr lang="de-AT" sz="1800" dirty="0">
                <a:effectLst/>
                <a:latin typeface="HardingText"/>
              </a:rPr>
              <a:t> </a:t>
            </a:r>
            <a:r>
              <a:rPr lang="de-AT" sz="1800" dirty="0" err="1">
                <a:effectLst/>
                <a:latin typeface="HardingText"/>
              </a:rPr>
              <a:t>of</a:t>
            </a:r>
            <a:r>
              <a:rPr lang="de-AT" sz="1800" dirty="0">
                <a:effectLst/>
                <a:latin typeface="HardingText"/>
              </a:rPr>
              <a:t> </a:t>
            </a:r>
            <a:r>
              <a:rPr lang="de-AT" sz="1800" dirty="0" err="1">
                <a:effectLst/>
                <a:latin typeface="HardingText"/>
              </a:rPr>
              <a:t>Decision</a:t>
            </a:r>
            <a:r>
              <a:rPr lang="de-AT" sz="1800" dirty="0">
                <a:effectLst/>
                <a:latin typeface="HardingText"/>
              </a:rPr>
              <a:t> Support Systems Driven </a:t>
            </a:r>
            <a:r>
              <a:rPr lang="de-AT" sz="1800" dirty="0" err="1">
                <a:effectLst/>
                <a:latin typeface="HardingText"/>
              </a:rPr>
              <a:t>by</a:t>
            </a:r>
            <a:r>
              <a:rPr lang="de-AT" sz="1800" dirty="0">
                <a:effectLst/>
                <a:latin typeface="HardingText"/>
              </a:rPr>
              <a:t> </a:t>
            </a:r>
            <a:r>
              <a:rPr lang="de-AT" sz="1800" dirty="0" err="1">
                <a:effectLst/>
                <a:latin typeface="HardingText"/>
              </a:rPr>
              <a:t>Artificial</a:t>
            </a:r>
            <a:r>
              <a:rPr lang="de-AT" sz="1800" dirty="0">
                <a:effectLst/>
                <a:latin typeface="HardingText"/>
              </a:rPr>
              <a:t> </a:t>
            </a:r>
            <a:r>
              <a:rPr lang="de-AT" sz="1800" dirty="0" err="1">
                <a:effectLst/>
                <a:latin typeface="HardingText"/>
              </a:rPr>
              <a:t>Intelligence</a:t>
            </a:r>
            <a:r>
              <a:rPr lang="de-AT" sz="1800" dirty="0">
                <a:effectLst/>
                <a:latin typeface="HardingText"/>
              </a:rPr>
              <a:t> (DECIDE-AI)</a:t>
            </a:r>
            <a:r>
              <a:rPr lang="de-AT" sz="1800" dirty="0">
                <a:solidFill>
                  <a:srgbClr val="0068A3"/>
                </a:solidFill>
                <a:effectLst/>
                <a:latin typeface="HardingText"/>
              </a:rPr>
              <a:t>51 </a:t>
            </a:r>
            <a:r>
              <a:rPr lang="de-AT" sz="1800" dirty="0" err="1">
                <a:effectLst/>
                <a:latin typeface="HardingText"/>
              </a:rPr>
              <a:t>reporting</a:t>
            </a:r>
            <a:r>
              <a:rPr lang="de-AT" sz="1800" dirty="0">
                <a:effectLst/>
                <a:latin typeface="HardingText"/>
              </a:rPr>
              <a:t> </a:t>
            </a:r>
            <a:r>
              <a:rPr lang="de-AT" sz="1800" dirty="0" err="1">
                <a:effectLst/>
                <a:latin typeface="HardingText"/>
              </a:rPr>
              <a:t>guidelines</a:t>
            </a:r>
            <a:r>
              <a:rPr lang="de-AT" sz="1800" dirty="0">
                <a:effectLst/>
                <a:latin typeface="HardingText"/>
              </a:rPr>
              <a:t>)</a:t>
            </a:r>
            <a:endParaRPr lang="de-AT" dirty="0">
              <a:effectLst/>
            </a:endParaRPr>
          </a:p>
          <a:p>
            <a:endParaRPr lang="de-DE" dirty="0"/>
          </a:p>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err="1">
                <a:effectLst/>
                <a:latin typeface="GraphikNaturel"/>
              </a:rPr>
              <a:t>Example</a:t>
            </a:r>
            <a:r>
              <a:rPr lang="de-AT" sz="1800" dirty="0">
                <a:effectLst/>
                <a:latin typeface="GraphikNaturel"/>
              </a:rPr>
              <a:t>: </a:t>
            </a:r>
            <a:r>
              <a:rPr lang="de-AT" sz="1800" dirty="0" err="1">
                <a:effectLst/>
                <a:latin typeface="GraphikNaturel"/>
              </a:rPr>
              <a:t>If</a:t>
            </a:r>
            <a:r>
              <a:rPr lang="de-AT" sz="1800" dirty="0">
                <a:effectLst/>
                <a:latin typeface="GraphikNaturel"/>
              </a:rPr>
              <a:t> an </a:t>
            </a:r>
            <a:r>
              <a:rPr lang="de-AT" sz="1800" dirty="0" err="1">
                <a:effectLst/>
                <a:latin typeface="GraphikNaturel"/>
              </a:rPr>
              <a:t>algorithm</a:t>
            </a:r>
            <a:r>
              <a:rPr lang="de-AT" sz="1800" dirty="0">
                <a:effectLst/>
                <a:latin typeface="GraphikNaturel"/>
              </a:rPr>
              <a:t> </a:t>
            </a:r>
            <a:r>
              <a:rPr lang="de-AT" sz="1800" dirty="0" err="1">
                <a:effectLst/>
                <a:latin typeface="GraphikNaturel"/>
              </a:rPr>
              <a:t>is</a:t>
            </a:r>
            <a:r>
              <a:rPr lang="de-AT" sz="1800" dirty="0">
                <a:effectLst/>
                <a:latin typeface="GraphikNaturel"/>
              </a:rPr>
              <a:t> </a:t>
            </a:r>
            <a:r>
              <a:rPr lang="de-AT" sz="1800" dirty="0" err="1">
                <a:effectLst/>
                <a:latin typeface="GraphikNaturel"/>
              </a:rPr>
              <a:t>applied</a:t>
            </a:r>
            <a:r>
              <a:rPr lang="de-AT" sz="1800" dirty="0">
                <a:effectLst/>
                <a:latin typeface="GraphikNaturel"/>
              </a:rPr>
              <a:t> </a:t>
            </a:r>
            <a:r>
              <a:rPr lang="de-AT" sz="1800" dirty="0" err="1">
                <a:effectLst/>
                <a:latin typeface="GraphikNaturel"/>
              </a:rPr>
              <a:t>to</a:t>
            </a:r>
            <a:r>
              <a:rPr lang="de-AT" sz="1800" dirty="0">
                <a:effectLst/>
                <a:latin typeface="GraphikNaturel"/>
              </a:rPr>
              <a:t> </a:t>
            </a:r>
            <a:r>
              <a:rPr lang="de-AT" sz="1800" dirty="0" err="1">
                <a:effectLst/>
                <a:latin typeface="GraphikNaturel"/>
              </a:rPr>
              <a:t>predict</a:t>
            </a:r>
            <a:r>
              <a:rPr lang="de-AT" sz="1800" dirty="0">
                <a:effectLst/>
                <a:latin typeface="GraphikNaturel"/>
              </a:rPr>
              <a:t> </a:t>
            </a:r>
            <a:r>
              <a:rPr lang="de-AT" sz="1800" dirty="0" err="1">
                <a:effectLst/>
                <a:latin typeface="GraphikNaturel"/>
              </a:rPr>
              <a:t>the</a:t>
            </a:r>
            <a:r>
              <a:rPr lang="de-AT" sz="1800" dirty="0">
                <a:effectLst/>
                <a:latin typeface="GraphikNaturel"/>
              </a:rPr>
              <a:t> </a:t>
            </a:r>
            <a:r>
              <a:rPr lang="de-AT" sz="1800" dirty="0" err="1">
                <a:effectLst/>
                <a:latin typeface="GraphikNaturel"/>
              </a:rPr>
              <a:t>probability</a:t>
            </a:r>
            <a:r>
              <a:rPr lang="de-AT" sz="1800" dirty="0">
                <a:effectLst/>
                <a:latin typeface="GraphikNaturel"/>
              </a:rPr>
              <a:t> </a:t>
            </a:r>
            <a:r>
              <a:rPr lang="de-AT" sz="1800" dirty="0" err="1">
                <a:effectLst/>
                <a:latin typeface="GraphikNaturel"/>
              </a:rPr>
              <a:t>of</a:t>
            </a:r>
            <a:r>
              <a:rPr lang="de-AT" sz="1800" dirty="0">
                <a:effectLst/>
                <a:latin typeface="GraphikNaturel"/>
              </a:rPr>
              <a:t> </a:t>
            </a:r>
            <a:r>
              <a:rPr lang="de-AT" sz="1800" dirty="0" err="1">
                <a:effectLst/>
                <a:latin typeface="GraphikNaturel"/>
              </a:rPr>
              <a:t>clinically</a:t>
            </a:r>
            <a:r>
              <a:rPr lang="de-AT" sz="1800" dirty="0">
                <a:effectLst/>
                <a:latin typeface="GraphikNaturel"/>
              </a:rPr>
              <a:t> </a:t>
            </a:r>
            <a:r>
              <a:rPr lang="de-AT" sz="1800" dirty="0" err="1">
                <a:effectLst/>
                <a:latin typeface="GraphikNaturel"/>
              </a:rPr>
              <a:t>significant</a:t>
            </a:r>
            <a:r>
              <a:rPr lang="de-AT" sz="1800" dirty="0">
                <a:effectLst/>
                <a:latin typeface="GraphikNaturel"/>
              </a:rPr>
              <a:t> </a:t>
            </a:r>
            <a:r>
              <a:rPr lang="de-AT" sz="1800" dirty="0" err="1">
                <a:effectLst/>
                <a:latin typeface="GraphikNaturel"/>
              </a:rPr>
              <a:t>cancer</a:t>
            </a:r>
            <a:r>
              <a:rPr lang="de-AT" sz="1800" dirty="0">
                <a:effectLst/>
                <a:latin typeface="GraphikNaturel"/>
              </a:rPr>
              <a:t> in </a:t>
            </a:r>
            <a:r>
              <a:rPr lang="de-AT" sz="1800" dirty="0" err="1">
                <a:effectLst/>
                <a:latin typeface="GraphikNaturel"/>
              </a:rPr>
              <a:t>patients</a:t>
            </a:r>
            <a:r>
              <a:rPr lang="de-AT" sz="1800" dirty="0">
                <a:effectLst/>
                <a:latin typeface="GraphikNaturel"/>
              </a:rPr>
              <a:t> </a:t>
            </a:r>
            <a:r>
              <a:rPr lang="de-AT" sz="1800" dirty="0" err="1">
                <a:effectLst/>
                <a:latin typeface="GraphikNaturel"/>
              </a:rPr>
              <a:t>undergoing</a:t>
            </a:r>
            <a:r>
              <a:rPr lang="de-AT" sz="1800" dirty="0">
                <a:effectLst/>
                <a:latin typeface="GraphikNaturel"/>
              </a:rPr>
              <a:t> </a:t>
            </a:r>
            <a:r>
              <a:rPr lang="de-AT" sz="1800" dirty="0" err="1">
                <a:effectLst/>
                <a:latin typeface="GraphikNaturel"/>
              </a:rPr>
              <a:t>prostate</a:t>
            </a:r>
            <a:r>
              <a:rPr lang="de-AT" sz="1800" dirty="0">
                <a:effectLst/>
                <a:latin typeface="GraphikNaturel"/>
              </a:rPr>
              <a:t> </a:t>
            </a:r>
            <a:r>
              <a:rPr lang="de-AT" sz="1800" dirty="0" err="1">
                <a:effectLst/>
                <a:latin typeface="GraphikNaturel"/>
              </a:rPr>
              <a:t>biopsy</a:t>
            </a:r>
            <a:r>
              <a:rPr lang="de-AT" sz="1800" dirty="0">
                <a:effectLst/>
                <a:latin typeface="GraphikNaturel"/>
              </a:rPr>
              <a:t> </a:t>
            </a:r>
            <a:r>
              <a:rPr lang="de-AT" sz="1800" dirty="0" err="1">
                <a:effectLst/>
                <a:latin typeface="GraphikNaturel"/>
              </a:rPr>
              <a:t>for</a:t>
            </a:r>
            <a:r>
              <a:rPr lang="de-AT" sz="1800" dirty="0">
                <a:effectLst/>
                <a:latin typeface="GraphikNaturel"/>
              </a:rPr>
              <a:t> </a:t>
            </a:r>
            <a:r>
              <a:rPr lang="de-AT" sz="1800" dirty="0" err="1">
                <a:effectLst/>
                <a:latin typeface="GraphikNaturel"/>
              </a:rPr>
              <a:t>suspicion</a:t>
            </a:r>
            <a:r>
              <a:rPr lang="de-AT" sz="1800" dirty="0">
                <a:effectLst/>
                <a:latin typeface="GraphikNaturel"/>
              </a:rPr>
              <a:t> </a:t>
            </a:r>
            <a:r>
              <a:rPr lang="de-AT" sz="1800" dirty="0" err="1">
                <a:effectLst/>
                <a:latin typeface="GraphikNaturel"/>
              </a:rPr>
              <a:t>of</a:t>
            </a:r>
            <a:r>
              <a:rPr lang="de-AT" sz="1800" dirty="0">
                <a:effectLst/>
                <a:latin typeface="GraphikNaturel"/>
              </a:rPr>
              <a:t> </a:t>
            </a:r>
            <a:r>
              <a:rPr lang="de-AT" sz="1800" dirty="0" err="1">
                <a:effectLst/>
                <a:latin typeface="GraphikNaturel"/>
              </a:rPr>
              <a:t>prostate</a:t>
            </a:r>
            <a:r>
              <a:rPr lang="de-AT" sz="1800" dirty="0">
                <a:effectLst/>
                <a:latin typeface="GraphikNaturel"/>
              </a:rPr>
              <a:t> </a:t>
            </a:r>
            <a:r>
              <a:rPr lang="de-AT" sz="1800" dirty="0" err="1">
                <a:effectLst/>
                <a:latin typeface="GraphikNaturel"/>
              </a:rPr>
              <a:t>cancer</a:t>
            </a:r>
            <a:r>
              <a:rPr lang="de-AT" sz="1800" dirty="0">
                <a:effectLst/>
                <a:latin typeface="GraphikNaturel"/>
              </a:rPr>
              <a:t>, </a:t>
            </a:r>
            <a:r>
              <a:rPr lang="de-AT" sz="1800" dirty="0" err="1">
                <a:effectLst/>
                <a:latin typeface="GraphikNaturel"/>
              </a:rPr>
              <a:t>the</a:t>
            </a:r>
            <a:r>
              <a:rPr lang="de-AT" sz="1800" dirty="0">
                <a:effectLst/>
                <a:latin typeface="GraphikNaturel"/>
              </a:rPr>
              <a:t> </a:t>
            </a:r>
            <a:r>
              <a:rPr lang="de-AT" sz="1800" dirty="0" err="1">
                <a:effectLst/>
                <a:latin typeface="GraphikNaturel"/>
              </a:rPr>
              <a:t>methodology</a:t>
            </a:r>
            <a:r>
              <a:rPr lang="de-AT" sz="1800" dirty="0">
                <a:effectLst/>
                <a:latin typeface="GraphikNaturel"/>
              </a:rPr>
              <a:t> </a:t>
            </a:r>
            <a:r>
              <a:rPr lang="de-AT" sz="1800" dirty="0" err="1">
                <a:effectLst/>
                <a:latin typeface="GraphikNaturel"/>
              </a:rPr>
              <a:t>should</a:t>
            </a:r>
            <a:r>
              <a:rPr lang="de-AT" sz="1800" dirty="0">
                <a:effectLst/>
                <a:latin typeface="GraphikNaturel"/>
              </a:rPr>
              <a:t> </a:t>
            </a:r>
            <a:r>
              <a:rPr lang="de-AT" sz="1800" dirty="0" err="1">
                <a:effectLst/>
                <a:latin typeface="GraphikNaturel"/>
              </a:rPr>
              <a:t>be</a:t>
            </a:r>
            <a:r>
              <a:rPr lang="de-AT" sz="1800" dirty="0">
                <a:effectLst/>
                <a:latin typeface="GraphikNaturel"/>
              </a:rPr>
              <a:t> </a:t>
            </a:r>
            <a:r>
              <a:rPr lang="de-AT" sz="1800" dirty="0" err="1">
                <a:effectLst/>
                <a:latin typeface="GraphikNaturel"/>
              </a:rPr>
              <a:t>clear</a:t>
            </a:r>
            <a:r>
              <a:rPr lang="de-AT" sz="1800" dirty="0">
                <a:effectLst/>
                <a:latin typeface="GraphikNaturel"/>
              </a:rPr>
              <a:t> </a:t>
            </a:r>
            <a:r>
              <a:rPr lang="de-AT" sz="1800" dirty="0" err="1">
                <a:effectLst/>
                <a:latin typeface="GraphikNaturel"/>
              </a:rPr>
              <a:t>for</a:t>
            </a:r>
            <a:r>
              <a:rPr lang="de-AT" sz="1800" dirty="0">
                <a:effectLst/>
                <a:latin typeface="GraphikNaturel"/>
              </a:rPr>
              <a:t> </a:t>
            </a:r>
            <a:r>
              <a:rPr lang="de-AT" sz="1800" dirty="0" err="1">
                <a:effectLst/>
                <a:latin typeface="GraphikNaturel"/>
              </a:rPr>
              <a:t>urologists</a:t>
            </a:r>
            <a:r>
              <a:rPr lang="de-AT" sz="1800" dirty="0">
                <a:effectLst/>
                <a:latin typeface="GraphikNaturel"/>
              </a:rPr>
              <a:t> and </a:t>
            </a:r>
            <a:r>
              <a:rPr lang="de-AT" sz="1800" dirty="0" err="1">
                <a:effectLst/>
                <a:latin typeface="GraphikNaturel"/>
              </a:rPr>
              <a:t>patients</a:t>
            </a:r>
            <a:r>
              <a:rPr lang="de-AT" sz="1800" dirty="0">
                <a:effectLst/>
                <a:latin typeface="GraphikNaturel"/>
              </a:rPr>
              <a:t> </a:t>
            </a:r>
            <a:r>
              <a:rPr lang="de-AT" sz="1800" dirty="0" err="1">
                <a:effectLst/>
                <a:latin typeface="GraphikNaturel"/>
              </a:rPr>
              <a:t>to</a:t>
            </a:r>
            <a:r>
              <a:rPr lang="de-AT" sz="1800" dirty="0">
                <a:effectLst/>
                <a:latin typeface="GraphikNaturel"/>
              </a:rPr>
              <a:t> </a:t>
            </a:r>
            <a:r>
              <a:rPr lang="de-AT" sz="1800" dirty="0" err="1">
                <a:effectLst/>
                <a:latin typeface="GraphikNaturel"/>
              </a:rPr>
              <a:t>ensure</a:t>
            </a:r>
            <a:r>
              <a:rPr lang="de-AT" sz="1800" dirty="0">
                <a:effectLst/>
                <a:latin typeface="GraphikNaturel"/>
              </a:rPr>
              <a:t> a </a:t>
            </a:r>
            <a:r>
              <a:rPr lang="de-AT" sz="1800" dirty="0" err="1">
                <a:effectLst/>
                <a:latin typeface="GraphikNaturel"/>
              </a:rPr>
              <a:t>properly</a:t>
            </a:r>
            <a:r>
              <a:rPr lang="de-AT" sz="1800" dirty="0">
                <a:effectLst/>
                <a:latin typeface="GraphikNaturel"/>
              </a:rPr>
              <a:t> </a:t>
            </a:r>
            <a:r>
              <a:rPr lang="de-AT" sz="1800" dirty="0" err="1">
                <a:effectLst/>
                <a:latin typeface="GraphikNaturel"/>
              </a:rPr>
              <a:t>informed</a:t>
            </a:r>
            <a:r>
              <a:rPr lang="de-AT" sz="1800" dirty="0">
                <a:effectLst/>
                <a:latin typeface="GraphikNaturel"/>
              </a:rPr>
              <a:t> </a:t>
            </a:r>
            <a:r>
              <a:rPr lang="de-AT" sz="1800" dirty="0" err="1">
                <a:effectLst/>
                <a:latin typeface="GraphikNaturel"/>
              </a:rPr>
              <a:t>decision-making</a:t>
            </a:r>
            <a:r>
              <a:rPr lang="de-AT" sz="1800" dirty="0">
                <a:effectLst/>
                <a:latin typeface="GraphikNaturel"/>
              </a:rPr>
              <a:t> </a:t>
            </a:r>
            <a:r>
              <a:rPr lang="de-AT" sz="1800" dirty="0" err="1">
                <a:effectLst/>
                <a:latin typeface="GraphikNaturel"/>
              </a:rPr>
              <a:t>process</a:t>
            </a:r>
            <a:r>
              <a:rPr lang="de-AT" sz="1800" dirty="0">
                <a:effectLst/>
                <a:latin typeface="GraphikNaturel"/>
              </a:rPr>
              <a:t>. </a:t>
            </a:r>
            <a:endParaRPr lang="de-AT" dirty="0">
              <a:effectLst/>
            </a:endParaRPr>
          </a:p>
          <a:p>
            <a:endParaRPr lang="de-DE" dirty="0"/>
          </a:p>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err="1">
                <a:effectLst/>
                <a:latin typeface="GraphikNaturel"/>
              </a:rPr>
              <a:t>Inclusiveness</a:t>
            </a:r>
            <a:r>
              <a:rPr lang="de-AT" sz="1800" dirty="0">
                <a:effectLst/>
                <a:latin typeface="GraphikNaturel"/>
              </a:rPr>
              <a:t> </a:t>
            </a:r>
            <a:r>
              <a:rPr lang="de-AT" sz="1800" dirty="0" err="1">
                <a:effectLst/>
                <a:latin typeface="GraphikNaturel"/>
              </a:rPr>
              <a:t>means</a:t>
            </a:r>
            <a:r>
              <a:rPr lang="de-AT" sz="1800" dirty="0">
                <a:effectLst/>
                <a:latin typeface="GraphikNaturel"/>
              </a:rPr>
              <a:t> </a:t>
            </a:r>
            <a:r>
              <a:rPr lang="de-AT" sz="1800" dirty="0" err="1">
                <a:effectLst/>
                <a:latin typeface="GraphikNaturel"/>
              </a:rPr>
              <a:t>that</a:t>
            </a:r>
            <a:r>
              <a:rPr lang="de-AT" sz="1800" dirty="0">
                <a:effectLst/>
                <a:latin typeface="GraphikNaturel"/>
              </a:rPr>
              <a:t> AI </a:t>
            </a:r>
            <a:r>
              <a:rPr lang="de-AT" sz="1800" dirty="0" err="1">
                <a:effectLst/>
                <a:latin typeface="GraphikNaturel"/>
              </a:rPr>
              <a:t>algorithms</a:t>
            </a:r>
            <a:r>
              <a:rPr lang="de-AT" sz="1800" dirty="0">
                <a:effectLst/>
                <a:latin typeface="GraphikNaturel"/>
              </a:rPr>
              <a:t> </a:t>
            </a:r>
            <a:r>
              <a:rPr lang="de-AT" sz="1800" dirty="0" err="1">
                <a:effectLst/>
                <a:latin typeface="GraphikNaturel"/>
              </a:rPr>
              <a:t>used</a:t>
            </a:r>
            <a:r>
              <a:rPr lang="de-AT" sz="1800" dirty="0">
                <a:effectLst/>
                <a:latin typeface="GraphikNaturel"/>
              </a:rPr>
              <a:t> in </a:t>
            </a:r>
            <a:r>
              <a:rPr lang="de-AT" sz="1800" dirty="0" err="1">
                <a:effectLst/>
                <a:latin typeface="GraphikNaturel"/>
              </a:rPr>
              <a:t>urology</a:t>
            </a:r>
            <a:r>
              <a:rPr lang="de-AT" sz="1800" dirty="0">
                <a:effectLst/>
                <a:latin typeface="GraphikNaturel"/>
              </a:rPr>
              <a:t> </a:t>
            </a:r>
            <a:r>
              <a:rPr lang="de-AT" sz="1800" dirty="0" err="1">
                <a:effectLst/>
                <a:latin typeface="GraphikNaturel"/>
              </a:rPr>
              <a:t>should</a:t>
            </a:r>
            <a:r>
              <a:rPr lang="de-AT" sz="1800" dirty="0">
                <a:effectLst/>
                <a:latin typeface="GraphikNaturel"/>
              </a:rPr>
              <a:t> </a:t>
            </a:r>
            <a:r>
              <a:rPr lang="de-AT" sz="1800" dirty="0" err="1">
                <a:effectLst/>
                <a:latin typeface="GraphikNaturel"/>
              </a:rPr>
              <a:t>be</a:t>
            </a:r>
            <a:r>
              <a:rPr lang="de-AT" sz="1800" dirty="0">
                <a:effectLst/>
                <a:latin typeface="GraphikNaturel"/>
              </a:rPr>
              <a:t> </a:t>
            </a:r>
            <a:r>
              <a:rPr lang="de-AT" sz="1800" dirty="0" err="1">
                <a:effectLst/>
                <a:latin typeface="GraphikNaturel"/>
              </a:rPr>
              <a:t>applicable</a:t>
            </a:r>
            <a:r>
              <a:rPr lang="de-AT" sz="1800" dirty="0">
                <a:effectLst/>
                <a:latin typeface="GraphikNaturel"/>
              </a:rPr>
              <a:t> </a:t>
            </a:r>
            <a:r>
              <a:rPr lang="de-AT" sz="1800" dirty="0" err="1">
                <a:effectLst/>
                <a:latin typeface="GraphikNaturel"/>
              </a:rPr>
              <a:t>to</a:t>
            </a:r>
            <a:r>
              <a:rPr lang="de-AT" sz="1800" dirty="0">
                <a:effectLst/>
                <a:latin typeface="GraphikNaturel"/>
              </a:rPr>
              <a:t> and </a:t>
            </a:r>
            <a:r>
              <a:rPr lang="de-AT" sz="1800" dirty="0" err="1">
                <a:effectLst/>
                <a:latin typeface="GraphikNaturel"/>
              </a:rPr>
              <a:t>available</a:t>
            </a:r>
            <a:r>
              <a:rPr lang="de-AT" sz="1800" dirty="0">
                <a:effectLst/>
                <a:latin typeface="GraphikNaturel"/>
              </a:rPr>
              <a:t> </a:t>
            </a:r>
            <a:r>
              <a:rPr lang="de-AT" sz="1800" dirty="0" err="1">
                <a:effectLst/>
                <a:latin typeface="GraphikNaturel"/>
              </a:rPr>
              <a:t>to</a:t>
            </a:r>
            <a:r>
              <a:rPr lang="de-AT" sz="1800" dirty="0">
                <a:effectLst/>
                <a:latin typeface="GraphikNaturel"/>
              </a:rPr>
              <a:t> </a:t>
            </a:r>
            <a:r>
              <a:rPr lang="de-AT" sz="1800" dirty="0" err="1">
                <a:effectLst/>
                <a:latin typeface="GraphikNaturel"/>
              </a:rPr>
              <a:t>the</a:t>
            </a:r>
            <a:r>
              <a:rPr lang="de-AT" sz="1800" dirty="0">
                <a:effectLst/>
                <a:latin typeface="GraphikNaturel"/>
              </a:rPr>
              <a:t> </a:t>
            </a:r>
            <a:r>
              <a:rPr lang="de-AT" sz="1800" dirty="0" err="1">
                <a:effectLst/>
                <a:latin typeface="GraphikNaturel"/>
              </a:rPr>
              <a:t>broadest</a:t>
            </a:r>
            <a:r>
              <a:rPr lang="de-AT" sz="1800" dirty="0">
                <a:effectLst/>
                <a:latin typeface="GraphikNaturel"/>
              </a:rPr>
              <a:t> </a:t>
            </a:r>
            <a:r>
              <a:rPr lang="de-AT" sz="1800" dirty="0" err="1">
                <a:effectLst/>
                <a:latin typeface="GraphikNaturel"/>
              </a:rPr>
              <a:t>population</a:t>
            </a:r>
            <a:r>
              <a:rPr lang="de-AT" sz="1800" dirty="0">
                <a:effectLst/>
                <a:latin typeface="GraphikNaturel"/>
              </a:rPr>
              <a:t> </a:t>
            </a:r>
            <a:r>
              <a:rPr lang="de-AT" sz="1800" dirty="0" err="1">
                <a:effectLst/>
                <a:latin typeface="GraphikNaturel"/>
              </a:rPr>
              <a:t>of</a:t>
            </a:r>
            <a:r>
              <a:rPr lang="de-AT" sz="1800" dirty="0">
                <a:effectLst/>
                <a:latin typeface="GraphikNaturel"/>
              </a:rPr>
              <a:t> </a:t>
            </a:r>
            <a:r>
              <a:rPr lang="de-AT" sz="1800" dirty="0" err="1">
                <a:effectLst/>
                <a:latin typeface="GraphikNaturel"/>
              </a:rPr>
              <a:t>patients</a:t>
            </a:r>
            <a:r>
              <a:rPr lang="de-AT" sz="1800" dirty="0">
                <a:effectLst/>
                <a:latin typeface="GraphikNaturel"/>
              </a:rPr>
              <a:t> possible, </a:t>
            </a:r>
            <a:r>
              <a:rPr lang="de-AT" sz="1800" dirty="0" err="1">
                <a:effectLst/>
                <a:latin typeface="GraphikNaturel"/>
              </a:rPr>
              <a:t>irrespective</a:t>
            </a:r>
            <a:r>
              <a:rPr lang="de-AT" sz="1800" dirty="0">
                <a:effectLst/>
                <a:latin typeface="GraphikNaturel"/>
              </a:rPr>
              <a:t> </a:t>
            </a:r>
            <a:r>
              <a:rPr lang="de-AT" sz="1800" dirty="0" err="1">
                <a:effectLst/>
                <a:latin typeface="GraphikNaturel"/>
              </a:rPr>
              <a:t>of</a:t>
            </a:r>
            <a:r>
              <a:rPr lang="de-AT" sz="1800" dirty="0">
                <a:effectLst/>
                <a:latin typeface="GraphikNaturel"/>
              </a:rPr>
              <a:t> </a:t>
            </a:r>
            <a:r>
              <a:rPr lang="de-AT" sz="1800" dirty="0" err="1">
                <a:effectLst/>
                <a:latin typeface="GraphikNaturel"/>
              </a:rPr>
              <a:t>patient</a:t>
            </a:r>
            <a:r>
              <a:rPr lang="de-AT" sz="1800" dirty="0">
                <a:effectLst/>
                <a:latin typeface="GraphikNaturel"/>
              </a:rPr>
              <a:t> </a:t>
            </a:r>
            <a:r>
              <a:rPr lang="de-AT" sz="1800" dirty="0" err="1">
                <a:effectLst/>
                <a:latin typeface="GraphikNaturel"/>
              </a:rPr>
              <a:t>socio-economic</a:t>
            </a:r>
            <a:r>
              <a:rPr lang="de-AT" sz="1800" dirty="0">
                <a:effectLst/>
                <a:latin typeface="GraphikNaturel"/>
              </a:rPr>
              <a:t> </a:t>
            </a:r>
            <a:r>
              <a:rPr lang="de-AT" sz="1800" dirty="0" err="1">
                <a:effectLst/>
                <a:latin typeface="GraphikNaturel"/>
              </a:rPr>
              <a:t>disparities</a:t>
            </a:r>
            <a:r>
              <a:rPr lang="de-AT" sz="1800" dirty="0">
                <a:effectLst/>
                <a:latin typeface="GraphikNaturel"/>
              </a:rPr>
              <a:t> </a:t>
            </a:r>
            <a:r>
              <a:rPr lang="de-AT" sz="1800" dirty="0" err="1">
                <a:effectLst/>
                <a:latin typeface="GraphikNaturel"/>
              </a:rPr>
              <a:t>or</a:t>
            </a:r>
            <a:r>
              <a:rPr lang="de-AT" sz="1800" dirty="0">
                <a:effectLst/>
                <a:latin typeface="GraphikNaturel"/>
              </a:rPr>
              <a:t> </a:t>
            </a:r>
            <a:r>
              <a:rPr lang="de-AT" sz="1800" dirty="0" err="1">
                <a:effectLst/>
                <a:latin typeface="GraphikNaturel"/>
              </a:rPr>
              <a:t>urologist</a:t>
            </a:r>
            <a:r>
              <a:rPr lang="de-AT" sz="1800" dirty="0">
                <a:effectLst/>
                <a:latin typeface="GraphikNaturel"/>
              </a:rPr>
              <a:t> </a:t>
            </a:r>
            <a:r>
              <a:rPr lang="de-AT" sz="1800" dirty="0" err="1">
                <a:effectLst/>
                <a:latin typeface="GraphikNaturel"/>
              </a:rPr>
              <a:t>facility</a:t>
            </a:r>
            <a:r>
              <a:rPr lang="de-AT" sz="1800" dirty="0">
                <a:effectLst/>
                <a:latin typeface="GraphikNaturel"/>
              </a:rPr>
              <a:t> </a:t>
            </a:r>
            <a:r>
              <a:rPr lang="de-AT" sz="1800" dirty="0" err="1">
                <a:effectLst/>
                <a:latin typeface="GraphikNaturel"/>
              </a:rPr>
              <a:t>differences</a:t>
            </a:r>
            <a:r>
              <a:rPr lang="de-AT" sz="1800" dirty="0">
                <a:effectLst/>
                <a:latin typeface="GraphikNaturel"/>
              </a:rPr>
              <a:t> (</a:t>
            </a:r>
            <a:r>
              <a:rPr lang="de-AT" sz="1800" dirty="0" err="1">
                <a:effectLst/>
                <a:latin typeface="GraphikNaturel"/>
              </a:rPr>
              <a:t>for</a:t>
            </a:r>
            <a:r>
              <a:rPr lang="de-AT" sz="1800" dirty="0">
                <a:effectLst/>
                <a:latin typeface="GraphikNaturel"/>
              </a:rPr>
              <a:t> </a:t>
            </a:r>
            <a:r>
              <a:rPr lang="de-AT" sz="1800" dirty="0" err="1">
                <a:effectLst/>
                <a:latin typeface="GraphikNaturel"/>
              </a:rPr>
              <a:t>example</a:t>
            </a:r>
            <a:r>
              <a:rPr lang="de-AT" sz="1800" dirty="0">
                <a:effectLst/>
                <a:latin typeface="GraphikNaturel"/>
              </a:rPr>
              <a:t>, urban versus non-urban </a:t>
            </a:r>
            <a:r>
              <a:rPr lang="de-AT" sz="1800" dirty="0" err="1">
                <a:effectLst/>
                <a:latin typeface="GraphikNaturel"/>
              </a:rPr>
              <a:t>or</a:t>
            </a:r>
            <a:r>
              <a:rPr lang="de-AT" sz="1800" dirty="0">
                <a:effectLst/>
                <a:latin typeface="GraphikNaturel"/>
              </a:rPr>
              <a:t> </a:t>
            </a:r>
            <a:r>
              <a:rPr lang="de-AT" sz="1800" dirty="0" err="1">
                <a:effectLst/>
                <a:latin typeface="GraphikNaturel"/>
              </a:rPr>
              <a:t>teaching</a:t>
            </a:r>
            <a:r>
              <a:rPr lang="de-AT" sz="1800" dirty="0">
                <a:effectLst/>
                <a:latin typeface="GraphikNaturel"/>
              </a:rPr>
              <a:t> versus non-</a:t>
            </a:r>
            <a:r>
              <a:rPr lang="de-AT" sz="1800" dirty="0" err="1">
                <a:effectLst/>
                <a:latin typeface="GraphikNaturel"/>
              </a:rPr>
              <a:t>teaching</a:t>
            </a:r>
            <a:r>
              <a:rPr lang="de-AT" sz="1800" dirty="0">
                <a:effectLst/>
                <a:latin typeface="GraphikNaturel"/>
              </a:rPr>
              <a:t> </a:t>
            </a:r>
            <a:r>
              <a:rPr lang="de-AT" sz="1800" dirty="0" err="1">
                <a:effectLst/>
                <a:latin typeface="GraphikNaturel"/>
              </a:rPr>
              <a:t>hospitals</a:t>
            </a:r>
            <a:r>
              <a:rPr lang="de-AT" sz="1800" dirty="0">
                <a:effectLst/>
                <a:latin typeface="GraphikNaturel"/>
              </a:rPr>
              <a:t>). </a:t>
            </a:r>
            <a:endParaRPr lang="de-AT" dirty="0">
              <a:effectLst/>
            </a:endParaRPr>
          </a:p>
          <a:p>
            <a:endParaRPr lang="de-DE" dirty="0"/>
          </a:p>
          <a:p>
            <a:endParaRPr lang="de-DE" dirty="0"/>
          </a:p>
        </p:txBody>
      </p:sp>
      <p:sp>
        <p:nvSpPr>
          <p:cNvPr id="4" name="Foliennummernplatzhalter 3"/>
          <p:cNvSpPr>
            <a:spLocks noGrp="1"/>
          </p:cNvSpPr>
          <p:nvPr>
            <p:ph type="sldNum" sz="quarter" idx="5"/>
          </p:nvPr>
        </p:nvSpPr>
        <p:spPr/>
        <p:txBody>
          <a:bodyPr/>
          <a:lstStyle/>
          <a:p>
            <a:fld id="{DA173418-C511-5148-8FD4-0A7EB60987C2}" type="slidenum">
              <a:rPr lang="en-US" smtClean="0"/>
              <a:t>50</a:t>
            </a:fld>
            <a:endParaRPr lang="en-US"/>
          </a:p>
        </p:txBody>
      </p:sp>
    </p:spTree>
    <p:extLst>
      <p:ext uri="{BB962C8B-B14F-4D97-AF65-F5344CB8AC3E}">
        <p14:creationId xmlns:p14="http://schemas.microsoft.com/office/powerpoint/2010/main" val="2524798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76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48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9B74C-A9E1-3EBF-973D-3B868BC7601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BEB3AF-C2AE-DB9E-7D3A-2EA6EE7337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77D4389-DE52-ECA9-1852-B9C2EEDD3937}"/>
              </a:ext>
            </a:extLst>
          </p:cNvPr>
          <p:cNvSpPr>
            <a:spLocks noGrp="1"/>
          </p:cNvSpPr>
          <p:nvPr>
            <p:ph type="body" idx="1"/>
          </p:nvPr>
        </p:nvSpPr>
        <p:spPr/>
        <p:txBody>
          <a:bodyPr/>
          <a:lstStyle/>
          <a:p>
            <a:pPr algn="l"/>
            <a:r>
              <a:rPr lang="de-AT" b="0" i="0" u="none" strike="noStrike" dirty="0" err="1">
                <a:solidFill>
                  <a:srgbClr val="202122"/>
                </a:solidFill>
                <a:effectLst/>
                <a:latin typeface="Arial" panose="020B0604020202020204" pitchFamily="34" charset="0"/>
              </a:rPr>
              <a:t>Darthmouth</a:t>
            </a:r>
            <a:r>
              <a:rPr lang="de-AT" b="0" i="0" u="none" strike="noStrike" dirty="0">
                <a:solidFill>
                  <a:srgbClr val="202122"/>
                </a:solidFill>
                <a:effectLst/>
                <a:latin typeface="Arial" panose="020B0604020202020204" pitchFamily="34" charset="0"/>
              </a:rPr>
              <a:t> </a:t>
            </a:r>
            <a:r>
              <a:rPr lang="de-AT" b="0" i="0" u="none" strike="noStrike" dirty="0" err="1">
                <a:solidFill>
                  <a:srgbClr val="202122"/>
                </a:solidFill>
                <a:effectLst/>
                <a:latin typeface="Arial" panose="020B0604020202020204" pitchFamily="34" charset="0"/>
              </a:rPr>
              <a:t>Confereince</a:t>
            </a:r>
            <a:r>
              <a:rPr lang="de-AT" b="0" i="0" u="none" strike="noStrike" dirty="0">
                <a:solidFill>
                  <a:srgbClr val="202122"/>
                </a:solidFill>
                <a:effectLst/>
                <a:latin typeface="Arial" panose="020B0604020202020204" pitchFamily="34" charset="0"/>
                <a:sym typeface="Wingdings" pitchFamily="2" charset="2"/>
              </a:rPr>
              <a:t> (IBM, Rockefeller </a:t>
            </a:r>
            <a:r>
              <a:rPr lang="de-AT" b="0" i="0" u="none" strike="noStrike" dirty="0" err="1">
                <a:solidFill>
                  <a:srgbClr val="202122"/>
                </a:solidFill>
                <a:effectLst/>
                <a:latin typeface="Arial" panose="020B0604020202020204" pitchFamily="34" charset="0"/>
                <a:sym typeface="Wingdings" pitchFamily="2" charset="2"/>
              </a:rPr>
              <a:t>Foundation</a:t>
            </a:r>
            <a:r>
              <a:rPr lang="de-AT" b="0" i="0" u="none" strike="noStrike" dirty="0">
                <a:solidFill>
                  <a:srgbClr val="202122"/>
                </a:solidFill>
                <a:effectLst/>
                <a:latin typeface="Arial" panose="020B0604020202020204" pitchFamily="34" charset="0"/>
                <a:sym typeface="Wingdings" pitchFamily="2" charset="2"/>
              </a:rPr>
              <a:t>) </a:t>
            </a:r>
            <a:endParaRPr lang="de-AT" b="0" i="0" u="none" strike="noStrike" dirty="0">
              <a:solidFill>
                <a:srgbClr val="202122"/>
              </a:solidFill>
              <a:effectLst/>
              <a:latin typeface="Arial" panose="020B0604020202020204" pitchFamily="34" charset="0"/>
            </a:endParaRPr>
          </a:p>
          <a:p>
            <a:r>
              <a:rPr lang="de-AT" dirty="0" err="1">
                <a:effectLst/>
              </a:rPr>
              <a:t>We</a:t>
            </a:r>
            <a:r>
              <a:rPr lang="de-AT" dirty="0">
                <a:effectLst/>
              </a:rPr>
              <a:t> </a:t>
            </a:r>
            <a:r>
              <a:rPr lang="de-AT" dirty="0" err="1">
                <a:effectLst/>
              </a:rPr>
              <a:t>propose</a:t>
            </a:r>
            <a:r>
              <a:rPr lang="de-AT" dirty="0">
                <a:effectLst/>
              </a:rPr>
              <a:t> </a:t>
            </a:r>
            <a:r>
              <a:rPr lang="de-AT" dirty="0" err="1">
                <a:effectLst/>
              </a:rPr>
              <a:t>that</a:t>
            </a:r>
            <a:r>
              <a:rPr lang="de-AT" dirty="0">
                <a:effectLst/>
              </a:rPr>
              <a:t> a 2-month, 10-man </a:t>
            </a:r>
            <a:r>
              <a:rPr lang="de-AT" dirty="0" err="1">
                <a:effectLst/>
              </a:rPr>
              <a:t>study</a:t>
            </a:r>
            <a:r>
              <a:rPr lang="de-AT" dirty="0">
                <a:effectLst/>
              </a:rPr>
              <a:t> </a:t>
            </a:r>
            <a:r>
              <a:rPr lang="de-AT" dirty="0" err="1">
                <a:effectLst/>
              </a:rPr>
              <a:t>of</a:t>
            </a:r>
            <a:r>
              <a:rPr lang="de-AT" dirty="0">
                <a:effectLst/>
              </a:rPr>
              <a:t> </a:t>
            </a:r>
            <a:r>
              <a:rPr lang="de-AT" dirty="0" err="1">
                <a:effectLst/>
              </a:rPr>
              <a:t>artificial</a:t>
            </a:r>
            <a:r>
              <a:rPr lang="de-AT" dirty="0">
                <a:effectLst/>
              </a:rPr>
              <a:t> </a:t>
            </a:r>
            <a:r>
              <a:rPr lang="de-AT" dirty="0" err="1">
                <a:effectLst/>
              </a:rPr>
              <a:t>intelligence</a:t>
            </a:r>
            <a:r>
              <a:rPr lang="de-AT" dirty="0">
                <a:effectLst/>
              </a:rPr>
              <a:t> </a:t>
            </a:r>
            <a:r>
              <a:rPr lang="de-AT" dirty="0" err="1">
                <a:effectLst/>
              </a:rPr>
              <a:t>be</a:t>
            </a:r>
            <a:r>
              <a:rPr lang="de-AT" dirty="0">
                <a:effectLst/>
              </a:rPr>
              <a:t> </a:t>
            </a:r>
            <a:r>
              <a:rPr lang="de-AT" dirty="0" err="1">
                <a:effectLst/>
              </a:rPr>
              <a:t>carried</a:t>
            </a:r>
            <a:r>
              <a:rPr lang="de-AT" dirty="0">
                <a:effectLst/>
              </a:rPr>
              <a:t> out </a:t>
            </a:r>
            <a:r>
              <a:rPr lang="de-AT" dirty="0" err="1">
                <a:effectLst/>
              </a:rPr>
              <a:t>during</a:t>
            </a:r>
            <a:r>
              <a:rPr lang="de-AT" dirty="0">
                <a:effectLst/>
              </a:rPr>
              <a:t> </a:t>
            </a:r>
            <a:r>
              <a:rPr lang="de-AT" dirty="0" err="1">
                <a:effectLst/>
              </a:rPr>
              <a:t>the</a:t>
            </a:r>
            <a:r>
              <a:rPr lang="de-AT" dirty="0">
                <a:effectLst/>
              </a:rPr>
              <a:t> </a:t>
            </a:r>
            <a:r>
              <a:rPr lang="de-AT" dirty="0" err="1">
                <a:effectLst/>
              </a:rPr>
              <a:t>summer</a:t>
            </a:r>
            <a:r>
              <a:rPr lang="de-AT" dirty="0">
                <a:effectLst/>
              </a:rPr>
              <a:t> </a:t>
            </a:r>
            <a:r>
              <a:rPr lang="de-AT" dirty="0" err="1">
                <a:effectLst/>
              </a:rPr>
              <a:t>of</a:t>
            </a:r>
            <a:r>
              <a:rPr lang="de-AT" dirty="0">
                <a:effectLst/>
              </a:rPr>
              <a:t> 1956 at Dartmouth College in </a:t>
            </a:r>
            <a:r>
              <a:rPr lang="de-AT" u="none" strike="noStrike" dirty="0">
                <a:solidFill>
                  <a:schemeClr val="tx1"/>
                </a:solidFill>
                <a:effectLst/>
                <a:hlinkClick r:id="rId3" tooltip="Hanover, New Hampshire">
                  <a:extLst>
                    <a:ext uri="{A12FA001-AC4F-418D-AE19-62706E023703}">
                      <ahyp:hlinkClr xmlns:ahyp="http://schemas.microsoft.com/office/drawing/2018/hyperlinkcolor" val="tx"/>
                    </a:ext>
                  </a:extLst>
                </a:hlinkClick>
              </a:rPr>
              <a:t>Hanover, New Hampshire</a:t>
            </a:r>
            <a:r>
              <a:rPr lang="de-AT" u="none" dirty="0">
                <a:solidFill>
                  <a:schemeClr val="tx1"/>
                </a:solidFill>
                <a:effectLst/>
              </a:rPr>
              <a:t>. </a:t>
            </a:r>
            <a:r>
              <a:rPr lang="de-AT" dirty="0">
                <a:effectLst/>
              </a:rPr>
              <a:t>The </a:t>
            </a:r>
            <a:r>
              <a:rPr lang="de-AT" dirty="0" err="1">
                <a:effectLst/>
              </a:rPr>
              <a:t>study</a:t>
            </a:r>
            <a:r>
              <a:rPr lang="de-AT" dirty="0">
                <a:effectLst/>
              </a:rPr>
              <a:t> </a:t>
            </a:r>
            <a:r>
              <a:rPr lang="de-AT" dirty="0" err="1">
                <a:effectLst/>
              </a:rPr>
              <a:t>is</a:t>
            </a:r>
            <a:r>
              <a:rPr lang="de-AT" dirty="0">
                <a:effectLst/>
              </a:rPr>
              <a:t> </a:t>
            </a:r>
            <a:r>
              <a:rPr lang="de-AT" dirty="0" err="1">
                <a:effectLst/>
              </a:rPr>
              <a:t>to</a:t>
            </a:r>
            <a:r>
              <a:rPr lang="de-AT" dirty="0">
                <a:effectLst/>
              </a:rPr>
              <a:t> </a:t>
            </a:r>
            <a:r>
              <a:rPr lang="de-AT" dirty="0" err="1">
                <a:effectLst/>
              </a:rPr>
              <a:t>proceed</a:t>
            </a:r>
            <a:r>
              <a:rPr lang="de-AT" dirty="0">
                <a:effectLst/>
              </a:rPr>
              <a:t> on </a:t>
            </a:r>
            <a:r>
              <a:rPr lang="de-AT" dirty="0" err="1">
                <a:effectLst/>
              </a:rPr>
              <a:t>the</a:t>
            </a:r>
            <a:r>
              <a:rPr lang="de-AT" dirty="0">
                <a:effectLst/>
              </a:rPr>
              <a:t> </a:t>
            </a:r>
            <a:r>
              <a:rPr lang="de-AT" dirty="0" err="1">
                <a:effectLst/>
              </a:rPr>
              <a:t>basis</a:t>
            </a:r>
            <a:r>
              <a:rPr lang="de-AT" dirty="0">
                <a:effectLst/>
              </a:rPr>
              <a:t> </a:t>
            </a:r>
            <a:r>
              <a:rPr lang="de-AT" dirty="0" err="1">
                <a:effectLst/>
              </a:rPr>
              <a:t>of</a:t>
            </a:r>
            <a:r>
              <a:rPr lang="de-AT" dirty="0">
                <a:effectLst/>
              </a:rPr>
              <a:t> </a:t>
            </a:r>
            <a:r>
              <a:rPr lang="de-AT" dirty="0" err="1">
                <a:effectLst/>
              </a:rPr>
              <a:t>the</a:t>
            </a:r>
            <a:r>
              <a:rPr lang="de-AT" dirty="0">
                <a:effectLst/>
              </a:rPr>
              <a:t> </a:t>
            </a:r>
            <a:r>
              <a:rPr lang="de-AT" dirty="0" err="1">
                <a:effectLst/>
              </a:rPr>
              <a:t>conjecture</a:t>
            </a:r>
            <a:r>
              <a:rPr lang="de-AT" dirty="0">
                <a:effectLst/>
              </a:rPr>
              <a:t> </a:t>
            </a:r>
            <a:r>
              <a:rPr lang="de-AT" dirty="0" err="1">
                <a:effectLst/>
              </a:rPr>
              <a:t>that</a:t>
            </a:r>
            <a:r>
              <a:rPr lang="de-AT" dirty="0">
                <a:effectLst/>
              </a:rPr>
              <a:t> </a:t>
            </a:r>
            <a:r>
              <a:rPr lang="de-AT" dirty="0" err="1">
                <a:effectLst/>
              </a:rPr>
              <a:t>every</a:t>
            </a:r>
            <a:r>
              <a:rPr lang="de-AT" dirty="0">
                <a:effectLst/>
              </a:rPr>
              <a:t> </a:t>
            </a:r>
            <a:r>
              <a:rPr lang="de-AT" dirty="0" err="1">
                <a:effectLst/>
              </a:rPr>
              <a:t>aspect</a:t>
            </a:r>
            <a:r>
              <a:rPr lang="de-AT" dirty="0">
                <a:effectLst/>
              </a:rPr>
              <a:t> </a:t>
            </a:r>
            <a:r>
              <a:rPr lang="de-AT" dirty="0" err="1">
                <a:effectLst/>
              </a:rPr>
              <a:t>of</a:t>
            </a:r>
            <a:r>
              <a:rPr lang="de-AT" dirty="0">
                <a:effectLst/>
              </a:rPr>
              <a:t> </a:t>
            </a:r>
            <a:r>
              <a:rPr lang="de-AT" dirty="0" err="1">
                <a:effectLst/>
              </a:rPr>
              <a:t>learning</a:t>
            </a:r>
            <a:r>
              <a:rPr lang="de-AT" dirty="0">
                <a:effectLst/>
              </a:rPr>
              <a:t> </a:t>
            </a:r>
            <a:r>
              <a:rPr lang="de-AT" dirty="0" err="1">
                <a:effectLst/>
              </a:rPr>
              <a:t>or</a:t>
            </a:r>
            <a:r>
              <a:rPr lang="de-AT" dirty="0">
                <a:effectLst/>
              </a:rPr>
              <a:t> </a:t>
            </a:r>
            <a:r>
              <a:rPr lang="de-AT" dirty="0" err="1">
                <a:effectLst/>
              </a:rPr>
              <a:t>any</a:t>
            </a:r>
            <a:r>
              <a:rPr lang="de-AT" dirty="0">
                <a:effectLst/>
              </a:rPr>
              <a:t> </a:t>
            </a:r>
            <a:r>
              <a:rPr lang="de-AT" dirty="0" err="1">
                <a:effectLst/>
              </a:rPr>
              <a:t>other</a:t>
            </a:r>
            <a:r>
              <a:rPr lang="de-AT" dirty="0">
                <a:effectLst/>
              </a:rPr>
              <a:t> feature </a:t>
            </a:r>
            <a:r>
              <a:rPr lang="de-AT" dirty="0" err="1">
                <a:effectLst/>
              </a:rPr>
              <a:t>of</a:t>
            </a:r>
            <a:r>
              <a:rPr lang="de-AT" dirty="0">
                <a:effectLst/>
              </a:rPr>
              <a:t> </a:t>
            </a:r>
            <a:r>
              <a:rPr lang="de-AT" dirty="0" err="1">
                <a:effectLst/>
              </a:rPr>
              <a:t>intelligence</a:t>
            </a:r>
            <a:r>
              <a:rPr lang="de-AT" dirty="0">
                <a:effectLst/>
              </a:rPr>
              <a:t> </a:t>
            </a:r>
            <a:r>
              <a:rPr lang="de-AT" dirty="0" err="1">
                <a:effectLst/>
              </a:rPr>
              <a:t>can</a:t>
            </a:r>
            <a:r>
              <a:rPr lang="de-AT" dirty="0">
                <a:effectLst/>
              </a:rPr>
              <a:t> in </a:t>
            </a:r>
            <a:r>
              <a:rPr lang="de-AT" dirty="0" err="1">
                <a:effectLst/>
              </a:rPr>
              <a:t>principle</a:t>
            </a:r>
            <a:r>
              <a:rPr lang="de-AT" dirty="0">
                <a:effectLst/>
              </a:rPr>
              <a:t> </a:t>
            </a:r>
            <a:r>
              <a:rPr lang="de-AT" dirty="0" err="1">
                <a:effectLst/>
              </a:rPr>
              <a:t>be</a:t>
            </a:r>
            <a:r>
              <a:rPr lang="de-AT" dirty="0">
                <a:effectLst/>
              </a:rPr>
              <a:t> so </a:t>
            </a:r>
            <a:r>
              <a:rPr lang="de-AT" dirty="0" err="1">
                <a:effectLst/>
              </a:rPr>
              <a:t>precisely</a:t>
            </a:r>
            <a:r>
              <a:rPr lang="de-AT" dirty="0">
                <a:effectLst/>
              </a:rPr>
              <a:t> </a:t>
            </a:r>
            <a:r>
              <a:rPr lang="de-AT" dirty="0" err="1">
                <a:effectLst/>
              </a:rPr>
              <a:t>described</a:t>
            </a:r>
            <a:r>
              <a:rPr lang="de-AT" dirty="0">
                <a:effectLst/>
              </a:rPr>
              <a:t> </a:t>
            </a:r>
            <a:r>
              <a:rPr lang="de-AT" dirty="0" err="1">
                <a:effectLst/>
              </a:rPr>
              <a:t>that</a:t>
            </a:r>
            <a:r>
              <a:rPr lang="de-AT" dirty="0">
                <a:effectLst/>
              </a:rPr>
              <a:t> a </a:t>
            </a:r>
            <a:r>
              <a:rPr lang="de-AT" dirty="0" err="1">
                <a:effectLst/>
              </a:rPr>
              <a:t>machine</a:t>
            </a:r>
            <a:r>
              <a:rPr lang="de-AT" dirty="0">
                <a:effectLst/>
              </a:rPr>
              <a:t> </a:t>
            </a:r>
            <a:r>
              <a:rPr lang="de-AT" dirty="0" err="1">
                <a:effectLst/>
              </a:rPr>
              <a:t>can</a:t>
            </a:r>
            <a:r>
              <a:rPr lang="de-AT" dirty="0">
                <a:effectLst/>
              </a:rPr>
              <a:t> </a:t>
            </a:r>
            <a:r>
              <a:rPr lang="de-AT" dirty="0" err="1">
                <a:effectLst/>
              </a:rPr>
              <a:t>be</a:t>
            </a:r>
            <a:r>
              <a:rPr lang="de-AT" dirty="0">
                <a:effectLst/>
              </a:rPr>
              <a:t> </a:t>
            </a:r>
            <a:r>
              <a:rPr lang="de-AT" dirty="0" err="1">
                <a:effectLst/>
              </a:rPr>
              <a:t>made</a:t>
            </a:r>
            <a:r>
              <a:rPr lang="de-AT" dirty="0">
                <a:effectLst/>
              </a:rPr>
              <a:t> </a:t>
            </a:r>
            <a:r>
              <a:rPr lang="de-AT" dirty="0" err="1">
                <a:effectLst/>
              </a:rPr>
              <a:t>to</a:t>
            </a:r>
            <a:r>
              <a:rPr lang="de-AT" dirty="0">
                <a:effectLst/>
              </a:rPr>
              <a:t> </a:t>
            </a:r>
            <a:r>
              <a:rPr lang="de-AT" dirty="0" err="1">
                <a:effectLst/>
              </a:rPr>
              <a:t>simulate</a:t>
            </a:r>
            <a:r>
              <a:rPr lang="de-AT" dirty="0">
                <a:effectLst/>
              </a:rPr>
              <a:t> it. An </a:t>
            </a:r>
            <a:r>
              <a:rPr lang="de-AT" dirty="0" err="1">
                <a:effectLst/>
              </a:rPr>
              <a:t>attempt</a:t>
            </a:r>
            <a:r>
              <a:rPr lang="de-AT" dirty="0">
                <a:effectLst/>
              </a:rPr>
              <a:t> will </a:t>
            </a:r>
            <a:r>
              <a:rPr lang="de-AT" dirty="0" err="1">
                <a:effectLst/>
              </a:rPr>
              <a:t>be</a:t>
            </a:r>
            <a:r>
              <a:rPr lang="de-AT" dirty="0">
                <a:effectLst/>
              </a:rPr>
              <a:t> </a:t>
            </a:r>
            <a:r>
              <a:rPr lang="de-AT" dirty="0" err="1">
                <a:effectLst/>
              </a:rPr>
              <a:t>made</a:t>
            </a:r>
            <a:r>
              <a:rPr lang="de-AT" dirty="0">
                <a:effectLst/>
              </a:rPr>
              <a:t> </a:t>
            </a:r>
            <a:r>
              <a:rPr lang="de-AT" dirty="0" err="1">
                <a:effectLst/>
              </a:rPr>
              <a:t>to</a:t>
            </a:r>
            <a:r>
              <a:rPr lang="de-AT" dirty="0">
                <a:effectLst/>
              </a:rPr>
              <a:t> find </a:t>
            </a:r>
            <a:r>
              <a:rPr lang="de-AT" dirty="0" err="1">
                <a:effectLst/>
              </a:rPr>
              <a:t>how</a:t>
            </a:r>
            <a:r>
              <a:rPr lang="de-AT" dirty="0">
                <a:effectLst/>
              </a:rPr>
              <a:t> </a:t>
            </a:r>
            <a:r>
              <a:rPr lang="de-AT" dirty="0" err="1">
                <a:effectLst/>
              </a:rPr>
              <a:t>to</a:t>
            </a:r>
            <a:r>
              <a:rPr lang="de-AT" dirty="0">
                <a:effectLst/>
              </a:rPr>
              <a:t> </a:t>
            </a:r>
            <a:r>
              <a:rPr lang="de-AT" dirty="0" err="1">
                <a:effectLst/>
              </a:rPr>
              <a:t>make</a:t>
            </a:r>
            <a:r>
              <a:rPr lang="de-AT" dirty="0">
                <a:effectLst/>
              </a:rPr>
              <a:t> </a:t>
            </a:r>
            <a:r>
              <a:rPr lang="de-AT" dirty="0" err="1">
                <a:effectLst/>
              </a:rPr>
              <a:t>machines</a:t>
            </a:r>
            <a:r>
              <a:rPr lang="de-AT" dirty="0">
                <a:effectLst/>
              </a:rPr>
              <a:t> </a:t>
            </a:r>
            <a:r>
              <a:rPr lang="de-AT" dirty="0" err="1">
                <a:effectLst/>
              </a:rPr>
              <a:t>use</a:t>
            </a:r>
            <a:r>
              <a:rPr lang="de-AT" dirty="0">
                <a:effectLst/>
              </a:rPr>
              <a:t> </a:t>
            </a:r>
            <a:r>
              <a:rPr lang="de-AT" dirty="0" err="1">
                <a:effectLst/>
              </a:rPr>
              <a:t>language</a:t>
            </a:r>
            <a:r>
              <a:rPr lang="de-AT" dirty="0">
                <a:effectLst/>
              </a:rPr>
              <a:t>, form </a:t>
            </a:r>
            <a:r>
              <a:rPr lang="de-AT" dirty="0" err="1">
                <a:effectLst/>
              </a:rPr>
              <a:t>abstractions</a:t>
            </a:r>
            <a:r>
              <a:rPr lang="de-AT" dirty="0">
                <a:effectLst/>
              </a:rPr>
              <a:t> and </a:t>
            </a:r>
            <a:r>
              <a:rPr lang="de-AT" dirty="0" err="1">
                <a:effectLst/>
              </a:rPr>
              <a:t>concepts</a:t>
            </a:r>
            <a:r>
              <a:rPr lang="de-AT" dirty="0">
                <a:effectLst/>
              </a:rPr>
              <a:t>, </a:t>
            </a:r>
            <a:r>
              <a:rPr lang="de-AT" dirty="0" err="1">
                <a:effectLst/>
              </a:rPr>
              <a:t>solve</a:t>
            </a:r>
            <a:r>
              <a:rPr lang="de-AT" dirty="0">
                <a:effectLst/>
              </a:rPr>
              <a:t> </a:t>
            </a:r>
            <a:r>
              <a:rPr lang="de-AT" dirty="0" err="1">
                <a:effectLst/>
              </a:rPr>
              <a:t>kinds</a:t>
            </a:r>
            <a:r>
              <a:rPr lang="de-AT" dirty="0">
                <a:effectLst/>
              </a:rPr>
              <a:t> </a:t>
            </a:r>
            <a:r>
              <a:rPr lang="de-AT" dirty="0" err="1">
                <a:effectLst/>
              </a:rPr>
              <a:t>of</a:t>
            </a:r>
            <a:r>
              <a:rPr lang="de-AT" dirty="0">
                <a:effectLst/>
              </a:rPr>
              <a:t> </a:t>
            </a:r>
            <a:r>
              <a:rPr lang="de-AT" dirty="0" err="1">
                <a:effectLst/>
              </a:rPr>
              <a:t>problems</a:t>
            </a:r>
            <a:r>
              <a:rPr lang="de-AT" dirty="0">
                <a:effectLst/>
              </a:rPr>
              <a:t> </a:t>
            </a:r>
            <a:r>
              <a:rPr lang="de-AT" dirty="0" err="1">
                <a:effectLst/>
              </a:rPr>
              <a:t>now</a:t>
            </a:r>
            <a:r>
              <a:rPr lang="de-AT" dirty="0">
                <a:effectLst/>
              </a:rPr>
              <a:t> </a:t>
            </a:r>
            <a:r>
              <a:rPr lang="de-AT" dirty="0" err="1">
                <a:effectLst/>
              </a:rPr>
              <a:t>reserved</a:t>
            </a:r>
            <a:r>
              <a:rPr lang="de-AT" dirty="0">
                <a:effectLst/>
              </a:rPr>
              <a:t> </a:t>
            </a:r>
            <a:r>
              <a:rPr lang="de-AT" dirty="0" err="1">
                <a:effectLst/>
              </a:rPr>
              <a:t>for</a:t>
            </a:r>
            <a:r>
              <a:rPr lang="de-AT" dirty="0">
                <a:effectLst/>
              </a:rPr>
              <a:t> </a:t>
            </a:r>
            <a:r>
              <a:rPr lang="de-AT" dirty="0" err="1">
                <a:effectLst/>
              </a:rPr>
              <a:t>humans</a:t>
            </a:r>
            <a:r>
              <a:rPr lang="de-AT" dirty="0">
                <a:effectLst/>
              </a:rPr>
              <a:t>, and </a:t>
            </a:r>
            <a:r>
              <a:rPr lang="de-AT" dirty="0" err="1">
                <a:effectLst/>
              </a:rPr>
              <a:t>improve</a:t>
            </a:r>
            <a:r>
              <a:rPr lang="de-AT" dirty="0">
                <a:effectLst/>
              </a:rPr>
              <a:t> </a:t>
            </a:r>
            <a:r>
              <a:rPr lang="de-AT" dirty="0" err="1">
                <a:effectLst/>
              </a:rPr>
              <a:t>themselves</a:t>
            </a:r>
            <a:r>
              <a:rPr lang="de-AT" dirty="0">
                <a:effectLst/>
              </a:rPr>
              <a:t>. </a:t>
            </a:r>
            <a:r>
              <a:rPr lang="de-AT" dirty="0" err="1">
                <a:effectLst/>
              </a:rPr>
              <a:t>We</a:t>
            </a:r>
            <a:r>
              <a:rPr lang="de-AT" dirty="0">
                <a:effectLst/>
              </a:rPr>
              <a:t> </a:t>
            </a:r>
            <a:r>
              <a:rPr lang="de-AT" dirty="0" err="1">
                <a:effectLst/>
              </a:rPr>
              <a:t>think</a:t>
            </a:r>
            <a:r>
              <a:rPr lang="de-AT" dirty="0">
                <a:effectLst/>
              </a:rPr>
              <a:t> </a:t>
            </a:r>
            <a:r>
              <a:rPr lang="de-AT" dirty="0" err="1">
                <a:effectLst/>
              </a:rPr>
              <a:t>that</a:t>
            </a:r>
            <a:r>
              <a:rPr lang="de-AT" dirty="0">
                <a:effectLst/>
              </a:rPr>
              <a:t> a </a:t>
            </a:r>
            <a:r>
              <a:rPr lang="de-AT" dirty="0" err="1">
                <a:effectLst/>
              </a:rPr>
              <a:t>significant</a:t>
            </a:r>
            <a:r>
              <a:rPr lang="de-AT" dirty="0">
                <a:effectLst/>
              </a:rPr>
              <a:t> </a:t>
            </a:r>
            <a:r>
              <a:rPr lang="de-AT" dirty="0" err="1">
                <a:effectLst/>
              </a:rPr>
              <a:t>advance</a:t>
            </a:r>
            <a:r>
              <a:rPr lang="de-AT" dirty="0">
                <a:effectLst/>
              </a:rPr>
              <a:t> </a:t>
            </a:r>
            <a:r>
              <a:rPr lang="de-AT" dirty="0" err="1">
                <a:effectLst/>
              </a:rPr>
              <a:t>can</a:t>
            </a:r>
            <a:r>
              <a:rPr lang="de-AT" dirty="0">
                <a:effectLst/>
              </a:rPr>
              <a:t> </a:t>
            </a:r>
            <a:r>
              <a:rPr lang="de-AT" dirty="0" err="1">
                <a:effectLst/>
              </a:rPr>
              <a:t>be</a:t>
            </a:r>
            <a:r>
              <a:rPr lang="de-AT" dirty="0">
                <a:effectLst/>
              </a:rPr>
              <a:t> </a:t>
            </a:r>
            <a:r>
              <a:rPr lang="de-AT" dirty="0" err="1">
                <a:effectLst/>
              </a:rPr>
              <a:t>made</a:t>
            </a:r>
            <a:r>
              <a:rPr lang="de-AT" dirty="0">
                <a:effectLst/>
              </a:rPr>
              <a:t> in </a:t>
            </a:r>
            <a:r>
              <a:rPr lang="de-AT" dirty="0" err="1">
                <a:effectLst/>
              </a:rPr>
              <a:t>one</a:t>
            </a:r>
            <a:r>
              <a:rPr lang="de-AT" dirty="0">
                <a:effectLst/>
              </a:rPr>
              <a:t> </a:t>
            </a:r>
            <a:r>
              <a:rPr lang="de-AT" dirty="0" err="1">
                <a:effectLst/>
              </a:rPr>
              <a:t>or</a:t>
            </a:r>
            <a:r>
              <a:rPr lang="de-AT" dirty="0">
                <a:effectLst/>
              </a:rPr>
              <a:t> </a:t>
            </a:r>
            <a:r>
              <a:rPr lang="de-AT" dirty="0" err="1">
                <a:effectLst/>
              </a:rPr>
              <a:t>more</a:t>
            </a:r>
            <a:r>
              <a:rPr lang="de-AT" dirty="0">
                <a:effectLst/>
              </a:rPr>
              <a:t> </a:t>
            </a:r>
            <a:r>
              <a:rPr lang="de-AT" dirty="0" err="1">
                <a:effectLst/>
              </a:rPr>
              <a:t>of</a:t>
            </a:r>
            <a:r>
              <a:rPr lang="de-AT" dirty="0">
                <a:effectLst/>
              </a:rPr>
              <a:t> </a:t>
            </a:r>
            <a:r>
              <a:rPr lang="de-AT" dirty="0" err="1">
                <a:effectLst/>
              </a:rPr>
              <a:t>these</a:t>
            </a:r>
            <a:r>
              <a:rPr lang="de-AT" dirty="0">
                <a:effectLst/>
              </a:rPr>
              <a:t> </a:t>
            </a:r>
            <a:r>
              <a:rPr lang="de-AT" dirty="0" err="1">
                <a:effectLst/>
              </a:rPr>
              <a:t>problems</a:t>
            </a:r>
            <a:r>
              <a:rPr lang="de-AT" dirty="0">
                <a:effectLst/>
              </a:rPr>
              <a:t> </a:t>
            </a:r>
            <a:r>
              <a:rPr lang="de-AT" dirty="0" err="1">
                <a:effectLst/>
              </a:rPr>
              <a:t>if</a:t>
            </a:r>
            <a:r>
              <a:rPr lang="de-AT" dirty="0">
                <a:effectLst/>
              </a:rPr>
              <a:t> a </a:t>
            </a:r>
            <a:r>
              <a:rPr lang="de-AT" dirty="0" err="1">
                <a:effectLst/>
              </a:rPr>
              <a:t>carefully</a:t>
            </a:r>
            <a:r>
              <a:rPr lang="de-AT" dirty="0">
                <a:effectLst/>
              </a:rPr>
              <a:t> </a:t>
            </a:r>
            <a:r>
              <a:rPr lang="de-AT" dirty="0" err="1">
                <a:effectLst/>
              </a:rPr>
              <a:t>selected</a:t>
            </a:r>
            <a:r>
              <a:rPr lang="de-AT" dirty="0">
                <a:effectLst/>
              </a:rPr>
              <a:t> </a:t>
            </a:r>
            <a:r>
              <a:rPr lang="de-AT" dirty="0" err="1">
                <a:effectLst/>
              </a:rPr>
              <a:t>group</a:t>
            </a:r>
            <a:r>
              <a:rPr lang="de-AT" dirty="0">
                <a:effectLst/>
              </a:rPr>
              <a:t> </a:t>
            </a:r>
            <a:r>
              <a:rPr lang="de-AT" dirty="0" err="1">
                <a:effectLst/>
              </a:rPr>
              <a:t>of</a:t>
            </a:r>
            <a:r>
              <a:rPr lang="de-AT" dirty="0">
                <a:effectLst/>
              </a:rPr>
              <a:t> </a:t>
            </a:r>
            <a:r>
              <a:rPr lang="de-AT" dirty="0" err="1">
                <a:effectLst/>
              </a:rPr>
              <a:t>scientists</a:t>
            </a:r>
            <a:r>
              <a:rPr lang="de-AT" dirty="0">
                <a:effectLst/>
              </a:rPr>
              <a:t> </a:t>
            </a:r>
            <a:r>
              <a:rPr lang="de-AT" dirty="0" err="1">
                <a:effectLst/>
              </a:rPr>
              <a:t>work</a:t>
            </a:r>
            <a:r>
              <a:rPr lang="de-AT" dirty="0">
                <a:effectLst/>
              </a:rPr>
              <a:t> on </a:t>
            </a:r>
            <a:r>
              <a:rPr lang="de-AT" dirty="0" err="1">
                <a:effectLst/>
              </a:rPr>
              <a:t>it</a:t>
            </a:r>
            <a:r>
              <a:rPr lang="de-AT" dirty="0">
                <a:effectLst/>
              </a:rPr>
              <a:t> </a:t>
            </a:r>
            <a:r>
              <a:rPr lang="de-AT" dirty="0" err="1">
                <a:effectLst/>
              </a:rPr>
              <a:t>together</a:t>
            </a:r>
            <a:r>
              <a:rPr lang="de-AT" dirty="0">
                <a:effectLst/>
              </a:rPr>
              <a:t> </a:t>
            </a:r>
            <a:r>
              <a:rPr lang="de-AT" dirty="0" err="1">
                <a:effectLst/>
              </a:rPr>
              <a:t>for</a:t>
            </a:r>
            <a:r>
              <a:rPr lang="de-AT" dirty="0">
                <a:effectLst/>
              </a:rPr>
              <a:t> a </a:t>
            </a:r>
            <a:r>
              <a:rPr lang="de-AT" dirty="0" err="1">
                <a:effectLst/>
              </a:rPr>
              <a:t>summer</a:t>
            </a:r>
            <a:r>
              <a:rPr lang="de-AT" dirty="0">
                <a:effectLst/>
              </a:rPr>
              <a:t>.</a:t>
            </a:r>
          </a:p>
          <a:p>
            <a:endParaRPr lang="de-DE" dirty="0"/>
          </a:p>
          <a:p>
            <a:endParaRPr lang="de-DE" dirty="0"/>
          </a:p>
          <a:p>
            <a:r>
              <a:rPr lang="de-DE" dirty="0" err="1"/>
              <a:t>Logic</a:t>
            </a:r>
            <a:r>
              <a:rPr lang="de-DE" dirty="0"/>
              <a:t> </a:t>
            </a:r>
            <a:r>
              <a:rPr lang="de-DE" dirty="0" err="1"/>
              <a:t>Theorist</a:t>
            </a:r>
            <a:r>
              <a:rPr lang="de-DE" dirty="0"/>
              <a:t>: https://</a:t>
            </a:r>
            <a:r>
              <a:rPr lang="de-DE" dirty="0" err="1"/>
              <a:t>www.youtube.com</a:t>
            </a:r>
            <a:r>
              <a:rPr lang="de-DE" dirty="0"/>
              <a:t>/</a:t>
            </a:r>
            <a:r>
              <a:rPr lang="de-DE" dirty="0" err="1"/>
              <a:t>watch?v</a:t>
            </a:r>
            <a:r>
              <a:rPr lang="de-DE" dirty="0"/>
              <a:t>=HfPXr90HXSY</a:t>
            </a:r>
          </a:p>
          <a:p>
            <a:endParaRPr lang="de-DE" dirty="0"/>
          </a:p>
          <a:p>
            <a:r>
              <a:rPr lang="de-DE" dirty="0"/>
              <a:t>40-50: Alan Turing in </a:t>
            </a:r>
            <a:r>
              <a:rPr lang="de-DE" dirty="0" err="1"/>
              <a:t>the</a:t>
            </a:r>
            <a:r>
              <a:rPr lang="de-DE" dirty="0"/>
              <a:t> Harvard Gazette</a:t>
            </a:r>
          </a:p>
        </p:txBody>
      </p:sp>
      <p:sp>
        <p:nvSpPr>
          <p:cNvPr id="4" name="Foliennummernplatzhalter 3">
            <a:extLst>
              <a:ext uri="{FF2B5EF4-FFF2-40B4-BE49-F238E27FC236}">
                <a16:creationId xmlns:a16="http://schemas.microsoft.com/office/drawing/2014/main" id="{15EF9072-0D1E-4136-79D8-BFEF615582C0}"/>
              </a:ext>
            </a:extLst>
          </p:cNvPr>
          <p:cNvSpPr>
            <a:spLocks noGrp="1"/>
          </p:cNvSpPr>
          <p:nvPr>
            <p:ph type="sldNum" sz="quarter" idx="5"/>
          </p:nvPr>
        </p:nvSpPr>
        <p:spPr/>
        <p:txBody>
          <a:bodyPr/>
          <a:lstStyle/>
          <a:p>
            <a:fld id="{DA173418-C511-5148-8FD4-0A7EB60987C2}" type="slidenum">
              <a:rPr lang="en-US" smtClean="0"/>
              <a:t>6</a:t>
            </a:fld>
            <a:endParaRPr lang="en-US"/>
          </a:p>
        </p:txBody>
      </p:sp>
    </p:spTree>
    <p:extLst>
      <p:ext uri="{BB962C8B-B14F-4D97-AF65-F5344CB8AC3E}">
        <p14:creationId xmlns:p14="http://schemas.microsoft.com/office/powerpoint/2010/main" val="362624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800" dirty="0" err="1">
                <a:effectLst/>
                <a:latin typeface="GuardianSansGR"/>
              </a:rPr>
              <a:t>Two</a:t>
            </a:r>
            <a:r>
              <a:rPr lang="de-AT" sz="1800" dirty="0">
                <a:effectLst/>
                <a:latin typeface="GuardianSansGR"/>
              </a:rPr>
              <a:t> </a:t>
            </a:r>
            <a:r>
              <a:rPr lang="de-AT" sz="1800" dirty="0" err="1">
                <a:effectLst/>
                <a:latin typeface="GuardianSansGR"/>
              </a:rPr>
              <a:t>key</a:t>
            </a:r>
            <a:r>
              <a:rPr lang="de-AT" sz="1800" dirty="0">
                <a:effectLst/>
                <a:latin typeface="GuardianSansGR"/>
              </a:rPr>
              <a:t> </a:t>
            </a:r>
            <a:r>
              <a:rPr lang="de-AT" sz="1800" dirty="0" err="1">
                <a:effectLst/>
                <a:latin typeface="GuardianSansGR"/>
              </a:rPr>
              <a:t>elements</a:t>
            </a:r>
            <a:r>
              <a:rPr lang="de-AT" sz="1800" dirty="0">
                <a:effectLst/>
                <a:latin typeface="GuardianSansGR"/>
              </a:rPr>
              <a:t> </a:t>
            </a:r>
            <a:r>
              <a:rPr lang="de-AT" sz="1800" dirty="0" err="1">
                <a:effectLst/>
                <a:latin typeface="GuardianSansGR"/>
              </a:rPr>
              <a:t>differentiate</a:t>
            </a:r>
            <a:r>
              <a:rPr lang="de-AT" sz="1800" dirty="0">
                <a:effectLst/>
                <a:latin typeface="GuardianSansGR"/>
              </a:rPr>
              <a:t> </a:t>
            </a:r>
            <a:r>
              <a:rPr lang="de-AT" sz="1800" b="1" dirty="0">
                <a:effectLst/>
                <a:latin typeface="GuardianSansGR"/>
              </a:rPr>
              <a:t>AI 2.0 </a:t>
            </a:r>
            <a:r>
              <a:rPr lang="de-AT" sz="1800" b="1" dirty="0" err="1">
                <a:effectLst/>
                <a:latin typeface="GuardianSansGR"/>
              </a:rPr>
              <a:t>from</a:t>
            </a:r>
            <a:r>
              <a:rPr lang="de-AT" sz="1800" b="1" dirty="0">
                <a:effectLst/>
                <a:latin typeface="GuardianSansGR"/>
              </a:rPr>
              <a:t> AI 3.0</a:t>
            </a:r>
          </a:p>
          <a:p>
            <a:r>
              <a:rPr lang="de-AT" sz="1800" dirty="0">
                <a:effectLst/>
                <a:latin typeface="GuardianSansGR"/>
              </a:rPr>
              <a:t>- AI 2.0 </a:t>
            </a:r>
            <a:r>
              <a:rPr lang="de-AT" sz="1800" dirty="0" err="1">
                <a:effectLst/>
                <a:latin typeface="GuardianSansGR"/>
              </a:rPr>
              <a:t>is</a:t>
            </a:r>
            <a:r>
              <a:rPr lang="de-AT" sz="1800" dirty="0">
                <a:effectLst/>
                <a:latin typeface="GuardianSansGR"/>
              </a:rPr>
              <a:t> task-</a:t>
            </a:r>
            <a:r>
              <a:rPr lang="de-AT" sz="1800" dirty="0" err="1">
                <a:effectLst/>
                <a:latin typeface="GuardianSansGR"/>
              </a:rPr>
              <a:t>specific</a:t>
            </a:r>
            <a:r>
              <a:rPr lang="de-AT" sz="1800" dirty="0">
                <a:effectLst/>
                <a:latin typeface="GuardianSansGR"/>
              </a:rPr>
              <a:t>. </a:t>
            </a:r>
            <a:r>
              <a:rPr lang="de-AT" sz="1800" dirty="0" err="1">
                <a:effectLst/>
                <a:latin typeface="GuardianSansGR"/>
              </a:rPr>
              <a:t>It</a:t>
            </a:r>
            <a:r>
              <a:rPr lang="de-AT" sz="1800" dirty="0">
                <a:effectLst/>
                <a:latin typeface="GuardianSansGR"/>
              </a:rPr>
              <a:t> </a:t>
            </a:r>
            <a:r>
              <a:rPr lang="de-AT" sz="1800" dirty="0" err="1">
                <a:effectLst/>
                <a:latin typeface="GuardianSansGR"/>
              </a:rPr>
              <a:t>does</a:t>
            </a:r>
            <a:r>
              <a:rPr lang="de-AT" sz="1800" dirty="0">
                <a:effectLst/>
                <a:latin typeface="GuardianSansGR"/>
              </a:rPr>
              <a:t> </a:t>
            </a:r>
            <a:r>
              <a:rPr lang="de-AT" sz="1800" dirty="0" err="1">
                <a:effectLst/>
                <a:latin typeface="GuardianSansGR"/>
              </a:rPr>
              <a:t>one</a:t>
            </a:r>
            <a:r>
              <a:rPr lang="de-AT" sz="1800" dirty="0">
                <a:effectLst/>
                <a:latin typeface="GuardianSansGR"/>
              </a:rPr>
              <a:t> </a:t>
            </a:r>
            <a:r>
              <a:rPr lang="de-AT" sz="1800" dirty="0" err="1">
                <a:effectLst/>
                <a:latin typeface="GuardianSansGR"/>
              </a:rPr>
              <a:t>thing</a:t>
            </a:r>
            <a:r>
              <a:rPr lang="de-AT" sz="1800" dirty="0">
                <a:effectLst/>
                <a:latin typeface="GuardianSansGR"/>
              </a:rPr>
              <a:t> at a time. </a:t>
            </a:r>
            <a:r>
              <a:rPr lang="de-AT" sz="1800" dirty="0" err="1">
                <a:effectLst/>
                <a:latin typeface="GuardianSansGR"/>
              </a:rPr>
              <a:t>If</a:t>
            </a:r>
            <a:r>
              <a:rPr lang="de-AT" sz="1800" dirty="0">
                <a:effectLst/>
                <a:latin typeface="GuardianSansGR"/>
              </a:rPr>
              <a:t> an individual </a:t>
            </a:r>
            <a:r>
              <a:rPr lang="de-AT" sz="1800" dirty="0" err="1">
                <a:effectLst/>
                <a:latin typeface="GuardianSansGR"/>
              </a:rPr>
              <a:t>wants</a:t>
            </a:r>
            <a:r>
              <a:rPr lang="de-AT" sz="1800" dirty="0">
                <a:effectLst/>
                <a:latin typeface="GuardianSansGR"/>
              </a:rPr>
              <a:t> </a:t>
            </a:r>
            <a:r>
              <a:rPr lang="de-AT" sz="1800" dirty="0" err="1">
                <a:effectLst/>
                <a:latin typeface="GuardianSansGR"/>
              </a:rPr>
              <a:t>it</a:t>
            </a:r>
            <a:r>
              <a:rPr lang="de-AT" sz="1800" dirty="0">
                <a:effectLst/>
                <a:latin typeface="GuardianSansGR"/>
              </a:rPr>
              <a:t> </a:t>
            </a:r>
            <a:r>
              <a:rPr lang="de-AT" sz="1800" dirty="0" err="1">
                <a:effectLst/>
                <a:latin typeface="GuardianSansGR"/>
              </a:rPr>
              <a:t>to</a:t>
            </a:r>
            <a:r>
              <a:rPr lang="de-AT" sz="1800" dirty="0">
                <a:effectLst/>
                <a:latin typeface="GuardianSansGR"/>
              </a:rPr>
              <a:t> do </a:t>
            </a:r>
            <a:r>
              <a:rPr lang="de-AT" sz="1800" dirty="0" err="1">
                <a:effectLst/>
                <a:latin typeface="GuardianSansGR"/>
              </a:rPr>
              <a:t>something</a:t>
            </a:r>
            <a:r>
              <a:rPr lang="de-AT" sz="1800" dirty="0">
                <a:effectLst/>
                <a:latin typeface="GuardianSansGR"/>
              </a:rPr>
              <a:t> </a:t>
            </a:r>
            <a:r>
              <a:rPr lang="de-AT" sz="1800" dirty="0" err="1">
                <a:effectLst/>
                <a:latin typeface="GuardianSansGR"/>
              </a:rPr>
              <a:t>else</a:t>
            </a:r>
            <a:r>
              <a:rPr lang="de-AT" sz="1800" dirty="0">
                <a:effectLst/>
                <a:latin typeface="GuardianSansGR"/>
              </a:rPr>
              <a:t>, </a:t>
            </a:r>
            <a:r>
              <a:rPr lang="de-AT" sz="1800" dirty="0" err="1">
                <a:effectLst/>
                <a:latin typeface="GuardianSansGR"/>
              </a:rPr>
              <a:t>they</a:t>
            </a:r>
            <a:r>
              <a:rPr lang="de-AT" sz="1800" dirty="0">
                <a:effectLst/>
                <a:latin typeface="GuardianSansGR"/>
              </a:rPr>
              <a:t> will </a:t>
            </a:r>
            <a:r>
              <a:rPr lang="de-AT" sz="1800" dirty="0" err="1">
                <a:effectLst/>
                <a:latin typeface="GuardianSansGR"/>
              </a:rPr>
              <a:t>need</a:t>
            </a:r>
            <a:r>
              <a:rPr lang="de-AT" sz="1800" dirty="0">
                <a:effectLst/>
                <a:latin typeface="GuardianSansGR"/>
              </a:rPr>
              <a:t> a </a:t>
            </a:r>
            <a:r>
              <a:rPr lang="de-AT" sz="1800" dirty="0" err="1">
                <a:effectLst/>
                <a:latin typeface="GuardianSansGR"/>
              </a:rPr>
              <a:t>new</a:t>
            </a:r>
            <a:r>
              <a:rPr lang="de-AT" sz="1800" dirty="0">
                <a:effectLst/>
                <a:latin typeface="GuardianSansGR"/>
              </a:rPr>
              <a:t> </a:t>
            </a:r>
            <a:r>
              <a:rPr lang="de-AT" sz="1800" dirty="0" err="1">
                <a:effectLst/>
                <a:latin typeface="GuardianSansGR"/>
              </a:rPr>
              <a:t>dataset</a:t>
            </a:r>
            <a:r>
              <a:rPr lang="de-AT" sz="1800" dirty="0">
                <a:effectLst/>
                <a:latin typeface="GuardianSansGR"/>
              </a:rPr>
              <a:t> and </a:t>
            </a:r>
            <a:r>
              <a:rPr lang="de-AT" sz="1800" dirty="0" err="1">
                <a:effectLst/>
                <a:latin typeface="GuardianSansGR"/>
              </a:rPr>
              <a:t>to</a:t>
            </a:r>
            <a:r>
              <a:rPr lang="de-AT" sz="1800" dirty="0">
                <a:effectLst/>
                <a:latin typeface="GuardianSansGR"/>
              </a:rPr>
              <a:t> </a:t>
            </a:r>
            <a:r>
              <a:rPr lang="de-AT" sz="1800" dirty="0" err="1">
                <a:effectLst/>
                <a:latin typeface="GuardianSansGR"/>
              </a:rPr>
              <a:t>train</a:t>
            </a:r>
            <a:r>
              <a:rPr lang="de-AT" sz="1800" dirty="0">
                <a:effectLst/>
                <a:latin typeface="GuardianSansGR"/>
              </a:rPr>
              <a:t> a </a:t>
            </a:r>
            <a:r>
              <a:rPr lang="de-AT" sz="1800" dirty="0" err="1">
                <a:effectLst/>
                <a:latin typeface="GuardianSansGR"/>
              </a:rPr>
              <a:t>new</a:t>
            </a:r>
            <a:r>
              <a:rPr lang="de-AT" sz="1800" dirty="0">
                <a:effectLst/>
                <a:latin typeface="GuardianSansGR"/>
              </a:rPr>
              <a:t> </a:t>
            </a:r>
            <a:r>
              <a:rPr lang="de-AT" sz="1800" dirty="0" err="1">
                <a:effectLst/>
                <a:latin typeface="GuardianSansGR"/>
              </a:rPr>
              <a:t>model</a:t>
            </a:r>
            <a:r>
              <a:rPr lang="de-AT" sz="1800" dirty="0">
                <a:effectLst/>
                <a:latin typeface="GuardianSansGR"/>
              </a:rPr>
              <a:t>. </a:t>
            </a:r>
          </a:p>
          <a:p>
            <a:r>
              <a:rPr lang="de-AT" sz="1800" dirty="0">
                <a:effectLst/>
                <a:latin typeface="GuardianSansGR"/>
              </a:rPr>
              <a:t>- AI 2.0 </a:t>
            </a:r>
            <a:r>
              <a:rPr lang="de-AT" sz="1800" dirty="0" err="1">
                <a:effectLst/>
                <a:latin typeface="GuardianSansGR"/>
              </a:rPr>
              <a:t>for</a:t>
            </a:r>
            <a:r>
              <a:rPr lang="de-AT" sz="1800" dirty="0">
                <a:effectLst/>
                <a:latin typeface="GuardianSansGR"/>
              </a:rPr>
              <a:t> </a:t>
            </a:r>
            <a:r>
              <a:rPr lang="de-AT" sz="1800" dirty="0" err="1">
                <a:effectLst/>
                <a:latin typeface="GuardianSansGR"/>
              </a:rPr>
              <a:t>the</a:t>
            </a:r>
            <a:r>
              <a:rPr lang="de-AT" sz="1800" dirty="0">
                <a:effectLst/>
                <a:latin typeface="GuardianSansGR"/>
              </a:rPr>
              <a:t> </a:t>
            </a:r>
            <a:r>
              <a:rPr lang="de-AT" sz="1800" dirty="0" err="1">
                <a:effectLst/>
                <a:latin typeface="GuardianSansGR"/>
              </a:rPr>
              <a:t>most</a:t>
            </a:r>
            <a:r>
              <a:rPr lang="de-AT" sz="1800" dirty="0">
                <a:effectLst/>
                <a:latin typeface="GuardianSansGR"/>
              </a:rPr>
              <a:t> </a:t>
            </a:r>
            <a:r>
              <a:rPr lang="de-AT" sz="1800" dirty="0" err="1">
                <a:effectLst/>
                <a:latin typeface="GuardianSansGR"/>
              </a:rPr>
              <a:t>part</a:t>
            </a:r>
            <a:r>
              <a:rPr lang="de-AT" sz="1800" dirty="0">
                <a:effectLst/>
                <a:latin typeface="GuardianSansGR"/>
              </a:rPr>
              <a:t> </a:t>
            </a:r>
            <a:r>
              <a:rPr lang="de-AT" sz="1800" dirty="0" err="1">
                <a:effectLst/>
                <a:latin typeface="GuardianSansGR"/>
              </a:rPr>
              <a:t>predicts</a:t>
            </a:r>
            <a:r>
              <a:rPr lang="de-AT" sz="1800" dirty="0">
                <a:effectLst/>
                <a:latin typeface="GuardianSansGR"/>
              </a:rPr>
              <a:t> </a:t>
            </a:r>
            <a:r>
              <a:rPr lang="de-AT" sz="1800" dirty="0" err="1">
                <a:effectLst/>
                <a:latin typeface="GuardianSansGR"/>
              </a:rPr>
              <a:t>things</a:t>
            </a:r>
            <a:r>
              <a:rPr lang="de-AT" sz="1800" dirty="0">
                <a:effectLst/>
                <a:latin typeface="GuardianSansGR"/>
              </a:rPr>
              <a:t> </a:t>
            </a:r>
            <a:r>
              <a:rPr lang="de-AT" sz="1800" dirty="0" err="1">
                <a:effectLst/>
                <a:latin typeface="GuardianSansGR"/>
              </a:rPr>
              <a:t>or</a:t>
            </a:r>
            <a:r>
              <a:rPr lang="de-AT" sz="1800" dirty="0">
                <a:effectLst/>
                <a:latin typeface="GuardianSansGR"/>
              </a:rPr>
              <a:t> </a:t>
            </a:r>
            <a:r>
              <a:rPr lang="de-AT" sz="1800" dirty="0" err="1">
                <a:effectLst/>
                <a:latin typeface="GuardianSansGR"/>
              </a:rPr>
              <a:t>classifies</a:t>
            </a:r>
            <a:r>
              <a:rPr lang="de-AT" sz="1800" dirty="0">
                <a:effectLst/>
                <a:latin typeface="GuardianSansGR"/>
              </a:rPr>
              <a:t> </a:t>
            </a:r>
            <a:r>
              <a:rPr lang="de-AT" sz="1800" dirty="0" err="1">
                <a:effectLst/>
                <a:latin typeface="GuardianSansGR"/>
              </a:rPr>
              <a:t>them</a:t>
            </a:r>
            <a:r>
              <a:rPr lang="de-AT" sz="1800" dirty="0">
                <a:effectLst/>
                <a:latin typeface="GuardianSansGR"/>
              </a:rPr>
              <a:t>. </a:t>
            </a:r>
            <a:r>
              <a:rPr lang="de-AT" sz="1800" dirty="0" err="1">
                <a:effectLst/>
                <a:latin typeface="GuardianSansGR"/>
              </a:rPr>
              <a:t>Its</a:t>
            </a:r>
            <a:r>
              <a:rPr lang="de-AT" sz="1800" dirty="0">
                <a:effectLst/>
                <a:latin typeface="GuardianSansGR"/>
              </a:rPr>
              <a:t> </a:t>
            </a:r>
            <a:r>
              <a:rPr lang="de-AT" sz="1800" dirty="0" err="1">
                <a:effectLst/>
                <a:latin typeface="GuardianSansGR"/>
              </a:rPr>
              <a:t>ability</a:t>
            </a:r>
            <a:r>
              <a:rPr lang="de-AT" sz="1800" dirty="0">
                <a:effectLst/>
                <a:latin typeface="GuardianSansGR"/>
              </a:rPr>
              <a:t> </a:t>
            </a:r>
            <a:r>
              <a:rPr lang="de-AT" sz="1800" dirty="0" err="1">
                <a:effectLst/>
                <a:latin typeface="GuardianSansGR"/>
              </a:rPr>
              <a:t>to</a:t>
            </a:r>
            <a:r>
              <a:rPr lang="de-AT" sz="1800" dirty="0">
                <a:effectLst/>
                <a:latin typeface="GuardianSansGR"/>
              </a:rPr>
              <a:t> </a:t>
            </a:r>
            <a:r>
              <a:rPr lang="de-AT" sz="1800" dirty="0" err="1">
                <a:effectLst/>
                <a:latin typeface="GuardianSansGR"/>
              </a:rPr>
              <a:t>generate</a:t>
            </a:r>
            <a:r>
              <a:rPr lang="de-AT" sz="1800" dirty="0">
                <a:effectLst/>
                <a:latin typeface="GuardianSansGR"/>
              </a:rPr>
              <a:t> </a:t>
            </a:r>
            <a:r>
              <a:rPr lang="de-AT" sz="1800" dirty="0" err="1">
                <a:effectLst/>
                <a:latin typeface="GuardianSansGR"/>
              </a:rPr>
              <a:t>new</a:t>
            </a:r>
            <a:r>
              <a:rPr lang="de-AT" sz="1800" dirty="0">
                <a:effectLst/>
                <a:latin typeface="GuardianSansGR"/>
              </a:rPr>
              <a:t> </a:t>
            </a:r>
            <a:r>
              <a:rPr lang="de-AT" sz="1800" dirty="0" err="1">
                <a:effectLst/>
                <a:latin typeface="GuardianSansGR"/>
              </a:rPr>
              <a:t>words</a:t>
            </a:r>
            <a:r>
              <a:rPr lang="de-AT" sz="1800" dirty="0">
                <a:effectLst/>
                <a:latin typeface="GuardianSansGR"/>
              </a:rPr>
              <a:t>, </a:t>
            </a:r>
            <a:r>
              <a:rPr lang="de-AT" sz="1800" dirty="0" err="1">
                <a:effectLst/>
                <a:latin typeface="GuardianSansGR"/>
              </a:rPr>
              <a:t>images</a:t>
            </a:r>
            <a:r>
              <a:rPr lang="de-AT" sz="1800" dirty="0">
                <a:effectLst/>
                <a:latin typeface="GuardianSansGR"/>
              </a:rPr>
              <a:t>, </a:t>
            </a:r>
            <a:r>
              <a:rPr lang="de-AT" sz="1800" dirty="0" err="1">
                <a:effectLst/>
                <a:latin typeface="GuardianSansGR"/>
              </a:rPr>
              <a:t>or</a:t>
            </a:r>
            <a:r>
              <a:rPr lang="de-AT" sz="1800" dirty="0">
                <a:effectLst/>
                <a:latin typeface="GuardianSansGR"/>
              </a:rPr>
              <a:t> </a:t>
            </a:r>
            <a:r>
              <a:rPr lang="de-AT" sz="1800" dirty="0" err="1">
                <a:effectLst/>
                <a:latin typeface="GuardianSansGR"/>
              </a:rPr>
              <a:t>other</a:t>
            </a:r>
            <a:r>
              <a:rPr lang="de-AT" sz="1800" dirty="0">
                <a:effectLst/>
                <a:latin typeface="GuardianSansGR"/>
              </a:rPr>
              <a:t> </a:t>
            </a:r>
            <a:r>
              <a:rPr lang="de-AT" sz="1800" dirty="0" err="1">
                <a:effectLst/>
                <a:latin typeface="GuardianSansGR"/>
              </a:rPr>
              <a:t>content</a:t>
            </a:r>
            <a:r>
              <a:rPr lang="de-AT" sz="1800" dirty="0">
                <a:effectLst/>
                <a:latin typeface="GuardianSansGR"/>
              </a:rPr>
              <a:t> </a:t>
            </a:r>
            <a:r>
              <a:rPr lang="de-AT" sz="1800" dirty="0" err="1">
                <a:effectLst/>
                <a:latin typeface="GuardianSansGR"/>
              </a:rPr>
              <a:t>is</a:t>
            </a:r>
            <a:r>
              <a:rPr lang="de-AT" sz="1800" dirty="0">
                <a:effectLst/>
                <a:latin typeface="GuardianSansGR"/>
              </a:rPr>
              <a:t> limited. </a:t>
            </a:r>
          </a:p>
          <a:p>
            <a:endParaRPr lang="de-AT" dirty="0">
              <a:effectLst/>
            </a:endParaRPr>
          </a:p>
          <a:p>
            <a:r>
              <a:rPr lang="de-AT" sz="1800" dirty="0">
                <a:effectLst/>
                <a:latin typeface="GuardianSansGR"/>
              </a:rPr>
              <a:t>- AI 3.0 </a:t>
            </a:r>
            <a:r>
              <a:rPr lang="de-AT" sz="1800" dirty="0" err="1">
                <a:effectLst/>
                <a:latin typeface="GuardianSansGR"/>
              </a:rPr>
              <a:t>can</a:t>
            </a:r>
            <a:r>
              <a:rPr lang="de-AT" sz="1800" dirty="0">
                <a:effectLst/>
                <a:latin typeface="GuardianSansGR"/>
              </a:rPr>
              <a:t> do </a:t>
            </a:r>
            <a:r>
              <a:rPr lang="de-AT" sz="1800" dirty="0" err="1">
                <a:effectLst/>
                <a:latin typeface="GuardianSansGR"/>
              </a:rPr>
              <a:t>many</a:t>
            </a:r>
            <a:r>
              <a:rPr lang="de-AT" sz="1800" dirty="0">
                <a:effectLst/>
                <a:latin typeface="GuardianSansGR"/>
              </a:rPr>
              <a:t> different </a:t>
            </a:r>
            <a:r>
              <a:rPr lang="de-AT" sz="1800" dirty="0" err="1">
                <a:effectLst/>
                <a:latin typeface="GuardianSansGR"/>
              </a:rPr>
              <a:t>tasks</a:t>
            </a:r>
            <a:r>
              <a:rPr lang="de-AT" sz="1800" dirty="0">
                <a:effectLst/>
                <a:latin typeface="GuardianSansGR"/>
              </a:rPr>
              <a:t> </a:t>
            </a:r>
            <a:r>
              <a:rPr lang="de-AT" sz="1800" dirty="0" err="1">
                <a:effectLst/>
                <a:latin typeface="GuardianSansGR"/>
              </a:rPr>
              <a:t>without</a:t>
            </a:r>
            <a:r>
              <a:rPr lang="de-AT" sz="1800" dirty="0">
                <a:effectLst/>
                <a:latin typeface="GuardianSansGR"/>
              </a:rPr>
              <a:t> </a:t>
            </a:r>
            <a:r>
              <a:rPr lang="de-AT" sz="1800" dirty="0" err="1">
                <a:effectLst/>
                <a:latin typeface="GuardianSansGR"/>
              </a:rPr>
              <a:t>being</a:t>
            </a:r>
            <a:r>
              <a:rPr lang="de-AT" sz="1800" dirty="0">
                <a:effectLst/>
                <a:latin typeface="GuardianSansGR"/>
              </a:rPr>
              <a:t> </a:t>
            </a:r>
            <a:r>
              <a:rPr lang="de-AT" sz="1800" dirty="0" err="1">
                <a:effectLst/>
                <a:latin typeface="GuardianSansGR"/>
              </a:rPr>
              <a:t>retrained</a:t>
            </a:r>
            <a:r>
              <a:rPr lang="de-AT" sz="1800" dirty="0">
                <a:effectLst/>
                <a:latin typeface="GuardianSansGR"/>
              </a:rPr>
              <a:t>. </a:t>
            </a:r>
            <a:r>
              <a:rPr lang="de-AT" sz="1800" dirty="0" err="1">
                <a:effectLst/>
                <a:latin typeface="GuardianSansGR"/>
              </a:rPr>
              <a:t>For</a:t>
            </a:r>
            <a:r>
              <a:rPr lang="de-AT" sz="1800" dirty="0">
                <a:effectLst/>
                <a:latin typeface="GuardianSansGR"/>
              </a:rPr>
              <a:t> </a:t>
            </a:r>
            <a:r>
              <a:rPr lang="de-AT" sz="1800" dirty="0" err="1">
                <a:effectLst/>
                <a:latin typeface="GuardianSansGR"/>
              </a:rPr>
              <a:t>example</a:t>
            </a:r>
            <a:r>
              <a:rPr lang="de-AT" sz="1800" dirty="0">
                <a:effectLst/>
                <a:latin typeface="GuardianSansGR"/>
              </a:rPr>
              <a:t>, a simple </a:t>
            </a:r>
            <a:r>
              <a:rPr lang="de-AT" sz="1800" dirty="0" err="1">
                <a:effectLst/>
                <a:latin typeface="GuardianSansGR"/>
              </a:rPr>
              <a:t>text</a:t>
            </a:r>
            <a:r>
              <a:rPr lang="de-AT" sz="1800" dirty="0">
                <a:effectLst/>
                <a:latin typeface="GuardianSansGR"/>
              </a:rPr>
              <a:t> </a:t>
            </a:r>
            <a:r>
              <a:rPr lang="de-AT" sz="1800" dirty="0" err="1">
                <a:effectLst/>
                <a:latin typeface="GuardianSansGR"/>
              </a:rPr>
              <a:t>instruction</a:t>
            </a:r>
            <a:r>
              <a:rPr lang="de-AT" sz="1800" dirty="0">
                <a:effectLst/>
                <a:latin typeface="GuardianSansGR"/>
              </a:rPr>
              <a:t> will </a:t>
            </a:r>
            <a:r>
              <a:rPr lang="de-AT" sz="1800" dirty="0" err="1">
                <a:effectLst/>
                <a:latin typeface="GuardianSansGR"/>
              </a:rPr>
              <a:t>change</a:t>
            </a:r>
            <a:r>
              <a:rPr lang="de-AT" sz="1800" dirty="0">
                <a:effectLst/>
                <a:latin typeface="GuardianSansGR"/>
              </a:rPr>
              <a:t> </a:t>
            </a:r>
            <a:r>
              <a:rPr lang="de-AT" sz="1800" dirty="0" err="1">
                <a:effectLst/>
                <a:latin typeface="GuardianSansGR"/>
              </a:rPr>
              <a:t>the</a:t>
            </a:r>
            <a:r>
              <a:rPr lang="de-AT" sz="1800" dirty="0">
                <a:effectLst/>
                <a:latin typeface="GuardianSansGR"/>
              </a:rPr>
              <a:t> </a:t>
            </a:r>
            <a:r>
              <a:rPr lang="de-AT" sz="1800" dirty="0" err="1">
                <a:effectLst/>
                <a:latin typeface="GuardianSansGR"/>
              </a:rPr>
              <a:t>model’s</a:t>
            </a:r>
            <a:r>
              <a:rPr lang="de-AT" sz="1800" dirty="0">
                <a:effectLst/>
                <a:latin typeface="GuardianSansGR"/>
              </a:rPr>
              <a:t> </a:t>
            </a:r>
            <a:r>
              <a:rPr lang="de-AT" sz="1800" dirty="0" err="1">
                <a:effectLst/>
                <a:latin typeface="GuardianSansGR"/>
              </a:rPr>
              <a:t>behavior</a:t>
            </a:r>
            <a:r>
              <a:rPr lang="de-AT" sz="1800" dirty="0">
                <a:effectLst/>
                <a:latin typeface="GuardianSansGR"/>
              </a:rPr>
              <a:t>. A prompt like “Write </a:t>
            </a:r>
            <a:r>
              <a:rPr lang="de-AT" sz="1800" dirty="0" err="1">
                <a:effectLst/>
                <a:latin typeface="GuardianSansGR"/>
              </a:rPr>
              <a:t>this</a:t>
            </a:r>
            <a:r>
              <a:rPr lang="de-AT" sz="1800" dirty="0">
                <a:effectLst/>
                <a:latin typeface="GuardianSansGR"/>
              </a:rPr>
              <a:t> </a:t>
            </a:r>
            <a:r>
              <a:rPr lang="de-AT" sz="1800" dirty="0" err="1">
                <a:effectLst/>
                <a:latin typeface="GuardianSansGR"/>
              </a:rPr>
              <a:t>note</a:t>
            </a:r>
            <a:r>
              <a:rPr lang="de-AT" sz="1800" dirty="0">
                <a:effectLst/>
                <a:latin typeface="GuardianSansGR"/>
              </a:rPr>
              <a:t> </a:t>
            </a:r>
            <a:r>
              <a:rPr lang="de-AT" sz="1800" dirty="0" err="1">
                <a:effectLst/>
                <a:latin typeface="GuardianSansGR"/>
              </a:rPr>
              <a:t>for</a:t>
            </a:r>
            <a:r>
              <a:rPr lang="de-AT" sz="1800" dirty="0">
                <a:effectLst/>
                <a:latin typeface="GuardianSansGR"/>
              </a:rPr>
              <a:t> a </a:t>
            </a:r>
            <a:r>
              <a:rPr lang="de-AT" sz="1800" dirty="0" err="1">
                <a:effectLst/>
                <a:latin typeface="GuardianSansGR"/>
              </a:rPr>
              <a:t>specialist</a:t>
            </a:r>
            <a:r>
              <a:rPr lang="de-AT" sz="1800" dirty="0">
                <a:effectLst/>
                <a:latin typeface="GuardianSansGR"/>
              </a:rPr>
              <a:t> </a:t>
            </a:r>
            <a:r>
              <a:rPr lang="de-AT" sz="1800" dirty="0" err="1">
                <a:effectLst/>
                <a:latin typeface="GuardianSansGR"/>
              </a:rPr>
              <a:t>consultant</a:t>
            </a:r>
            <a:r>
              <a:rPr lang="de-AT" sz="1800" dirty="0">
                <a:effectLst/>
                <a:latin typeface="GuardianSansGR"/>
              </a:rPr>
              <a:t>” and “Write </a:t>
            </a:r>
            <a:r>
              <a:rPr lang="de-AT" sz="1800" dirty="0" err="1">
                <a:effectLst/>
                <a:latin typeface="GuardianSansGR"/>
              </a:rPr>
              <a:t>this</a:t>
            </a:r>
            <a:r>
              <a:rPr lang="de-AT" sz="1800" dirty="0">
                <a:effectLst/>
                <a:latin typeface="GuardianSansGR"/>
              </a:rPr>
              <a:t> </a:t>
            </a:r>
            <a:r>
              <a:rPr lang="de-AT" sz="1800" dirty="0" err="1">
                <a:effectLst/>
                <a:latin typeface="GuardianSansGR"/>
              </a:rPr>
              <a:t>note</a:t>
            </a:r>
            <a:r>
              <a:rPr lang="de-AT" sz="1800" dirty="0">
                <a:effectLst/>
                <a:latin typeface="GuardianSansGR"/>
              </a:rPr>
              <a:t> </a:t>
            </a:r>
            <a:r>
              <a:rPr lang="de-AT" sz="1800" dirty="0" err="1">
                <a:effectLst/>
                <a:latin typeface="GuardianSansGR"/>
              </a:rPr>
              <a:t>for</a:t>
            </a:r>
            <a:r>
              <a:rPr lang="de-AT" sz="1800" dirty="0">
                <a:effectLst/>
                <a:latin typeface="GuardianSansGR"/>
              </a:rPr>
              <a:t> </a:t>
            </a:r>
            <a:r>
              <a:rPr lang="de-AT" sz="1800" dirty="0" err="1">
                <a:effectLst/>
                <a:latin typeface="GuardianSansGR"/>
              </a:rPr>
              <a:t>the</a:t>
            </a:r>
            <a:r>
              <a:rPr lang="de-AT" sz="1800" dirty="0">
                <a:effectLst/>
                <a:latin typeface="GuardianSansGR"/>
              </a:rPr>
              <a:t> </a:t>
            </a:r>
            <a:r>
              <a:rPr lang="de-AT" sz="1800" dirty="0" err="1">
                <a:effectLst/>
                <a:latin typeface="GuardianSansGR"/>
              </a:rPr>
              <a:t>patient’s</a:t>
            </a:r>
            <a:r>
              <a:rPr lang="de-AT" sz="1800" dirty="0">
                <a:effectLst/>
                <a:latin typeface="GuardianSansGR"/>
              </a:rPr>
              <a:t> </a:t>
            </a:r>
            <a:r>
              <a:rPr lang="de-AT" sz="1800" dirty="0" err="1">
                <a:effectLst/>
                <a:latin typeface="GuardianSansGR"/>
              </a:rPr>
              <a:t>mother</a:t>
            </a:r>
            <a:r>
              <a:rPr lang="de-AT" sz="1800" dirty="0">
                <a:effectLst/>
                <a:latin typeface="GuardianSansGR"/>
              </a:rPr>
              <a:t>” will </a:t>
            </a:r>
            <a:r>
              <a:rPr lang="de-AT" sz="1800" dirty="0" err="1">
                <a:effectLst/>
                <a:latin typeface="GuardianSansGR"/>
              </a:rPr>
              <a:t>produce</a:t>
            </a:r>
            <a:r>
              <a:rPr lang="de-AT" sz="1800" dirty="0">
                <a:effectLst/>
                <a:latin typeface="GuardianSansGR"/>
              </a:rPr>
              <a:t> </a:t>
            </a:r>
            <a:r>
              <a:rPr lang="de-AT" sz="1800" dirty="0" err="1">
                <a:effectLst/>
                <a:latin typeface="GuardianSansGR"/>
              </a:rPr>
              <a:t>markedly</a:t>
            </a:r>
            <a:r>
              <a:rPr lang="de-AT" sz="1800" dirty="0">
                <a:effectLst/>
                <a:latin typeface="GuardianSansGR"/>
              </a:rPr>
              <a:t> different </a:t>
            </a:r>
            <a:r>
              <a:rPr lang="de-AT" sz="1800" dirty="0" err="1">
                <a:effectLst/>
                <a:latin typeface="GuardianSansGR"/>
              </a:rPr>
              <a:t>content</a:t>
            </a:r>
            <a:r>
              <a:rPr lang="de-AT" sz="1800" dirty="0">
                <a:effectLst/>
                <a:latin typeface="GuardianSansGR"/>
              </a:rPr>
              <a:t>. </a:t>
            </a:r>
            <a:endParaRPr lang="de-AT" dirty="0">
              <a:effectLst/>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de-DE" dirty="0"/>
              <a:t>- </a:t>
            </a:r>
            <a:r>
              <a:rPr lang="de-AT" sz="1800" dirty="0" err="1">
                <a:effectLst/>
                <a:latin typeface="GuardianSansGR"/>
              </a:rPr>
              <a:t>creating</a:t>
            </a:r>
            <a:r>
              <a:rPr lang="de-AT" sz="1800" dirty="0">
                <a:effectLst/>
                <a:latin typeface="GuardianSansGR"/>
              </a:rPr>
              <a:t> </a:t>
            </a:r>
            <a:r>
              <a:rPr lang="de-AT" sz="1800" dirty="0" err="1">
                <a:effectLst/>
                <a:latin typeface="GuardianSansGR"/>
              </a:rPr>
              <a:t>responses</a:t>
            </a:r>
            <a:r>
              <a:rPr lang="de-AT" sz="1800" dirty="0">
                <a:effectLst/>
                <a:latin typeface="GuardianSansGR"/>
              </a:rPr>
              <a:t> </a:t>
            </a:r>
            <a:r>
              <a:rPr lang="de-AT" sz="1800" dirty="0" err="1">
                <a:effectLst/>
                <a:latin typeface="GuardianSansGR"/>
              </a:rPr>
              <a:t>that</a:t>
            </a:r>
            <a:r>
              <a:rPr lang="de-AT" sz="1800" dirty="0">
                <a:effectLst/>
                <a:latin typeface="GuardianSansGR"/>
              </a:rPr>
              <a:t> </a:t>
            </a:r>
            <a:r>
              <a:rPr lang="de-AT" sz="1800" dirty="0" err="1">
                <a:effectLst/>
                <a:latin typeface="GuardianSansGR"/>
              </a:rPr>
              <a:t>are</a:t>
            </a:r>
            <a:r>
              <a:rPr lang="de-AT" sz="1800" dirty="0">
                <a:effectLst/>
                <a:latin typeface="GuardianSansGR"/>
              </a:rPr>
              <a:t> </a:t>
            </a:r>
            <a:r>
              <a:rPr lang="de-AT" sz="1800" dirty="0" err="1">
                <a:effectLst/>
                <a:latin typeface="GuardianSansGR"/>
              </a:rPr>
              <a:t>near-indistinguishable</a:t>
            </a:r>
            <a:r>
              <a:rPr lang="de-AT" sz="1800" dirty="0">
                <a:effectLst/>
                <a:latin typeface="GuardianSansGR"/>
              </a:rPr>
              <a:t> </a:t>
            </a:r>
            <a:r>
              <a:rPr lang="de-AT" sz="1800" dirty="0" err="1">
                <a:effectLst/>
                <a:latin typeface="GuardianSansGR"/>
              </a:rPr>
              <a:t>from</a:t>
            </a:r>
            <a:r>
              <a:rPr lang="de-AT" sz="1800" dirty="0">
                <a:effectLst/>
                <a:latin typeface="GuardianSansGR"/>
              </a:rPr>
              <a:t> </a:t>
            </a:r>
            <a:r>
              <a:rPr lang="de-AT" sz="1800" dirty="0" err="1">
                <a:effectLst/>
                <a:latin typeface="GuardianSansGR"/>
              </a:rPr>
              <a:t>those</a:t>
            </a:r>
            <a:r>
              <a:rPr lang="de-AT" sz="1800" dirty="0">
                <a:effectLst/>
                <a:latin typeface="GuardianSansGR"/>
              </a:rPr>
              <a:t> </a:t>
            </a:r>
            <a:r>
              <a:rPr lang="de-AT" sz="1800" dirty="0" err="1">
                <a:effectLst/>
                <a:latin typeface="GuardianSansGR"/>
              </a:rPr>
              <a:t>written</a:t>
            </a:r>
            <a:r>
              <a:rPr lang="de-AT" sz="1800" dirty="0">
                <a:effectLst/>
                <a:latin typeface="GuardianSansGR"/>
              </a:rPr>
              <a:t> </a:t>
            </a:r>
            <a:r>
              <a:rPr lang="de-AT" sz="1800" dirty="0" err="1">
                <a:effectLst/>
                <a:latin typeface="GuardianSansGR"/>
              </a:rPr>
              <a:t>by</a:t>
            </a:r>
            <a:r>
              <a:rPr lang="de-AT" sz="1800" dirty="0">
                <a:effectLst/>
                <a:latin typeface="GuardianSansGR"/>
              </a:rPr>
              <a:t> </a:t>
            </a:r>
            <a:r>
              <a:rPr lang="de-AT" sz="1800" dirty="0" err="1">
                <a:effectLst/>
                <a:latin typeface="GuardianSansGR"/>
              </a:rPr>
              <a:t>people</a:t>
            </a:r>
            <a:r>
              <a:rPr lang="de-AT" sz="1800" dirty="0">
                <a:effectLst/>
                <a:latin typeface="GuardianSansGR"/>
              </a:rPr>
              <a:t>; and </a:t>
            </a:r>
            <a:r>
              <a:rPr lang="de-AT" sz="1800" dirty="0" err="1">
                <a:effectLst/>
                <a:latin typeface="GuardianSansGR"/>
              </a:rPr>
              <a:t>carrying</a:t>
            </a:r>
            <a:r>
              <a:rPr lang="de-AT" sz="1800" dirty="0">
                <a:effectLst/>
                <a:latin typeface="GuardianSansGR"/>
              </a:rPr>
              <a:t> on </a:t>
            </a:r>
            <a:r>
              <a:rPr lang="de-AT" sz="1800" dirty="0" err="1">
                <a:effectLst/>
                <a:latin typeface="GuardianSansGR"/>
              </a:rPr>
              <a:t>extended</a:t>
            </a:r>
            <a:r>
              <a:rPr lang="de-AT" sz="1800" dirty="0">
                <a:effectLst/>
                <a:latin typeface="GuardianSansGR"/>
              </a:rPr>
              <a:t> </a:t>
            </a:r>
            <a:r>
              <a:rPr lang="de-AT" sz="1800" dirty="0" err="1">
                <a:effectLst/>
                <a:latin typeface="GuardianSansGR"/>
              </a:rPr>
              <a:t>conversations</a:t>
            </a:r>
            <a:r>
              <a:rPr lang="de-AT" sz="1800" dirty="0">
                <a:effectLst/>
                <a:latin typeface="GuardianSansGR"/>
              </a:rPr>
              <a:t>. </a:t>
            </a:r>
            <a:endParaRPr lang="de-AT" dirty="0">
              <a:effectLst/>
            </a:endParaRPr>
          </a:p>
          <a:p>
            <a:endParaRPr lang="de-DE" dirty="0"/>
          </a:p>
          <a:p>
            <a:pPr marL="0" marR="0" lvl="0" indent="0" algn="l" defTabSz="342900" rtl="0" eaLnBrk="1" fontAlgn="auto" latinLnBrk="0" hangingPunct="1">
              <a:lnSpc>
                <a:spcPct val="100000"/>
              </a:lnSpc>
              <a:spcBef>
                <a:spcPts val="0"/>
              </a:spcBef>
              <a:spcAft>
                <a:spcPts val="0"/>
              </a:spcAft>
              <a:buClrTx/>
              <a:buSzTx/>
              <a:buFontTx/>
              <a:buNone/>
              <a:tabLst/>
              <a:defRPr/>
            </a:pPr>
            <a:r>
              <a:rPr lang="de-AT" sz="1800" b="1" dirty="0" err="1">
                <a:effectLst/>
                <a:latin typeface="GuardianSansGR"/>
              </a:rPr>
              <a:t>Med-PaLM</a:t>
            </a:r>
            <a:r>
              <a:rPr lang="de-AT" sz="1800" b="1" dirty="0">
                <a:effectLst/>
                <a:latin typeface="GuardianSansGR"/>
              </a:rPr>
              <a:t> and </a:t>
            </a:r>
            <a:r>
              <a:rPr lang="de-AT" sz="1800" b="1" dirty="0" err="1">
                <a:effectLst/>
                <a:latin typeface="GuardianSansGR"/>
              </a:rPr>
              <a:t>Med-PaLM</a:t>
            </a:r>
            <a:r>
              <a:rPr lang="de-AT" sz="1800" b="1" dirty="0">
                <a:effectLst/>
                <a:latin typeface="GuardianSansGR"/>
              </a:rPr>
              <a:t> 2 </a:t>
            </a:r>
            <a:r>
              <a:rPr lang="de-AT" sz="1800" dirty="0" err="1">
                <a:effectLst/>
                <a:latin typeface="GuardianSansGR"/>
              </a:rPr>
              <a:t>are</a:t>
            </a:r>
            <a:r>
              <a:rPr lang="de-AT" sz="1800" dirty="0">
                <a:effectLst/>
                <a:latin typeface="GuardianSansGR"/>
              </a:rPr>
              <a:t> </a:t>
            </a:r>
            <a:r>
              <a:rPr lang="de-AT" sz="1800" dirty="0" err="1">
                <a:effectLst/>
                <a:latin typeface="GuardianSansGR"/>
              </a:rPr>
              <a:t>medically</a:t>
            </a:r>
            <a:r>
              <a:rPr lang="de-AT" sz="1800" dirty="0">
                <a:effectLst/>
                <a:latin typeface="GuardianSansGR"/>
              </a:rPr>
              <a:t> </a:t>
            </a:r>
            <a:r>
              <a:rPr lang="de-AT" sz="1800" dirty="0" err="1">
                <a:effectLst/>
                <a:latin typeface="GuardianSansGR"/>
              </a:rPr>
              <a:t>tuned</a:t>
            </a:r>
            <a:r>
              <a:rPr lang="de-AT" sz="1800" dirty="0">
                <a:effectLst/>
                <a:latin typeface="GuardianSansGR"/>
              </a:rPr>
              <a:t> </a:t>
            </a:r>
            <a:r>
              <a:rPr lang="de-AT" sz="1800" dirty="0" err="1">
                <a:effectLst/>
                <a:latin typeface="GuardianSansGR"/>
              </a:rPr>
              <a:t>foundation</a:t>
            </a:r>
            <a:r>
              <a:rPr lang="de-AT" sz="1800" dirty="0">
                <a:effectLst/>
                <a:latin typeface="GuardianSansGR"/>
              </a:rPr>
              <a:t> </a:t>
            </a:r>
            <a:r>
              <a:rPr lang="de-AT" sz="1800" dirty="0" err="1">
                <a:effectLst/>
                <a:latin typeface="GuardianSansGR"/>
              </a:rPr>
              <a:t>models</a:t>
            </a:r>
            <a:r>
              <a:rPr lang="de-AT" sz="1800" dirty="0">
                <a:effectLst/>
                <a:latin typeface="GuardianSansGR"/>
              </a:rPr>
              <a:t>, </a:t>
            </a:r>
            <a:r>
              <a:rPr lang="de-AT" sz="1800" dirty="0" err="1">
                <a:effectLst/>
                <a:latin typeface="GuardianSansGR"/>
              </a:rPr>
              <a:t>developed</a:t>
            </a:r>
            <a:r>
              <a:rPr lang="de-AT" sz="1800" dirty="0">
                <a:effectLst/>
                <a:latin typeface="GuardianSansGR"/>
              </a:rPr>
              <a:t> at Google</a:t>
            </a:r>
          </a:p>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a:effectLst/>
                <a:latin typeface="GuardianSansGR"/>
              </a:rPr>
              <a:t>- </a:t>
            </a:r>
            <a:r>
              <a:rPr lang="de-AT" sz="1800" dirty="0" err="1">
                <a:effectLst/>
                <a:latin typeface="GuardianSansGR"/>
              </a:rPr>
              <a:t>reached</a:t>
            </a:r>
            <a:r>
              <a:rPr lang="de-AT" sz="1800" dirty="0">
                <a:effectLst/>
                <a:latin typeface="GuardianSansGR"/>
              </a:rPr>
              <a:t> expert-level </a:t>
            </a:r>
            <a:r>
              <a:rPr lang="de-AT" sz="1800" dirty="0" err="1">
                <a:effectLst/>
                <a:latin typeface="GuardianSansGR"/>
              </a:rPr>
              <a:t>performance</a:t>
            </a:r>
            <a:r>
              <a:rPr lang="de-AT" sz="1800" dirty="0">
                <a:effectLst/>
                <a:latin typeface="GuardianSansGR"/>
              </a:rPr>
              <a:t> on </a:t>
            </a:r>
            <a:r>
              <a:rPr lang="de-AT" sz="1800" dirty="0" err="1">
                <a:effectLst/>
                <a:latin typeface="GuardianSansGR"/>
              </a:rPr>
              <a:t>medical</a:t>
            </a:r>
            <a:r>
              <a:rPr lang="de-AT" sz="1800" dirty="0">
                <a:effectLst/>
                <a:latin typeface="GuardianSansGR"/>
              </a:rPr>
              <a:t> </a:t>
            </a:r>
            <a:r>
              <a:rPr lang="de-AT" sz="1800" dirty="0" err="1">
                <a:effectLst/>
                <a:latin typeface="GuardianSansGR"/>
              </a:rPr>
              <a:t>licensing</a:t>
            </a:r>
            <a:r>
              <a:rPr lang="de-AT" sz="1800" dirty="0">
                <a:effectLst/>
                <a:latin typeface="GuardianSansGR"/>
              </a:rPr>
              <a:t> </a:t>
            </a:r>
            <a:r>
              <a:rPr lang="de-AT" sz="1800" dirty="0" err="1">
                <a:effectLst/>
                <a:latin typeface="GuardianSansGR"/>
              </a:rPr>
              <a:t>examination</a:t>
            </a:r>
            <a:r>
              <a:rPr lang="de-AT" sz="1800" dirty="0">
                <a:effectLst/>
                <a:latin typeface="GuardianSansGR"/>
              </a:rPr>
              <a:t>–style </a:t>
            </a:r>
            <a:r>
              <a:rPr lang="de-AT" sz="1800" dirty="0" err="1">
                <a:effectLst/>
                <a:latin typeface="GuardianSansGR"/>
              </a:rPr>
              <a:t>questions</a:t>
            </a:r>
            <a:endParaRPr lang="de-AT" sz="1800" dirty="0">
              <a:effectLst/>
              <a:latin typeface="GuardianSansGR"/>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de-AT" sz="1800" dirty="0">
                <a:effectLst/>
                <a:latin typeface="GuardianSansGR"/>
              </a:rPr>
              <a:t>- </a:t>
            </a:r>
            <a:r>
              <a:rPr lang="de-AT" sz="1800" dirty="0" err="1">
                <a:effectLst/>
                <a:latin typeface="GuardianSansGR"/>
              </a:rPr>
              <a:t>able</a:t>
            </a:r>
            <a:r>
              <a:rPr lang="de-AT" sz="1800" dirty="0">
                <a:effectLst/>
                <a:latin typeface="GuardianSansGR"/>
              </a:rPr>
              <a:t> </a:t>
            </a:r>
            <a:r>
              <a:rPr lang="de-AT" sz="1800" dirty="0" err="1">
                <a:effectLst/>
                <a:latin typeface="GuardianSansGR"/>
              </a:rPr>
              <a:t>to</a:t>
            </a:r>
            <a:r>
              <a:rPr lang="de-AT" sz="1800" dirty="0">
                <a:effectLst/>
                <a:latin typeface="GuardianSansGR"/>
              </a:rPr>
              <a:t> </a:t>
            </a:r>
            <a:r>
              <a:rPr lang="de-AT" sz="1800" dirty="0" err="1">
                <a:effectLst/>
                <a:latin typeface="GuardianSansGR"/>
              </a:rPr>
              <a:t>write</a:t>
            </a:r>
            <a:r>
              <a:rPr lang="de-AT" sz="1800" dirty="0">
                <a:effectLst/>
                <a:latin typeface="GuardianSansGR"/>
              </a:rPr>
              <a:t> </a:t>
            </a:r>
            <a:r>
              <a:rPr lang="de-AT" sz="1800" dirty="0" err="1">
                <a:effectLst/>
                <a:latin typeface="GuardianSansGR"/>
              </a:rPr>
              <a:t>long</a:t>
            </a:r>
            <a:r>
              <a:rPr lang="de-AT" sz="1800" dirty="0">
                <a:effectLst/>
                <a:latin typeface="GuardianSansGR"/>
              </a:rPr>
              <a:t>-form </a:t>
            </a:r>
            <a:r>
              <a:rPr lang="de-AT" sz="1800" dirty="0" err="1">
                <a:effectLst/>
                <a:latin typeface="GuardianSansGR"/>
              </a:rPr>
              <a:t>answers</a:t>
            </a:r>
            <a:r>
              <a:rPr lang="de-AT" sz="1800" dirty="0">
                <a:effectLst/>
                <a:latin typeface="GuardianSansGR"/>
              </a:rPr>
              <a:t> </a:t>
            </a:r>
            <a:r>
              <a:rPr lang="de-AT" sz="1800" dirty="0" err="1">
                <a:effectLst/>
                <a:latin typeface="GuardianSansGR"/>
              </a:rPr>
              <a:t>to</a:t>
            </a:r>
            <a:r>
              <a:rPr lang="de-AT" sz="1800" dirty="0">
                <a:effectLst/>
                <a:latin typeface="GuardianSansGR"/>
              </a:rPr>
              <a:t> </a:t>
            </a:r>
            <a:r>
              <a:rPr lang="de-AT" sz="1800" dirty="0" err="1">
                <a:effectLst/>
                <a:latin typeface="GuardianSansGR"/>
              </a:rPr>
              <a:t>people’s</a:t>
            </a:r>
            <a:r>
              <a:rPr lang="de-AT" sz="1800" dirty="0">
                <a:effectLst/>
                <a:latin typeface="GuardianSansGR"/>
              </a:rPr>
              <a:t> </a:t>
            </a:r>
            <a:r>
              <a:rPr lang="de-AT" sz="1800" dirty="0" err="1">
                <a:effectLst/>
                <a:latin typeface="GuardianSansGR"/>
              </a:rPr>
              <a:t>health</a:t>
            </a:r>
            <a:r>
              <a:rPr lang="de-AT" sz="1800" dirty="0">
                <a:effectLst/>
                <a:latin typeface="GuardianSansGR"/>
              </a:rPr>
              <a:t> </a:t>
            </a:r>
            <a:r>
              <a:rPr lang="de-AT" sz="1800" dirty="0" err="1">
                <a:effectLst/>
                <a:latin typeface="GuardianSansGR"/>
              </a:rPr>
              <a:t>questions</a:t>
            </a:r>
            <a:r>
              <a:rPr lang="de-AT" sz="1800" dirty="0">
                <a:effectLst/>
                <a:latin typeface="GuardianSansGR"/>
              </a:rPr>
              <a:t>. </a:t>
            </a:r>
            <a:r>
              <a:rPr lang="de-AT" sz="1800" dirty="0" err="1">
                <a:effectLst/>
                <a:latin typeface="GuardianSansGR"/>
              </a:rPr>
              <a:t>When</a:t>
            </a:r>
            <a:r>
              <a:rPr lang="de-AT" sz="1800" dirty="0">
                <a:effectLst/>
                <a:latin typeface="GuardianSansGR"/>
              </a:rPr>
              <a:t> </a:t>
            </a:r>
            <a:r>
              <a:rPr lang="de-AT" sz="1800" dirty="0" err="1">
                <a:effectLst/>
                <a:latin typeface="GuardianSansGR"/>
              </a:rPr>
              <a:t>physicians</a:t>
            </a:r>
            <a:r>
              <a:rPr lang="de-AT" sz="1800" dirty="0">
                <a:effectLst/>
                <a:latin typeface="GuardianSansGR"/>
              </a:rPr>
              <a:t> </a:t>
            </a:r>
            <a:r>
              <a:rPr lang="de-AT" sz="1800" dirty="0" err="1">
                <a:effectLst/>
                <a:latin typeface="GuardianSansGR"/>
              </a:rPr>
              <a:t>compared</a:t>
            </a:r>
            <a:r>
              <a:rPr lang="de-AT" sz="1800" dirty="0">
                <a:effectLst/>
                <a:latin typeface="GuardianSansGR"/>
              </a:rPr>
              <a:t> </a:t>
            </a:r>
            <a:r>
              <a:rPr lang="de-AT" sz="1800" dirty="0" err="1">
                <a:effectLst/>
                <a:latin typeface="GuardianSansGR"/>
              </a:rPr>
              <a:t>Med-PaLM</a:t>
            </a:r>
            <a:r>
              <a:rPr lang="de-AT" sz="1800" dirty="0">
                <a:effectLst/>
                <a:latin typeface="GuardianSansGR"/>
              </a:rPr>
              <a:t> 2’s </a:t>
            </a:r>
            <a:r>
              <a:rPr lang="de-AT" sz="1800" dirty="0" err="1">
                <a:effectLst/>
                <a:latin typeface="GuardianSansGR"/>
              </a:rPr>
              <a:t>answers</a:t>
            </a:r>
            <a:r>
              <a:rPr lang="de-AT" sz="1800" dirty="0">
                <a:effectLst/>
                <a:latin typeface="GuardianSansGR"/>
              </a:rPr>
              <a:t> </a:t>
            </a:r>
            <a:r>
              <a:rPr lang="de-AT" sz="1800" dirty="0" err="1">
                <a:effectLst/>
                <a:latin typeface="GuardianSansGR"/>
              </a:rPr>
              <a:t>vs</a:t>
            </a:r>
            <a:r>
              <a:rPr lang="de-AT" sz="1800" dirty="0">
                <a:effectLst/>
                <a:latin typeface="GuardianSansGR"/>
              </a:rPr>
              <a:t> </a:t>
            </a:r>
            <a:r>
              <a:rPr lang="de-AT" sz="1800" dirty="0" err="1">
                <a:effectLst/>
                <a:latin typeface="GuardianSansGR"/>
              </a:rPr>
              <a:t>those</a:t>
            </a:r>
            <a:r>
              <a:rPr lang="de-AT" sz="1800" dirty="0">
                <a:effectLst/>
                <a:latin typeface="GuardianSansGR"/>
              </a:rPr>
              <a:t> </a:t>
            </a:r>
            <a:r>
              <a:rPr lang="de-AT" sz="1800" dirty="0" err="1">
                <a:effectLst/>
                <a:latin typeface="GuardianSansGR"/>
              </a:rPr>
              <a:t>written</a:t>
            </a:r>
            <a:r>
              <a:rPr lang="de-AT" sz="1800" dirty="0">
                <a:effectLst/>
                <a:latin typeface="GuardianSansGR"/>
              </a:rPr>
              <a:t> </a:t>
            </a:r>
            <a:r>
              <a:rPr lang="de-AT" sz="1800" dirty="0" err="1">
                <a:effectLst/>
                <a:latin typeface="GuardianSansGR"/>
              </a:rPr>
              <a:t>by</a:t>
            </a:r>
            <a:r>
              <a:rPr lang="de-AT" sz="1800" dirty="0">
                <a:effectLst/>
                <a:latin typeface="GuardianSansGR"/>
              </a:rPr>
              <a:t> </a:t>
            </a:r>
            <a:r>
              <a:rPr lang="de-AT" sz="1800" dirty="0" err="1">
                <a:effectLst/>
                <a:latin typeface="GuardianSansGR"/>
              </a:rPr>
              <a:t>physicians</a:t>
            </a:r>
            <a:r>
              <a:rPr lang="de-AT" sz="1800" dirty="0">
                <a:effectLst/>
                <a:latin typeface="GuardianSansGR"/>
              </a:rPr>
              <a:t> </a:t>
            </a:r>
            <a:r>
              <a:rPr lang="de-AT" sz="1800" dirty="0" err="1">
                <a:effectLst/>
                <a:latin typeface="GuardianSansGR"/>
              </a:rPr>
              <a:t>without</a:t>
            </a:r>
            <a:r>
              <a:rPr lang="de-AT" sz="1800" dirty="0">
                <a:effectLst/>
                <a:latin typeface="GuardianSansGR"/>
              </a:rPr>
              <a:t> </a:t>
            </a:r>
            <a:r>
              <a:rPr lang="de-AT" sz="1800" dirty="0" err="1">
                <a:effectLst/>
                <a:latin typeface="GuardianSansGR"/>
              </a:rPr>
              <a:t>knowledge</a:t>
            </a:r>
            <a:r>
              <a:rPr lang="de-AT" sz="1800" dirty="0">
                <a:effectLst/>
                <a:latin typeface="GuardianSansGR"/>
              </a:rPr>
              <a:t> </a:t>
            </a:r>
            <a:r>
              <a:rPr lang="de-AT" sz="1800" dirty="0" err="1">
                <a:effectLst/>
                <a:latin typeface="GuardianSansGR"/>
              </a:rPr>
              <a:t>of</a:t>
            </a:r>
            <a:r>
              <a:rPr lang="de-AT" sz="1800" dirty="0">
                <a:effectLst/>
                <a:latin typeface="GuardianSansGR"/>
              </a:rPr>
              <a:t> </a:t>
            </a:r>
            <a:r>
              <a:rPr lang="de-AT" sz="1800" dirty="0" err="1">
                <a:effectLst/>
                <a:latin typeface="GuardianSansGR"/>
              </a:rPr>
              <a:t>the</a:t>
            </a:r>
            <a:r>
              <a:rPr lang="de-AT" sz="1800" dirty="0">
                <a:effectLst/>
                <a:latin typeface="GuardianSansGR"/>
              </a:rPr>
              <a:t> </a:t>
            </a:r>
            <a:r>
              <a:rPr lang="de-AT" sz="1800" dirty="0" err="1">
                <a:effectLst/>
                <a:latin typeface="GuardianSansGR"/>
              </a:rPr>
              <a:t>origin</a:t>
            </a:r>
            <a:r>
              <a:rPr lang="de-AT" sz="1800" dirty="0">
                <a:effectLst/>
                <a:latin typeface="GuardianSansGR"/>
              </a:rPr>
              <a:t>, </a:t>
            </a:r>
            <a:r>
              <a:rPr lang="de-AT" sz="1800" dirty="0" err="1">
                <a:effectLst/>
                <a:latin typeface="GuardianSansGR"/>
              </a:rPr>
              <a:t>they</a:t>
            </a:r>
            <a:r>
              <a:rPr lang="de-AT" sz="1800" dirty="0">
                <a:effectLst/>
                <a:latin typeface="GuardianSansGR"/>
              </a:rPr>
              <a:t> </a:t>
            </a:r>
            <a:r>
              <a:rPr lang="de-AT" sz="1800" dirty="0" err="1">
                <a:effectLst/>
                <a:latin typeface="GuardianSansGR"/>
              </a:rPr>
              <a:t>strongly</a:t>
            </a:r>
            <a:r>
              <a:rPr lang="de-AT" sz="1800" dirty="0">
                <a:effectLst/>
                <a:latin typeface="GuardianSansGR"/>
              </a:rPr>
              <a:t> </a:t>
            </a:r>
            <a:r>
              <a:rPr lang="de-AT" sz="1800" dirty="0" err="1">
                <a:effectLst/>
                <a:latin typeface="GuardianSansGR"/>
              </a:rPr>
              <a:t>preferred</a:t>
            </a:r>
            <a:r>
              <a:rPr lang="de-AT" sz="1800" dirty="0">
                <a:effectLst/>
                <a:latin typeface="GuardianSansGR"/>
              </a:rPr>
              <a:t> </a:t>
            </a:r>
            <a:r>
              <a:rPr lang="de-AT" sz="1800" dirty="0" err="1">
                <a:effectLst/>
                <a:latin typeface="GuardianSansGR"/>
              </a:rPr>
              <a:t>the</a:t>
            </a:r>
            <a:r>
              <a:rPr lang="de-AT" sz="1800" dirty="0">
                <a:effectLst/>
                <a:latin typeface="GuardianSansGR"/>
              </a:rPr>
              <a:t> </a:t>
            </a:r>
            <a:r>
              <a:rPr lang="de-AT" sz="1800" dirty="0" err="1">
                <a:effectLst/>
                <a:latin typeface="GuardianSansGR"/>
              </a:rPr>
              <a:t>model’s</a:t>
            </a:r>
            <a:r>
              <a:rPr lang="de-AT" sz="1800" dirty="0">
                <a:effectLst/>
                <a:latin typeface="GuardianSansGR"/>
              </a:rPr>
              <a:t> </a:t>
            </a:r>
            <a:r>
              <a:rPr lang="de-AT" sz="1800" dirty="0" err="1">
                <a:effectLst/>
                <a:latin typeface="GuardianSansGR"/>
              </a:rPr>
              <a:t>answers</a:t>
            </a:r>
            <a:r>
              <a:rPr lang="de-AT" sz="1800" dirty="0">
                <a:effectLst/>
                <a:latin typeface="GuardianSansGR"/>
              </a:rPr>
              <a:t> on 8 </a:t>
            </a:r>
            <a:r>
              <a:rPr lang="de-AT" sz="1800" dirty="0" err="1">
                <a:effectLst/>
                <a:latin typeface="GuardianSansGR"/>
              </a:rPr>
              <a:t>of</a:t>
            </a:r>
            <a:r>
              <a:rPr lang="de-AT" sz="1800" dirty="0">
                <a:effectLst/>
                <a:latin typeface="GuardianSansGR"/>
              </a:rPr>
              <a:t> 9 </a:t>
            </a:r>
            <a:r>
              <a:rPr lang="de-AT" sz="1800" dirty="0" err="1">
                <a:effectLst/>
                <a:latin typeface="GuardianSansGR"/>
              </a:rPr>
              <a:t>dimensions</a:t>
            </a:r>
            <a:r>
              <a:rPr lang="de-AT" sz="1800" dirty="0">
                <a:effectLst/>
                <a:latin typeface="GuardianSansGR"/>
              </a:rPr>
              <a:t> </a:t>
            </a:r>
            <a:r>
              <a:rPr lang="de-AT" sz="1800" dirty="0" err="1">
                <a:effectLst/>
                <a:latin typeface="GuardianSansGR"/>
              </a:rPr>
              <a:t>evaluated</a:t>
            </a:r>
            <a:r>
              <a:rPr lang="de-AT" sz="1800" dirty="0">
                <a:effectLst/>
                <a:latin typeface="GuardianSansGR"/>
              </a:rPr>
              <a:t>.</a:t>
            </a:r>
            <a:endParaRPr lang="de-AT" dirty="0"/>
          </a:p>
          <a:p>
            <a:endParaRPr lang="de-DE" dirty="0"/>
          </a:p>
        </p:txBody>
      </p:sp>
      <p:sp>
        <p:nvSpPr>
          <p:cNvPr id="4" name="Foliennummernplatzhalter 3"/>
          <p:cNvSpPr>
            <a:spLocks noGrp="1"/>
          </p:cNvSpPr>
          <p:nvPr>
            <p:ph type="sldNum" sz="quarter" idx="5"/>
          </p:nvPr>
        </p:nvSpPr>
        <p:spPr/>
        <p:txBody>
          <a:bodyPr/>
          <a:lstStyle/>
          <a:p>
            <a:fld id="{DA173418-C511-5148-8FD4-0A7EB60987C2}" type="slidenum">
              <a:rPr lang="en-US" smtClean="0"/>
              <a:t>7</a:t>
            </a:fld>
            <a:endParaRPr lang="en-US"/>
          </a:p>
        </p:txBody>
      </p:sp>
    </p:spTree>
    <p:extLst>
      <p:ext uri="{BB962C8B-B14F-4D97-AF65-F5344CB8AC3E}">
        <p14:creationId xmlns:p14="http://schemas.microsoft.com/office/powerpoint/2010/main" val="321700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Algorithm</a:t>
            </a:r>
            <a:r>
              <a:rPr lang="de-DE" dirty="0"/>
              <a:t> : </a:t>
            </a:r>
            <a:r>
              <a:rPr lang="de-DE" dirty="0" err="1"/>
              <a:t>step</a:t>
            </a:r>
            <a:r>
              <a:rPr lang="de-DE" dirty="0"/>
              <a:t> </a:t>
            </a:r>
            <a:r>
              <a:rPr lang="de-DE" dirty="0" err="1"/>
              <a:t>by</a:t>
            </a:r>
            <a:r>
              <a:rPr lang="de-DE" dirty="0"/>
              <a:t> </a:t>
            </a:r>
            <a:r>
              <a:rPr lang="de-DE" dirty="0" err="1"/>
              <a:t>step</a:t>
            </a:r>
            <a:r>
              <a:rPr lang="de-DE" dirty="0"/>
              <a:t> </a:t>
            </a:r>
            <a:r>
              <a:rPr lang="de-DE" dirty="0" err="1"/>
              <a:t>procedure</a:t>
            </a:r>
            <a:r>
              <a:rPr lang="de-DE" dirty="0"/>
              <a:t> </a:t>
            </a:r>
            <a:r>
              <a:rPr lang="de-DE" dirty="0" err="1"/>
              <a:t>to</a:t>
            </a:r>
            <a:r>
              <a:rPr lang="de-DE" dirty="0"/>
              <a:t> perform a </a:t>
            </a:r>
            <a:r>
              <a:rPr lang="de-DE" dirty="0" err="1"/>
              <a:t>task</a:t>
            </a:r>
            <a:endParaRPr lang="de-DE" dirty="0"/>
          </a:p>
          <a:p>
            <a:endParaRPr lang="de-DE" dirty="0"/>
          </a:p>
          <a:p>
            <a:r>
              <a:rPr lang="de-DE" dirty="0" err="1"/>
              <a:t>multilayered</a:t>
            </a:r>
            <a:r>
              <a:rPr lang="de-DE" dirty="0"/>
              <a:t> neuronal </a:t>
            </a:r>
            <a:r>
              <a:rPr lang="de-DE" dirty="0" err="1"/>
              <a:t>networks</a:t>
            </a:r>
            <a:r>
              <a:rPr lang="de-DE" dirty="0"/>
              <a:t> = </a:t>
            </a:r>
            <a:r>
              <a:rPr lang="de-DE" dirty="0" err="1"/>
              <a:t>deep</a:t>
            </a:r>
            <a:r>
              <a:rPr lang="de-DE" dirty="0"/>
              <a:t> </a:t>
            </a:r>
            <a:r>
              <a:rPr lang="de-DE" dirty="0" err="1"/>
              <a:t>neural</a:t>
            </a:r>
            <a:r>
              <a:rPr lang="de-DE" dirty="0"/>
              <a:t> </a:t>
            </a:r>
            <a:r>
              <a:rPr lang="de-DE" dirty="0" err="1"/>
              <a:t>networks</a:t>
            </a:r>
            <a:endParaRPr lang="de-DE" dirty="0"/>
          </a:p>
          <a:p>
            <a:endParaRPr lang="de-DE" dirty="0"/>
          </a:p>
          <a:p>
            <a:r>
              <a:rPr lang="de-DE" dirty="0" err="1"/>
              <a:t>Supervised</a:t>
            </a:r>
            <a:r>
              <a:rPr lang="de-DE" dirty="0"/>
              <a:t>: </a:t>
            </a:r>
            <a:r>
              <a:rPr lang="de-DE" dirty="0" err="1"/>
              <a:t>labeled</a:t>
            </a:r>
            <a:r>
              <a:rPr lang="de-DE" dirty="0"/>
              <a:t> </a:t>
            </a:r>
            <a:r>
              <a:rPr lang="de-DE" dirty="0" err="1"/>
              <a:t>data</a:t>
            </a:r>
            <a:r>
              <a:rPr lang="de-DE" dirty="0"/>
              <a:t> </a:t>
            </a:r>
            <a:r>
              <a:rPr lang="de-DE" dirty="0" err="1"/>
              <a:t>with</a:t>
            </a:r>
            <a:r>
              <a:rPr lang="de-DE" dirty="0"/>
              <a:t> input-output </a:t>
            </a:r>
            <a:r>
              <a:rPr lang="de-DE" dirty="0" err="1"/>
              <a:t>pairs</a:t>
            </a:r>
            <a:endParaRPr lang="de-DE" dirty="0"/>
          </a:p>
          <a:p>
            <a:endParaRPr lang="de-DE" dirty="0"/>
          </a:p>
          <a:p>
            <a:r>
              <a:rPr lang="de-DE" dirty="0" err="1"/>
              <a:t>Unsupervised</a:t>
            </a:r>
            <a:r>
              <a:rPr lang="de-DE" dirty="0"/>
              <a:t>: </a:t>
            </a:r>
            <a:r>
              <a:rPr lang="de-DE" dirty="0" err="1"/>
              <a:t>without</a:t>
            </a:r>
            <a:r>
              <a:rPr lang="de-DE" dirty="0"/>
              <a:t> </a:t>
            </a:r>
            <a:r>
              <a:rPr lang="de-DE" dirty="0" err="1"/>
              <a:t>labeled</a:t>
            </a:r>
            <a:r>
              <a:rPr lang="de-DE" dirty="0"/>
              <a:t> </a:t>
            </a:r>
            <a:r>
              <a:rPr lang="de-DE" dirty="0" err="1"/>
              <a:t>output</a:t>
            </a:r>
            <a:r>
              <a:rPr lang="de-DE" dirty="0"/>
              <a:t>, </a:t>
            </a:r>
            <a:r>
              <a:rPr lang="de-DE" dirty="0" err="1"/>
              <a:t>the</a:t>
            </a:r>
            <a:r>
              <a:rPr lang="de-DE" dirty="0"/>
              <a:t> </a:t>
            </a:r>
            <a:r>
              <a:rPr lang="de-DE" dirty="0" err="1"/>
              <a:t>algorithm</a:t>
            </a:r>
            <a:r>
              <a:rPr lang="de-DE" dirty="0"/>
              <a:t> </a:t>
            </a:r>
            <a:r>
              <a:rPr lang="de-DE" dirty="0" err="1"/>
              <a:t>learns</a:t>
            </a:r>
            <a:r>
              <a:rPr lang="de-DE" dirty="0"/>
              <a:t> </a:t>
            </a:r>
            <a:r>
              <a:rPr lang="de-DE" dirty="0" err="1"/>
              <a:t>patters</a:t>
            </a:r>
            <a:r>
              <a:rPr lang="de-DE" dirty="0"/>
              <a:t> </a:t>
            </a:r>
            <a:r>
              <a:rPr lang="de-DE" dirty="0" err="1"/>
              <a:t>without</a:t>
            </a:r>
            <a:r>
              <a:rPr lang="de-DE" dirty="0"/>
              <a:t> </a:t>
            </a:r>
            <a:r>
              <a:rPr lang="de-DE" dirty="0" err="1"/>
              <a:t>predefined</a:t>
            </a:r>
            <a:r>
              <a:rPr lang="de-DE" dirty="0"/>
              <a:t> </a:t>
            </a:r>
            <a:r>
              <a:rPr lang="de-DE" dirty="0" err="1"/>
              <a:t>categories</a:t>
            </a:r>
            <a:endParaRPr lang="de-DE" dirty="0"/>
          </a:p>
          <a:p>
            <a:endParaRPr lang="de-DE" dirty="0"/>
          </a:p>
          <a:p>
            <a:r>
              <a:rPr lang="de-DE" dirty="0" err="1"/>
              <a:t>Artificial</a:t>
            </a:r>
            <a:r>
              <a:rPr lang="de-DE" dirty="0"/>
              <a:t> General </a:t>
            </a:r>
            <a:r>
              <a:rPr lang="de-DE" dirty="0" err="1"/>
              <a:t>Intelligence</a:t>
            </a:r>
            <a:r>
              <a:rPr lang="de-DE" dirty="0"/>
              <a:t> (AGI): </a:t>
            </a:r>
            <a:r>
              <a:rPr lang="de-DE" dirty="0" err="1"/>
              <a:t>hypothetical</a:t>
            </a:r>
            <a:r>
              <a:rPr lang="de-DE" dirty="0"/>
              <a:t> AI </a:t>
            </a:r>
            <a:r>
              <a:rPr lang="de-DE" dirty="0" err="1"/>
              <a:t>system</a:t>
            </a:r>
            <a:r>
              <a:rPr lang="de-DE" dirty="0"/>
              <a:t> </a:t>
            </a:r>
            <a:r>
              <a:rPr lang="de-DE" dirty="0" err="1"/>
              <a:t>that</a:t>
            </a:r>
            <a:r>
              <a:rPr lang="de-DE" dirty="0"/>
              <a:t> </a:t>
            </a:r>
            <a:r>
              <a:rPr lang="de-DE" dirty="0" err="1"/>
              <a:t>possesses</a:t>
            </a:r>
            <a:r>
              <a:rPr lang="de-DE" dirty="0"/>
              <a:t> </a:t>
            </a:r>
            <a:r>
              <a:rPr lang="de-DE" dirty="0" err="1"/>
              <a:t>general</a:t>
            </a:r>
            <a:r>
              <a:rPr lang="de-DE" dirty="0"/>
              <a:t> </a:t>
            </a:r>
            <a:r>
              <a:rPr lang="de-DE" dirty="0" err="1"/>
              <a:t>cognitive</a:t>
            </a:r>
            <a:r>
              <a:rPr lang="de-DE" dirty="0"/>
              <a:t> </a:t>
            </a:r>
            <a:r>
              <a:rPr lang="de-DE" dirty="0" err="1"/>
              <a:t>abilities</a:t>
            </a:r>
            <a:r>
              <a:rPr lang="de-DE" dirty="0"/>
              <a:t>, </a:t>
            </a:r>
            <a:r>
              <a:rPr lang="de-DE" dirty="0" err="1"/>
              <a:t>similar</a:t>
            </a:r>
            <a:r>
              <a:rPr lang="de-DE" dirty="0"/>
              <a:t> </a:t>
            </a:r>
            <a:r>
              <a:rPr lang="de-DE" dirty="0" err="1"/>
              <a:t>to</a:t>
            </a:r>
            <a:r>
              <a:rPr lang="de-DE" dirty="0"/>
              <a:t> human </a:t>
            </a:r>
            <a:r>
              <a:rPr lang="de-DE" dirty="0" err="1"/>
              <a:t>intelligence</a:t>
            </a:r>
            <a:endParaRPr lang="de-DE" dirty="0"/>
          </a:p>
        </p:txBody>
      </p:sp>
      <p:sp>
        <p:nvSpPr>
          <p:cNvPr id="4" name="Foliennummernplatzhalter 3"/>
          <p:cNvSpPr>
            <a:spLocks noGrp="1"/>
          </p:cNvSpPr>
          <p:nvPr>
            <p:ph type="sldNum" sz="quarter" idx="5"/>
          </p:nvPr>
        </p:nvSpPr>
        <p:spPr/>
        <p:txBody>
          <a:bodyPr/>
          <a:lstStyle/>
          <a:p>
            <a:fld id="{DA173418-C511-5148-8FD4-0A7EB60987C2}" type="slidenum">
              <a:rPr lang="en-US" smtClean="0"/>
              <a:t>9</a:t>
            </a:fld>
            <a:endParaRPr lang="en-US"/>
          </a:p>
        </p:txBody>
      </p:sp>
    </p:spTree>
    <p:extLst>
      <p:ext uri="{BB962C8B-B14F-4D97-AF65-F5344CB8AC3E}">
        <p14:creationId xmlns:p14="http://schemas.microsoft.com/office/powerpoint/2010/main" val="2001589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09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00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EA4E7-C72D-A245-901C-1C21DE1A83E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538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3FBE811-D6E2-43CA-B25A-CEEBEB79ABA2}" type="datetimeFigureOut">
              <a:rPr lang="en-US" smtClean="0"/>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1015740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FBE811-D6E2-43CA-B25A-CEEBEB79ABA2}" type="datetimeFigureOut">
              <a:rPr lang="en-US" smtClean="0"/>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1823301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FBE811-D6E2-43CA-B25A-CEEBEB79ABA2}" type="datetimeFigureOut">
              <a:rPr lang="en-US" smtClean="0"/>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1883258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FBE811-D6E2-43CA-B25A-CEEBEB79ABA2}" type="datetimeFigureOut">
              <a:rPr lang="en-US" smtClean="0"/>
              <a:t>4/18/24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4099655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9" y="669728"/>
            <a:ext cx="7804547" cy="3804047"/>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6553200" y="4767264"/>
            <a:ext cx="2133600" cy="273844"/>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990338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FBE811-D6E2-43CA-B25A-CEEBEB79ABA2}" type="datetimeFigureOut">
              <a:rPr lang="en-US" smtClean="0"/>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157663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FBE811-D6E2-43CA-B25A-CEEBEB79ABA2}" type="datetimeFigureOut">
              <a:rPr lang="en-US" smtClean="0"/>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294504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FBE811-D6E2-43CA-B25A-CEEBEB79ABA2}" type="datetimeFigureOut">
              <a:rPr lang="en-US" smtClean="0"/>
              <a:t>4/18/24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242881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FBE811-D6E2-43CA-B25A-CEEBEB79ABA2}" type="datetimeFigureOut">
              <a:rPr lang="en-US" smtClean="0"/>
              <a:t>4/18/24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348232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FBE811-D6E2-43CA-B25A-CEEBEB79ABA2}" type="datetimeFigureOut">
              <a:rPr lang="en-US" smtClean="0"/>
              <a:t>4/18/24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280937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FBE811-D6E2-43CA-B25A-CEEBEB79ABA2}" type="datetimeFigureOut">
              <a:rPr lang="en-US" smtClean="0"/>
              <a:t>4/18/24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2039571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3FBE811-D6E2-43CA-B25A-CEEBEB79ABA2}" type="datetimeFigureOut">
              <a:rPr lang="en-US" smtClean="0"/>
              <a:t>4/18/24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55414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3FBE811-D6E2-43CA-B25A-CEEBEB79ABA2}" type="datetimeFigureOut">
              <a:rPr lang="en-US" smtClean="0"/>
              <a:t>4/18/24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3176-D190-4831-BEA1-CBAA3E26387A}" type="slidenum">
              <a:rPr lang="en-US" smtClean="0"/>
              <a:t>‹Nr.›</a:t>
            </a:fld>
            <a:endParaRPr lang="en-US"/>
          </a:p>
        </p:txBody>
      </p:sp>
    </p:spTree>
    <p:extLst>
      <p:ext uri="{BB962C8B-B14F-4D97-AF65-F5344CB8AC3E}">
        <p14:creationId xmlns:p14="http://schemas.microsoft.com/office/powerpoint/2010/main" val="219544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FBE811-D6E2-43CA-B25A-CEEBEB79ABA2}" type="datetimeFigureOut">
              <a:rPr lang="en-US" smtClean="0"/>
              <a:t>4/18/24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C03176-D190-4831-BEA1-CBAA3E26387A}" type="slidenum">
              <a:rPr lang="en-US" smtClean="0"/>
              <a:t>‹Nr.›</a:t>
            </a:fld>
            <a:endParaRPr lang="en-US"/>
          </a:p>
        </p:txBody>
      </p:sp>
    </p:spTree>
    <p:extLst>
      <p:ext uri="{BB962C8B-B14F-4D97-AF65-F5344CB8AC3E}">
        <p14:creationId xmlns:p14="http://schemas.microsoft.com/office/powerpoint/2010/main" val="153571663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5.png"/><Relationship Id="rId3" Type="http://schemas.openxmlformats.org/officeDocument/2006/relationships/image" Target="../media/image68.jpeg"/><Relationship Id="rId7" Type="http://schemas.openxmlformats.org/officeDocument/2006/relationships/image" Target="../media/image72.jpg"/><Relationship Id="rId12"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1.jpg"/><Relationship Id="rId11" Type="http://schemas.openxmlformats.org/officeDocument/2006/relationships/image" Target="../media/image74.png"/><Relationship Id="rId5" Type="http://schemas.openxmlformats.org/officeDocument/2006/relationships/image" Target="../media/image70.jpeg"/><Relationship Id="rId10" Type="http://schemas.openxmlformats.org/officeDocument/2006/relationships/image" Target="../media/image73.jpeg"/><Relationship Id="rId4" Type="http://schemas.openxmlformats.org/officeDocument/2006/relationships/image" Target="../media/image69.png"/><Relationship Id="rId9"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10.jpeg"/><Relationship Id="rId4" Type="http://schemas.openxmlformats.org/officeDocument/2006/relationships/diagramLayout" Target="../diagrams/layout1.xm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1580A8"/>
            </a:gs>
            <a:gs pos="90000">
              <a:srgbClr val="72B2CB"/>
            </a:gs>
            <a:gs pos="79000">
              <a:srgbClr val="AAD1DF"/>
            </a:gs>
          </a:gsLst>
          <a:lin ang="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9925" y="372123"/>
            <a:ext cx="1022881" cy="365315"/>
          </a:xfrm>
          <a:prstGeom prst="rect">
            <a:avLst/>
          </a:prstGeom>
        </p:spPr>
      </p:pic>
      <p:sp>
        <p:nvSpPr>
          <p:cNvPr id="10" name="Rectangle 9"/>
          <p:cNvSpPr/>
          <p:nvPr/>
        </p:nvSpPr>
        <p:spPr>
          <a:xfrm>
            <a:off x="-1" y="2534246"/>
            <a:ext cx="3032523" cy="55364"/>
          </a:xfrm>
          <a:prstGeom prst="rect">
            <a:avLst/>
          </a:prstGeom>
          <a:gradFill flip="none" rotWithShape="1">
            <a:gsLst>
              <a:gs pos="75000">
                <a:srgbClr val="72B2CB"/>
              </a:gs>
              <a:gs pos="0">
                <a:srgbClr val="1580A8"/>
              </a:gs>
            </a:gsLst>
            <a:lin ang="0" scaled="1"/>
            <a:tileRect/>
          </a:gradFill>
          <a:ln>
            <a:solidFill>
              <a:srgbClr val="158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1" name="Rectangle 10"/>
          <p:cNvSpPr/>
          <p:nvPr/>
        </p:nvSpPr>
        <p:spPr>
          <a:xfrm>
            <a:off x="3053950" y="2534246"/>
            <a:ext cx="3032523" cy="55364"/>
          </a:xfrm>
          <a:prstGeom prst="rect">
            <a:avLst/>
          </a:prstGeom>
          <a:gradFill flip="none" rotWithShape="1">
            <a:gsLst>
              <a:gs pos="0">
                <a:srgbClr val="72B2CB"/>
              </a:gs>
              <a:gs pos="75000">
                <a:srgbClr val="AAD1DF"/>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1" dirty="0">
              <a:solidFill>
                <a:prstClr val="white"/>
              </a:solidFill>
              <a:latin typeface="Calibri" panose="020F0502020204030204"/>
            </a:endParaRPr>
          </a:p>
        </p:txBody>
      </p:sp>
      <p:sp>
        <p:nvSpPr>
          <p:cNvPr id="12" name="Rectangle 11"/>
          <p:cNvSpPr/>
          <p:nvPr/>
        </p:nvSpPr>
        <p:spPr>
          <a:xfrm>
            <a:off x="6107901" y="2534246"/>
            <a:ext cx="3032523" cy="55364"/>
          </a:xfrm>
          <a:prstGeom prst="rect">
            <a:avLst/>
          </a:prstGeom>
          <a:gradFill flip="none" rotWithShape="1">
            <a:gsLst>
              <a:gs pos="0">
                <a:srgbClr val="AAD1DF"/>
              </a:gs>
              <a:gs pos="75000">
                <a:schemeClr val="bg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TextBox 13"/>
          <p:cNvSpPr txBox="1"/>
          <p:nvPr/>
        </p:nvSpPr>
        <p:spPr>
          <a:xfrm>
            <a:off x="1085154" y="1209366"/>
            <a:ext cx="7349704" cy="1077218"/>
          </a:xfrm>
          <a:prstGeom prst="rect">
            <a:avLst/>
          </a:prstGeom>
          <a:noFill/>
        </p:spPr>
        <p:txBody>
          <a:bodyPr wrap="none" rtlCol="0">
            <a:spAutoFit/>
          </a:bodyPr>
          <a:lstStyle/>
          <a:p>
            <a:pPr algn="ctr" defTabSz="685800" fontAlgn="auto">
              <a:spcBef>
                <a:spcPts val="0"/>
              </a:spcBef>
              <a:spcAft>
                <a:spcPts val="0"/>
              </a:spcAft>
            </a:pPr>
            <a:r>
              <a:rPr lang="en-US" sz="3200" dirty="0"/>
              <a:t>Artificial Intelligence in </a:t>
            </a:r>
            <a:r>
              <a:rPr lang="en-US" sz="3200" dirty="0" err="1"/>
              <a:t>Paediatric</a:t>
            </a:r>
            <a:r>
              <a:rPr lang="en-US" sz="3200" dirty="0"/>
              <a:t> Urology: </a:t>
            </a:r>
          </a:p>
          <a:p>
            <a:pPr algn="ctr" defTabSz="685800" fontAlgn="auto">
              <a:spcBef>
                <a:spcPts val="0"/>
              </a:spcBef>
              <a:spcAft>
                <a:spcPts val="0"/>
              </a:spcAft>
            </a:pPr>
            <a:r>
              <a:rPr lang="en-US" sz="3200" dirty="0"/>
              <a:t>A Brave New World?</a:t>
            </a:r>
            <a:endParaRPr lang="en-US" sz="3200" b="1" dirty="0">
              <a:solidFill>
                <a:srgbClr val="0C475C"/>
              </a:solidFill>
              <a:latin typeface="Calibri" panose="020F0502020204030204"/>
              <a:ea typeface="+mn-ea"/>
              <a:cs typeface="+mn-cs"/>
            </a:endParaRPr>
          </a:p>
        </p:txBody>
      </p:sp>
      <p:sp>
        <p:nvSpPr>
          <p:cNvPr id="15" name="TextBox 14"/>
          <p:cNvSpPr txBox="1"/>
          <p:nvPr/>
        </p:nvSpPr>
        <p:spPr>
          <a:xfrm>
            <a:off x="2456138" y="4386418"/>
            <a:ext cx="4465646" cy="738664"/>
          </a:xfrm>
          <a:prstGeom prst="rect">
            <a:avLst/>
          </a:prstGeom>
          <a:noFill/>
        </p:spPr>
        <p:txBody>
          <a:bodyPr wrap="none" rtlCol="0">
            <a:spAutoFit/>
          </a:bodyPr>
          <a:lstStyle/>
          <a:p>
            <a:pPr algn="ctr" defTabSz="685800" fontAlgn="auto">
              <a:spcBef>
                <a:spcPts val="0"/>
              </a:spcBef>
              <a:spcAft>
                <a:spcPts val="0"/>
              </a:spcAft>
            </a:pPr>
            <a:r>
              <a:rPr lang="en-US" sz="2100" b="1" dirty="0">
                <a:solidFill>
                  <a:srgbClr val="0C475C"/>
                </a:solidFill>
                <a:latin typeface="Calibri" panose="020F0502020204030204"/>
                <a:ea typeface="+mn-ea"/>
                <a:cs typeface="+mn-cs"/>
              </a:rPr>
              <a:t>ESPU-RESEARCH COMMITTEE SESSION</a:t>
            </a:r>
          </a:p>
          <a:p>
            <a:pPr algn="ctr" defTabSz="685800" fontAlgn="auto">
              <a:spcBef>
                <a:spcPts val="0"/>
              </a:spcBef>
              <a:spcAft>
                <a:spcPts val="0"/>
              </a:spcAft>
            </a:pPr>
            <a:r>
              <a:rPr lang="en-US" sz="2100" b="1" dirty="0">
                <a:solidFill>
                  <a:srgbClr val="0C475C"/>
                </a:solidFill>
                <a:latin typeface="Calibri" panose="020F0502020204030204"/>
                <a:ea typeface="+mn-ea"/>
                <a:cs typeface="+mn-cs"/>
              </a:rPr>
              <a:t>18 APRIL 2024</a:t>
            </a:r>
          </a:p>
        </p:txBody>
      </p:sp>
      <p:grpSp>
        <p:nvGrpSpPr>
          <p:cNvPr id="2" name="Group 1">
            <a:extLst>
              <a:ext uri="{FF2B5EF4-FFF2-40B4-BE49-F238E27FC236}">
                <a16:creationId xmlns:a16="http://schemas.microsoft.com/office/drawing/2014/main" id="{C7F208D0-4E8E-A77E-F3EE-0304EAAACCC3}"/>
              </a:ext>
            </a:extLst>
          </p:cNvPr>
          <p:cNvGrpSpPr/>
          <p:nvPr/>
        </p:nvGrpSpPr>
        <p:grpSpPr>
          <a:xfrm>
            <a:off x="4246738" y="2791101"/>
            <a:ext cx="939553" cy="1494044"/>
            <a:chOff x="621151" y="2152445"/>
            <a:chExt cx="1252738" cy="1992059"/>
          </a:xfrm>
        </p:grpSpPr>
        <p:sp>
          <p:nvSpPr>
            <p:cNvPr id="3" name="TextBox 2">
              <a:extLst>
                <a:ext uri="{FF2B5EF4-FFF2-40B4-BE49-F238E27FC236}">
                  <a16:creationId xmlns:a16="http://schemas.microsoft.com/office/drawing/2014/main" id="{75E7E1FD-A717-1373-44AA-8F2D5166B78F}"/>
                </a:ext>
              </a:extLst>
            </p:cNvPr>
            <p:cNvSpPr txBox="1"/>
            <p:nvPr/>
          </p:nvSpPr>
          <p:spPr>
            <a:xfrm>
              <a:off x="621151" y="3528951"/>
              <a:ext cx="1252738" cy="615553"/>
            </a:xfrm>
            <a:prstGeom prst="rect">
              <a:avLst/>
            </a:prstGeom>
            <a:noFill/>
            <a:scene3d>
              <a:camera prst="orthographicFront"/>
              <a:lightRig rig="threePt" dir="t"/>
            </a:scene3d>
            <a:sp3d>
              <a:bevelT/>
              <a:bevelB/>
            </a:sp3d>
          </p:spPr>
          <p:txBody>
            <a:bodyPr wrap="none" rtlCol="0">
              <a:spAutoFit/>
            </a:bodyPr>
            <a:lstStyle/>
            <a:p>
              <a:pPr algn="ctr"/>
              <a:r>
                <a:rPr lang="en-US" sz="1200" dirty="0"/>
                <a:t>Luke Harper</a:t>
              </a:r>
            </a:p>
            <a:p>
              <a:pPr algn="ctr"/>
              <a:r>
                <a:rPr lang="en-US" sz="1200" dirty="0"/>
                <a:t>(FR)</a:t>
              </a:r>
            </a:p>
          </p:txBody>
        </p:sp>
        <p:pic>
          <p:nvPicPr>
            <p:cNvPr id="4" name="Picture 3">
              <a:extLst>
                <a:ext uri="{FF2B5EF4-FFF2-40B4-BE49-F238E27FC236}">
                  <a16:creationId xmlns:a16="http://schemas.microsoft.com/office/drawing/2014/main" id="{45B7985F-B794-983E-6717-0E41BEC0FF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996" y="2152445"/>
              <a:ext cx="995026" cy="1340734"/>
            </a:xfrm>
            <a:prstGeom prst="rect">
              <a:avLst/>
            </a:prstGeom>
            <a:ln>
              <a:solidFill>
                <a:srgbClr val="0C475C"/>
              </a:solidFill>
            </a:ln>
          </p:spPr>
        </p:pic>
      </p:grpSp>
      <p:grpSp>
        <p:nvGrpSpPr>
          <p:cNvPr id="5" name="Group 4">
            <a:extLst>
              <a:ext uri="{FF2B5EF4-FFF2-40B4-BE49-F238E27FC236}">
                <a16:creationId xmlns:a16="http://schemas.microsoft.com/office/drawing/2014/main" id="{0EA93ED9-F36C-AE24-99D9-31495E576E95}"/>
              </a:ext>
            </a:extLst>
          </p:cNvPr>
          <p:cNvGrpSpPr/>
          <p:nvPr/>
        </p:nvGrpSpPr>
        <p:grpSpPr>
          <a:xfrm>
            <a:off x="5418358" y="2791099"/>
            <a:ext cx="1002197" cy="1494046"/>
            <a:chOff x="9759645" y="2152444"/>
            <a:chExt cx="1336262" cy="1992060"/>
          </a:xfrm>
        </p:grpSpPr>
        <p:sp>
          <p:nvSpPr>
            <p:cNvPr id="6" name="TextBox 5">
              <a:extLst>
                <a:ext uri="{FF2B5EF4-FFF2-40B4-BE49-F238E27FC236}">
                  <a16:creationId xmlns:a16="http://schemas.microsoft.com/office/drawing/2014/main" id="{7F2ED16C-557B-0E8D-26FC-B773D5423695}"/>
                </a:ext>
              </a:extLst>
            </p:cNvPr>
            <p:cNvSpPr txBox="1"/>
            <p:nvPr/>
          </p:nvSpPr>
          <p:spPr>
            <a:xfrm>
              <a:off x="9759645" y="3528951"/>
              <a:ext cx="1336262" cy="615553"/>
            </a:xfrm>
            <a:prstGeom prst="rect">
              <a:avLst/>
            </a:prstGeom>
            <a:noFill/>
            <a:scene3d>
              <a:camera prst="orthographicFront"/>
              <a:lightRig rig="threePt" dir="t"/>
            </a:scene3d>
            <a:sp3d>
              <a:bevelT/>
              <a:bevelB/>
            </a:sp3d>
          </p:spPr>
          <p:txBody>
            <a:bodyPr wrap="none" rtlCol="0">
              <a:spAutoFit/>
            </a:bodyPr>
            <a:lstStyle/>
            <a:p>
              <a:pPr algn="ctr"/>
              <a:r>
                <a:rPr lang="en-US" sz="1200" dirty="0"/>
                <a:t>Caleb Nelson</a:t>
              </a:r>
            </a:p>
            <a:p>
              <a:pPr algn="ctr"/>
              <a:r>
                <a:rPr lang="en-US" sz="1200" dirty="0"/>
                <a:t>(USA)</a:t>
              </a:r>
            </a:p>
          </p:txBody>
        </p:sp>
        <p:pic>
          <p:nvPicPr>
            <p:cNvPr id="7" name="Picture 6">
              <a:extLst>
                <a:ext uri="{FF2B5EF4-FFF2-40B4-BE49-F238E27FC236}">
                  <a16:creationId xmlns:a16="http://schemas.microsoft.com/office/drawing/2014/main" id="{3635C574-880F-2CBE-F614-ED6EAE7C0D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40071" y="2152445"/>
              <a:ext cx="975405" cy="1361999"/>
            </a:xfrm>
            <a:prstGeom prst="rect">
              <a:avLst/>
            </a:prstGeom>
            <a:ln>
              <a:solidFill>
                <a:srgbClr val="0C475C"/>
              </a:solidFill>
            </a:ln>
          </p:spPr>
        </p:pic>
      </p:grpSp>
      <p:grpSp>
        <p:nvGrpSpPr>
          <p:cNvPr id="8" name="Group 7">
            <a:extLst>
              <a:ext uri="{FF2B5EF4-FFF2-40B4-BE49-F238E27FC236}">
                <a16:creationId xmlns:a16="http://schemas.microsoft.com/office/drawing/2014/main" id="{5DE7295A-1E28-7434-B462-B3E91EF453F2}"/>
              </a:ext>
            </a:extLst>
          </p:cNvPr>
          <p:cNvGrpSpPr/>
          <p:nvPr/>
        </p:nvGrpSpPr>
        <p:grpSpPr>
          <a:xfrm>
            <a:off x="3053950" y="2791101"/>
            <a:ext cx="1083438" cy="1494046"/>
            <a:chOff x="525227" y="2152444"/>
            <a:chExt cx="1444584" cy="1992060"/>
          </a:xfrm>
        </p:grpSpPr>
        <p:sp>
          <p:nvSpPr>
            <p:cNvPr id="16" name="TextBox 15">
              <a:extLst>
                <a:ext uri="{FF2B5EF4-FFF2-40B4-BE49-F238E27FC236}">
                  <a16:creationId xmlns:a16="http://schemas.microsoft.com/office/drawing/2014/main" id="{E745F6A3-6BAC-8FCB-1D6E-407589488776}"/>
                </a:ext>
              </a:extLst>
            </p:cNvPr>
            <p:cNvSpPr txBox="1"/>
            <p:nvPr/>
          </p:nvSpPr>
          <p:spPr>
            <a:xfrm>
              <a:off x="525227" y="3528951"/>
              <a:ext cx="1444584" cy="615553"/>
            </a:xfrm>
            <a:prstGeom prst="rect">
              <a:avLst/>
            </a:prstGeom>
            <a:noFill/>
            <a:scene3d>
              <a:camera prst="orthographicFront"/>
              <a:lightRig rig="threePt" dir="t"/>
            </a:scene3d>
            <a:sp3d>
              <a:bevelT/>
              <a:bevelB/>
            </a:sp3d>
          </p:spPr>
          <p:txBody>
            <a:bodyPr wrap="none" rtlCol="0">
              <a:spAutoFit/>
            </a:bodyPr>
            <a:lstStyle/>
            <a:p>
              <a:pPr algn="ctr"/>
              <a:r>
                <a:rPr lang="en-US" sz="1200" dirty="0"/>
                <a:t>Bernhard Haid</a:t>
              </a:r>
            </a:p>
            <a:p>
              <a:pPr algn="ctr"/>
              <a:r>
                <a:rPr lang="en-US" sz="1200" dirty="0"/>
                <a:t>(AUS)</a:t>
              </a:r>
            </a:p>
          </p:txBody>
        </p:sp>
        <p:pic>
          <p:nvPicPr>
            <p:cNvPr id="17" name="Picture 16">
              <a:extLst>
                <a:ext uri="{FF2B5EF4-FFF2-40B4-BE49-F238E27FC236}">
                  <a16:creationId xmlns:a16="http://schemas.microsoft.com/office/drawing/2014/main" id="{EF00C727-D689-08B9-94DC-D259CC040C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7996" y="2152444"/>
              <a:ext cx="995027" cy="1340732"/>
            </a:xfrm>
            <a:prstGeom prst="rect">
              <a:avLst/>
            </a:prstGeom>
            <a:ln>
              <a:solidFill>
                <a:srgbClr val="0C475C"/>
              </a:solidFill>
            </a:ln>
          </p:spPr>
        </p:pic>
      </p:grpSp>
      <p:pic>
        <p:nvPicPr>
          <p:cNvPr id="1030" name="Picture 6" descr="ESPU Congress">
            <a:extLst>
              <a:ext uri="{FF2B5EF4-FFF2-40B4-BE49-F238E27FC236}">
                <a16:creationId xmlns:a16="http://schemas.microsoft.com/office/drawing/2014/main" id="{A34E06A0-A4C5-8FC6-94DE-6B3859C2A8F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3382" y="59727"/>
            <a:ext cx="1171260" cy="116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814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AI in clinical medicine</a:t>
            </a:r>
            <a:endParaRPr lang="en-US" sz="4050" dirty="0"/>
          </a:p>
        </p:txBody>
      </p:sp>
    </p:spTree>
    <p:extLst>
      <p:ext uri="{BB962C8B-B14F-4D97-AF65-F5344CB8AC3E}">
        <p14:creationId xmlns:p14="http://schemas.microsoft.com/office/powerpoint/2010/main" val="3374183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AI in clinical medicine</a:t>
            </a:r>
            <a:endParaRPr lang="en-US" sz="4050" dirty="0"/>
          </a:p>
        </p:txBody>
      </p:sp>
      <p:sp>
        <p:nvSpPr>
          <p:cNvPr id="3" name="Title 1">
            <a:extLst>
              <a:ext uri="{FF2B5EF4-FFF2-40B4-BE49-F238E27FC236}">
                <a16:creationId xmlns:a16="http://schemas.microsoft.com/office/drawing/2014/main" id="{9A69C6B2-EB8F-FCF9-14E6-A473DD405B9C}"/>
              </a:ext>
            </a:extLst>
          </p:cNvPr>
          <p:cNvSpPr txBox="1">
            <a:spLocks/>
          </p:cNvSpPr>
          <p:nvPr/>
        </p:nvSpPr>
        <p:spPr>
          <a:xfrm>
            <a:off x="4049486" y="118876"/>
            <a:ext cx="4621313" cy="4774671"/>
          </a:xfrm>
          <a:prstGeom prst="rect">
            <a:avLst/>
          </a:prstGeom>
        </p:spPr>
        <p:txBody>
          <a:bodyPr vert="horz" lIns="68580" tIns="34290" rIns="68580" bIns="34290" rtlCol="0" anchor="t">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fontAlgn="auto">
              <a:lnSpc>
                <a:spcPct val="150000"/>
              </a:lnSpc>
              <a:spcAft>
                <a:spcPts val="0"/>
              </a:spcAft>
              <a:buFont typeface="Arial" panose="020B0604020202020204" pitchFamily="34" charset="0"/>
              <a:buChar char="•"/>
            </a:pP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571500" indent="-571500" fontAlgn="auto">
              <a:lnSpc>
                <a:spcPct val="150000"/>
              </a:lnSpc>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Prediction models</a:t>
            </a:r>
          </a:p>
          <a:p>
            <a:pPr marL="914400" lvl="1" indent="-571500" fontAlgn="auto">
              <a:lnSpc>
                <a:spcPct val="150000"/>
              </a:lnSpc>
              <a:spcAft>
                <a:spcPts val="0"/>
              </a:spcAft>
              <a:buFont typeface="Arial" panose="020B0604020202020204" pitchFamily="34" charset="0"/>
              <a:buChar char="•"/>
            </a:pPr>
            <a:r>
              <a:rPr lang="en-US" sz="3100" kern="100" dirty="0">
                <a:latin typeface="Calibri" panose="020F0502020204030204" pitchFamily="34" charset="0"/>
                <a:ea typeface="Calibri" panose="020F0502020204030204" pitchFamily="34" charset="0"/>
                <a:cs typeface="Times New Roman" panose="02020603050405020304" pitchFamily="18" charset="0"/>
              </a:rPr>
              <a:t>Algorithms that use clinical or research data to predict patient outcomes in future or concurrent test datasets</a:t>
            </a: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Computer vision</a:t>
            </a: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Signal Analysis</a:t>
            </a: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Prescription models</a:t>
            </a:r>
          </a:p>
        </p:txBody>
      </p:sp>
    </p:spTree>
    <p:extLst>
      <p:ext uri="{BB962C8B-B14F-4D97-AF65-F5344CB8AC3E}">
        <p14:creationId xmlns:p14="http://schemas.microsoft.com/office/powerpoint/2010/main" val="391853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Prediction models</a:t>
            </a:r>
            <a:br>
              <a:rPr lang="en-US" sz="4400" kern="100" dirty="0">
                <a:latin typeface="Calibri" panose="020F0502020204030204" pitchFamily="34" charset="0"/>
                <a:ea typeface="Calibri" panose="020F0502020204030204" pitchFamily="34" charset="0"/>
                <a:cs typeface="Times New Roman" panose="02020603050405020304" pitchFamily="18" charset="0"/>
              </a:rPr>
            </a:br>
            <a:r>
              <a:rPr lang="en-US" sz="4400" kern="100" dirty="0">
                <a:latin typeface="Calibri" panose="020F0502020204030204" pitchFamily="34" charset="0"/>
                <a:ea typeface="Calibri" panose="020F0502020204030204" pitchFamily="34" charset="0"/>
                <a:cs typeface="Times New Roman" panose="02020603050405020304" pitchFamily="18" charset="0"/>
              </a:rPr>
              <a:t> in </a:t>
            </a:r>
            <a:r>
              <a:rPr lang="en-US" sz="4400" kern="100" dirty="0" err="1">
                <a:latin typeface="Calibri" panose="020F0502020204030204" pitchFamily="34" charset="0"/>
                <a:ea typeface="Calibri" panose="020F0502020204030204" pitchFamily="34" charset="0"/>
                <a:cs typeface="Times New Roman" panose="02020603050405020304" pitchFamily="18" charset="0"/>
              </a:rPr>
              <a:t>paediatric</a:t>
            </a:r>
            <a:r>
              <a:rPr lang="en-US" sz="4400" kern="100" dirty="0">
                <a:latin typeface="Calibri" panose="020F0502020204030204" pitchFamily="34" charset="0"/>
                <a:ea typeface="Calibri" panose="020F0502020204030204" pitchFamily="34" charset="0"/>
                <a:cs typeface="Times New Roman" panose="02020603050405020304" pitchFamily="18" charset="0"/>
              </a:rPr>
              <a:t> urology</a:t>
            </a:r>
            <a:endParaRPr lang="en-US" sz="4050" dirty="0"/>
          </a:p>
        </p:txBody>
      </p:sp>
      <p:sp>
        <p:nvSpPr>
          <p:cNvPr id="3" name="Title 1">
            <a:extLst>
              <a:ext uri="{FF2B5EF4-FFF2-40B4-BE49-F238E27FC236}">
                <a16:creationId xmlns:a16="http://schemas.microsoft.com/office/drawing/2014/main" id="{0AC24D7B-8345-6F8D-3492-2D91A977746D}"/>
              </a:ext>
            </a:extLst>
          </p:cNvPr>
          <p:cNvSpPr txBox="1">
            <a:spLocks/>
          </p:cNvSpPr>
          <p:nvPr/>
        </p:nvSpPr>
        <p:spPr>
          <a:xfrm>
            <a:off x="3727938" y="480617"/>
            <a:ext cx="5154805" cy="4187361"/>
          </a:xfrm>
          <a:prstGeom prst="rect">
            <a:avLst/>
          </a:prstGeom>
        </p:spPr>
        <p:txBody>
          <a:bodyPr vert="horz" lIns="68580" tIns="34290" rIns="68580" bIns="34290" rtlCol="0" anchor="t">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UTI and VUR</a:t>
            </a:r>
          </a:p>
          <a:p>
            <a:pPr marL="914400" lvl="1" indent="-571500" fontAlgn="auto">
              <a:spcAft>
                <a:spcPts val="0"/>
              </a:spcAft>
              <a:buFont typeface="Arial" panose="020B0604020202020204" pitchFamily="34" charset="0"/>
              <a:buChar char="•"/>
            </a:pPr>
            <a:r>
              <a:rPr lang="en-US" sz="2000" kern="100" dirty="0">
                <a:latin typeface="Calibri" panose="020F0502020204030204" pitchFamily="34" charset="0"/>
                <a:ea typeface="Calibri" panose="020F0502020204030204" pitchFamily="34" charset="0"/>
                <a:cs typeface="Times New Roman" panose="02020603050405020304" pitchFamily="18" charset="0"/>
              </a:rPr>
              <a:t>UTI diagnosis</a:t>
            </a:r>
          </a:p>
          <a:p>
            <a:pPr marL="914400" lvl="1" indent="-571500" fontAlgn="auto">
              <a:spcAft>
                <a:spcPts val="0"/>
              </a:spcAft>
              <a:buFont typeface="Arial" panose="020B0604020202020204" pitchFamily="34" charset="0"/>
              <a:buChar char="•"/>
            </a:pPr>
            <a:r>
              <a:rPr lang="en-US" sz="2000" kern="100" dirty="0">
                <a:latin typeface="Calibri" panose="020F0502020204030204" pitchFamily="34" charset="0"/>
                <a:ea typeface="Calibri" panose="020F0502020204030204" pitchFamily="34" charset="0"/>
                <a:cs typeface="Times New Roman" panose="02020603050405020304" pitchFamily="18" charset="0"/>
              </a:rPr>
              <a:t>UTI recurrence/VUR incidence after UTI</a:t>
            </a:r>
          </a:p>
          <a:p>
            <a:pPr marL="914400" lvl="1" indent="-571500" fontAlgn="auto">
              <a:spcAft>
                <a:spcPts val="0"/>
              </a:spcAft>
              <a:buFont typeface="Arial" panose="020B0604020202020204" pitchFamily="34" charset="0"/>
              <a:buChar char="•"/>
            </a:pPr>
            <a:r>
              <a:rPr lang="en-US" sz="2000" kern="100" dirty="0">
                <a:latin typeface="Calibri" panose="020F0502020204030204" pitchFamily="34" charset="0"/>
                <a:ea typeface="Calibri" panose="020F0502020204030204" pitchFamily="34" charset="0"/>
                <a:cs typeface="Times New Roman" panose="02020603050405020304" pitchFamily="18" charset="0"/>
              </a:rPr>
              <a:t>VUR resolution</a:t>
            </a:r>
          </a:p>
          <a:p>
            <a:pPr marL="914400" lvl="1" indent="-571500" fontAlgn="auto">
              <a:spcAft>
                <a:spcPts val="0"/>
              </a:spcAft>
              <a:buFont typeface="Arial" panose="020B0604020202020204" pitchFamily="34" charset="0"/>
              <a:buChar char="•"/>
            </a:pPr>
            <a:r>
              <a:rPr lang="en-US" sz="2000" kern="100" dirty="0">
                <a:latin typeface="Calibri" panose="020F0502020204030204" pitchFamily="34" charset="0"/>
                <a:ea typeface="Calibri" panose="020F0502020204030204" pitchFamily="34" charset="0"/>
                <a:cs typeface="Times New Roman" panose="02020603050405020304" pitchFamily="18" charset="0"/>
              </a:rPr>
              <a:t>Reflux surgery results</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Renal outcomes in PUV</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Hydronephrosis outcomes</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Hypospadias genotype</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Enuresis incidence</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Rhabdomyosarcoma survival</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Clinic flow and timing</a:t>
            </a:r>
          </a:p>
          <a:p>
            <a:pPr fontAlgn="auto">
              <a:spcAft>
                <a:spcPts val="0"/>
              </a:spcAft>
            </a:pP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571500" indent="-571500" fontAlgn="auto">
              <a:spcAft>
                <a:spcPts val="0"/>
              </a:spcAft>
              <a:buFont typeface="Arial" panose="020B0604020202020204" pitchFamily="34" charset="0"/>
              <a:buChar char="•"/>
            </a:pPr>
            <a:endParaRPr lang="en-US" sz="2400" kern="100" dirty="0">
              <a:latin typeface="Calibri" panose="020F0502020204030204" pitchFamily="34" charset="0"/>
              <a:cs typeface="Times New Roman" panose="02020603050405020304" pitchFamily="18" charset="0"/>
            </a:endParaRPr>
          </a:p>
          <a:p>
            <a:pPr marL="914400" lvl="1" indent="-571500" fontAlgn="auto">
              <a:spcAft>
                <a:spcPts val="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306453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228600"/>
            <a:ext cx="8813800" cy="85725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t>What if we could predict those patients with first febrile UTI who are most at risk of </a:t>
            </a:r>
            <a:r>
              <a:rPr lang="en-US" sz="3600" b="1" u="sng" dirty="0"/>
              <a:t>both recurrent UTI and VUR</a:t>
            </a:r>
            <a:r>
              <a:rPr lang="en-US" sz="3600" b="1" dirty="0"/>
              <a:t>?</a:t>
            </a:r>
          </a:p>
        </p:txBody>
      </p:sp>
      <p:sp>
        <p:nvSpPr>
          <p:cNvPr id="6" name="Rectangle 3"/>
          <p:cNvSpPr>
            <a:spLocks noGrp="1" noChangeArrowheads="1"/>
          </p:cNvSpPr>
          <p:nvPr>
            <p:ph type="body" idx="1"/>
          </p:nvPr>
        </p:nvSpPr>
        <p:spPr>
          <a:xfrm>
            <a:off x="304800" y="2410348"/>
            <a:ext cx="8534400" cy="2731770"/>
          </a:xfrm>
        </p:spPr>
        <p:txBody>
          <a:bodyPr/>
          <a:lstStyle/>
          <a:p>
            <a:pPr>
              <a:buFont typeface="Arial" panose="020B0604020202020204" pitchFamily="34" charset="0"/>
              <a:buChar char="•"/>
            </a:pPr>
            <a:r>
              <a:rPr lang="en-US" dirty="0"/>
              <a:t>Joint collaboration of BCH and MIT…….            Scott Wang MD</a:t>
            </a:r>
          </a:p>
          <a:p>
            <a:pPr eaLnBrk="1" hangingPunct="1">
              <a:buFont typeface="Arial" panose="020B0604020202020204" pitchFamily="34" charset="0"/>
              <a:buChar char="•"/>
            </a:pPr>
            <a:r>
              <a:rPr lang="en-US" dirty="0"/>
              <a:t>Use machine learning algorithms to develop prediction models using RIVUR/CUTIE data</a:t>
            </a:r>
          </a:p>
          <a:p>
            <a:pPr eaLnBrk="1" hangingPunct="1">
              <a:buFont typeface="Arial" panose="020B0604020202020204" pitchFamily="34" charset="0"/>
              <a:buChar char="•"/>
            </a:pPr>
            <a:r>
              <a:rPr lang="en-US" dirty="0"/>
              <a:t>Sort patients into “high-risk” and “low-risk” groups</a:t>
            </a:r>
          </a:p>
          <a:p>
            <a:pPr eaLnBrk="1" hangingPunct="1">
              <a:buFont typeface="Arial" panose="020B0604020202020204" pitchFamily="34" charset="0"/>
              <a:buChar char="•"/>
            </a:pPr>
            <a:r>
              <a:rPr lang="en-US" dirty="0"/>
              <a:t>Used “optimal classification tree” procedure</a:t>
            </a:r>
          </a:p>
          <a:p>
            <a:pPr eaLnBrk="1" hangingPunct="1">
              <a:buFont typeface="Arial" panose="020B0604020202020204" pitchFamily="34" charset="0"/>
              <a:buChar char="•"/>
            </a:pPr>
            <a:r>
              <a:rPr lang="en-US" dirty="0"/>
              <a:t>Low-risk of </a:t>
            </a:r>
            <a:r>
              <a:rPr lang="en-US" dirty="0" err="1"/>
              <a:t>rUTI</a:t>
            </a:r>
            <a:r>
              <a:rPr lang="en-US" dirty="0"/>
              <a:t> </a:t>
            </a:r>
            <a:r>
              <a:rPr lang="en-US" u="sng" dirty="0"/>
              <a:t>and</a:t>
            </a:r>
            <a:r>
              <a:rPr lang="en-US" dirty="0"/>
              <a:t> VUR: defer VCUG after first febrile UTI</a:t>
            </a:r>
          </a:p>
          <a:p>
            <a:pPr>
              <a:buFont typeface="Arial" panose="020B0604020202020204" pitchFamily="34" charset="0"/>
              <a:buChar char="•"/>
            </a:pPr>
            <a:r>
              <a:rPr lang="en-US" dirty="0"/>
              <a:t>High-risk of </a:t>
            </a:r>
            <a:r>
              <a:rPr lang="en-US" dirty="0" err="1"/>
              <a:t>rUTI</a:t>
            </a:r>
            <a:r>
              <a:rPr lang="en-US" dirty="0"/>
              <a:t> </a:t>
            </a:r>
            <a:r>
              <a:rPr lang="en-US" u="sng" dirty="0"/>
              <a:t>and</a:t>
            </a:r>
            <a:r>
              <a:rPr lang="en-US" dirty="0"/>
              <a:t> VUR: do VCUG after first febrile UTI</a:t>
            </a:r>
          </a:p>
        </p:txBody>
      </p:sp>
      <p:pic>
        <p:nvPicPr>
          <p:cNvPr id="4" name="Picture 2" descr="Image result for scott wang urolo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84502" y="2073730"/>
            <a:ext cx="683894" cy="67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802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6705600" y="342901"/>
            <a:ext cx="1905000" cy="707886"/>
          </a:xfrm>
          <a:prstGeom prst="rect">
            <a:avLst/>
          </a:prstGeom>
          <a:noFill/>
          <a:ln w="9525">
            <a:noFill/>
            <a:miter lim="800000"/>
            <a:headEnd/>
            <a:tailEnd/>
          </a:ln>
        </p:spPr>
        <p:txBody>
          <a:bodyPr>
            <a:prstTxWarp prst="textNoShape">
              <a:avLst/>
            </a:prstTxWarp>
            <a:spAutoFit/>
          </a:bodyPr>
          <a:lstStyle/>
          <a:p>
            <a:r>
              <a:rPr lang="en-US" sz="4000" u="sng" dirty="0">
                <a:latin typeface="Times New Roman" pitchFamily="-1" charset="0"/>
              </a:rPr>
              <a:t>NIDDK</a:t>
            </a:r>
          </a:p>
        </p:txBody>
      </p:sp>
      <p:sp>
        <p:nvSpPr>
          <p:cNvPr id="8" name="Rectangle 2"/>
          <p:cNvSpPr txBox="1">
            <a:spLocks noChangeArrowheads="1"/>
          </p:cNvSpPr>
          <p:nvPr/>
        </p:nvSpPr>
        <p:spPr bwMode="auto">
          <a:xfrm>
            <a:off x="717431" y="2147256"/>
            <a:ext cx="7696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t>THE RIVUR STUDY</a:t>
            </a:r>
            <a:r>
              <a:rPr lang="en-US" sz="4800" b="1" dirty="0"/>
              <a:t> </a:t>
            </a:r>
            <a:br>
              <a:rPr lang="en-US" sz="4800" b="1" dirty="0"/>
            </a:br>
            <a:r>
              <a:rPr lang="en-US" sz="2400" b="1" dirty="0"/>
              <a:t>R</a:t>
            </a:r>
            <a:r>
              <a:rPr lang="en-US" sz="2400" dirty="0"/>
              <a:t>andomized</a:t>
            </a:r>
            <a:r>
              <a:rPr lang="en-US" sz="2400" b="1" dirty="0"/>
              <a:t> I</a:t>
            </a:r>
            <a:r>
              <a:rPr lang="en-US" sz="2400" dirty="0"/>
              <a:t>ntervention</a:t>
            </a:r>
            <a:r>
              <a:rPr lang="en-US" sz="2400" b="1" dirty="0"/>
              <a:t> </a:t>
            </a:r>
            <a:r>
              <a:rPr lang="en-US" sz="2400" dirty="0"/>
              <a:t>for children with</a:t>
            </a:r>
            <a:r>
              <a:rPr lang="en-US" sz="2400" b="1" dirty="0"/>
              <a:t> </a:t>
            </a:r>
          </a:p>
          <a:p>
            <a:r>
              <a:rPr lang="en-US" sz="2400" b="1" u="sng" dirty="0" err="1"/>
              <a:t>V</a:t>
            </a:r>
            <a:r>
              <a:rPr lang="en-US" sz="2400" dirty="0" err="1"/>
              <a:t>esico</a:t>
            </a:r>
            <a:r>
              <a:rPr lang="en-US" sz="2400" b="1" dirty="0"/>
              <a:t>-</a:t>
            </a:r>
            <a:r>
              <a:rPr lang="en-US" sz="2400" b="1" u="sng" dirty="0"/>
              <a:t>U</a:t>
            </a:r>
            <a:r>
              <a:rPr lang="en-US" sz="2400" dirty="0"/>
              <a:t>reteral</a:t>
            </a:r>
            <a:r>
              <a:rPr lang="en-US" sz="2400" b="1" dirty="0"/>
              <a:t> </a:t>
            </a:r>
            <a:r>
              <a:rPr lang="en-US" sz="2400" b="1" u="sng" dirty="0"/>
              <a:t>R</a:t>
            </a:r>
            <a:r>
              <a:rPr lang="en-US" sz="2400" dirty="0"/>
              <a:t>eflux</a:t>
            </a:r>
            <a:endParaRPr lang="en-US" sz="2400" b="1" dirty="0"/>
          </a:p>
          <a:p>
            <a:r>
              <a:rPr lang="en-US" sz="2400" b="1" dirty="0"/>
              <a:t>(RIVUR)</a:t>
            </a:r>
          </a:p>
          <a:p>
            <a:endParaRPr lang="en-US" sz="2400" b="1" dirty="0"/>
          </a:p>
          <a:p>
            <a:pPr algn="l"/>
            <a:r>
              <a:rPr lang="en-US" sz="2400" b="1" dirty="0"/>
              <a:t>Multicenter RCT (TMP-SMX vs. placebo) in children at 2-60 months with febrile UTI and VUR</a:t>
            </a:r>
          </a:p>
          <a:p>
            <a:pPr algn="l"/>
            <a:endParaRPr lang="en-US" sz="2400" b="1" dirty="0"/>
          </a:p>
          <a:p>
            <a:endParaRPr lang="en-US" sz="2400" b="1" dirty="0"/>
          </a:p>
        </p:txBody>
      </p:sp>
    </p:spTree>
    <p:extLst>
      <p:ext uri="{BB962C8B-B14F-4D97-AF65-F5344CB8AC3E}">
        <p14:creationId xmlns:p14="http://schemas.microsoft.com/office/powerpoint/2010/main" val="1547487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6825705" y="333103"/>
            <a:ext cx="1905000" cy="707886"/>
          </a:xfrm>
          <a:prstGeom prst="rect">
            <a:avLst/>
          </a:prstGeom>
          <a:noFill/>
          <a:ln w="9525">
            <a:noFill/>
            <a:miter lim="800000"/>
            <a:headEnd/>
            <a:tailEnd/>
          </a:ln>
        </p:spPr>
        <p:txBody>
          <a:bodyPr>
            <a:prstTxWarp prst="textNoShape">
              <a:avLst/>
            </a:prstTxWarp>
            <a:spAutoFit/>
          </a:bodyPr>
          <a:lstStyle/>
          <a:p>
            <a:r>
              <a:rPr lang="en-US" sz="4000" u="sng" dirty="0">
                <a:latin typeface="Times New Roman" pitchFamily="-1" charset="0"/>
              </a:rPr>
              <a:t>NIDDK</a:t>
            </a:r>
          </a:p>
        </p:txBody>
      </p:sp>
      <p:sp>
        <p:nvSpPr>
          <p:cNvPr id="8" name="Rectangle 2"/>
          <p:cNvSpPr txBox="1">
            <a:spLocks noChangeArrowheads="1"/>
          </p:cNvSpPr>
          <p:nvPr/>
        </p:nvSpPr>
        <p:spPr bwMode="auto">
          <a:xfrm>
            <a:off x="717431" y="1355676"/>
            <a:ext cx="7696200" cy="242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t>THE CUTIE STUDY</a:t>
            </a:r>
            <a:r>
              <a:rPr lang="en-US" sz="4800" b="1" dirty="0"/>
              <a:t> </a:t>
            </a:r>
            <a:br>
              <a:rPr lang="en-US" sz="4800" b="1" dirty="0"/>
            </a:br>
            <a:r>
              <a:rPr lang="en-US" sz="2400" b="1" u="sng" dirty="0"/>
              <a:t>C</a:t>
            </a:r>
            <a:r>
              <a:rPr lang="en-US" sz="2400" b="1" dirty="0"/>
              <a:t>areful </a:t>
            </a:r>
            <a:r>
              <a:rPr lang="en-US" sz="2400" b="1" u="sng" dirty="0"/>
              <a:t>U</a:t>
            </a:r>
            <a:r>
              <a:rPr lang="en-US" sz="2400" b="1" dirty="0"/>
              <a:t>rinary </a:t>
            </a:r>
            <a:r>
              <a:rPr lang="en-US" sz="2400" b="1" u="sng" dirty="0"/>
              <a:t>T</a:t>
            </a:r>
            <a:r>
              <a:rPr lang="en-US" sz="2400" b="1" dirty="0"/>
              <a:t>ract </a:t>
            </a:r>
            <a:r>
              <a:rPr lang="en-US" sz="2400" b="1" u="sng" dirty="0"/>
              <a:t>I</a:t>
            </a:r>
            <a:r>
              <a:rPr lang="en-US" sz="2400" b="1" dirty="0"/>
              <a:t>nfection </a:t>
            </a:r>
            <a:r>
              <a:rPr lang="en-US" sz="2400" b="1" u="sng" dirty="0"/>
              <a:t>E</a:t>
            </a:r>
            <a:r>
              <a:rPr lang="en-US" sz="2400" b="1" dirty="0"/>
              <a:t>valuation</a:t>
            </a:r>
          </a:p>
          <a:p>
            <a:endParaRPr lang="en-US" sz="2400" b="1" dirty="0"/>
          </a:p>
          <a:p>
            <a:r>
              <a:rPr lang="en-US" sz="2400" b="1" dirty="0"/>
              <a:t>Observational cohort study of 195 children without VUR but otherwise eligible for RIVUR</a:t>
            </a:r>
          </a:p>
          <a:p>
            <a:endParaRPr lang="en-US" sz="2400" b="1" dirty="0"/>
          </a:p>
          <a:p>
            <a:r>
              <a:rPr lang="en-US" sz="2400" b="1" dirty="0"/>
              <a:t>Provides a non-VUR “control” group for RIVUR subjects</a:t>
            </a:r>
          </a:p>
        </p:txBody>
      </p:sp>
    </p:spTree>
    <p:extLst>
      <p:ext uri="{BB962C8B-B14F-4D97-AF65-F5344CB8AC3E}">
        <p14:creationId xmlns:p14="http://schemas.microsoft.com/office/powerpoint/2010/main" val="2144921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a:stretch>
            <a:fillRect/>
          </a:stretch>
        </p:blipFill>
        <p:spPr bwMode="auto">
          <a:xfrm>
            <a:off x="326072" y="320041"/>
            <a:ext cx="8817928" cy="4036933"/>
          </a:xfrm>
          <a:prstGeom prst="rect">
            <a:avLst/>
          </a:prstGeom>
          <a:noFill/>
          <a:ln w="9525">
            <a:noFill/>
            <a:miter lim="800000"/>
            <a:headEnd/>
            <a:tailEnd/>
          </a:ln>
        </p:spPr>
      </p:pic>
      <p:pic>
        <p:nvPicPr>
          <p:cNvPr id="7" name="Picture 6"/>
          <p:cNvPicPr/>
          <p:nvPr/>
        </p:nvPicPr>
        <p:blipFill rotWithShape="1">
          <a:blip r:embed="rId3" cstate="print">
            <a:extLst>
              <a:ext uri="{28A0092B-C50C-407E-A947-70E740481C1C}">
                <a14:useLocalDpi xmlns:a14="http://schemas.microsoft.com/office/drawing/2010/main"/>
              </a:ext>
            </a:extLst>
          </a:blip>
          <a:srcRect/>
          <a:stretch/>
        </p:blipFill>
        <p:spPr bwMode="auto">
          <a:xfrm>
            <a:off x="1164272" y="466308"/>
            <a:ext cx="6874828" cy="3744397"/>
          </a:xfrm>
          <a:prstGeom prst="rect">
            <a:avLst/>
          </a:prstGeom>
          <a:noFill/>
          <a:ln w="9525">
            <a:noFill/>
            <a:miter lim="800000"/>
            <a:headEnd/>
            <a:tailEnd/>
          </a:ln>
        </p:spPr>
      </p:pic>
      <p:pic>
        <p:nvPicPr>
          <p:cNvPr id="8" name="Picture 7"/>
          <p:cNvPicPr/>
          <p:nvPr/>
        </p:nvPicPr>
        <p:blipFill rotWithShape="1">
          <a:blip r:embed="rId4" cstate="print">
            <a:extLst>
              <a:ext uri="{28A0092B-C50C-407E-A947-70E740481C1C}">
                <a14:useLocalDpi xmlns:a14="http://schemas.microsoft.com/office/drawing/2010/main"/>
              </a:ext>
            </a:extLst>
          </a:blip>
          <a:srcRect/>
          <a:stretch/>
        </p:blipFill>
        <p:spPr bwMode="auto">
          <a:xfrm>
            <a:off x="687149" y="320041"/>
            <a:ext cx="7520146" cy="4322863"/>
          </a:xfrm>
          <a:prstGeom prst="rect">
            <a:avLst/>
          </a:prstGeom>
          <a:noFill/>
          <a:ln w="9525">
            <a:noFill/>
            <a:miter lim="800000"/>
            <a:headEnd/>
            <a:tailEnd/>
          </a:ln>
        </p:spPr>
      </p:pic>
      <p:sp>
        <p:nvSpPr>
          <p:cNvPr id="6" name="Oval 5"/>
          <p:cNvSpPr/>
          <p:nvPr/>
        </p:nvSpPr>
        <p:spPr>
          <a:xfrm>
            <a:off x="6759892" y="1786057"/>
            <a:ext cx="1676400" cy="11049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022792" y="3252074"/>
            <a:ext cx="1676400" cy="11049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30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F5CE009-643D-D27F-F01B-D060C3C397E3}"/>
              </a:ext>
            </a:extLst>
          </p:cNvPr>
          <p:cNvSpPr txBox="1">
            <a:spLocks noChangeArrowheads="1"/>
          </p:cNvSpPr>
          <p:nvPr/>
        </p:nvSpPr>
        <p:spPr>
          <a:xfrm>
            <a:off x="190500" y="228600"/>
            <a:ext cx="8724900" cy="85725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b="1" dirty="0"/>
              <a:t>This algorithm available using an App</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3418" y="763399"/>
            <a:ext cx="1651359" cy="3573709"/>
          </a:xfrm>
          <a:prstGeom prst="rect">
            <a:avLst/>
          </a:prstGeom>
          <a:ln>
            <a:solidFill>
              <a:schemeClr val="tx1"/>
            </a:solidFill>
          </a:ln>
        </p:spPr>
      </p:pic>
      <p:sp>
        <p:nvSpPr>
          <p:cNvPr id="3" name="TextBox 2"/>
          <p:cNvSpPr txBox="1"/>
          <p:nvPr/>
        </p:nvSpPr>
        <p:spPr>
          <a:xfrm>
            <a:off x="5972961" y="2365695"/>
            <a:ext cx="2036327" cy="646331"/>
          </a:xfrm>
          <a:prstGeom prst="rect">
            <a:avLst/>
          </a:prstGeom>
          <a:noFill/>
        </p:spPr>
        <p:txBody>
          <a:bodyPr wrap="none" rtlCol="0">
            <a:spAutoFit/>
          </a:bodyPr>
          <a:lstStyle/>
          <a:p>
            <a:r>
              <a:rPr lang="en-US" dirty="0"/>
              <a:t>“</a:t>
            </a:r>
            <a:r>
              <a:rPr lang="en-US" dirty="0" err="1"/>
              <a:t>PredictVUR</a:t>
            </a:r>
            <a:r>
              <a:rPr lang="en-US" dirty="0"/>
              <a:t>” in the</a:t>
            </a:r>
          </a:p>
          <a:p>
            <a:r>
              <a:rPr lang="en-US" dirty="0"/>
              <a:t>App store</a:t>
            </a:r>
          </a:p>
        </p:txBody>
      </p:sp>
    </p:spTree>
    <p:extLst>
      <p:ext uri="{BB962C8B-B14F-4D97-AF65-F5344CB8AC3E}">
        <p14:creationId xmlns:p14="http://schemas.microsoft.com/office/powerpoint/2010/main" val="16061061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228600"/>
            <a:ext cx="8813800" cy="85725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t>This effort illustrates the challenges and promise of AI in clinical medicine</a:t>
            </a:r>
          </a:p>
        </p:txBody>
      </p:sp>
      <p:sp>
        <p:nvSpPr>
          <p:cNvPr id="6" name="Rectangle 3"/>
          <p:cNvSpPr>
            <a:spLocks noGrp="1" noChangeArrowheads="1"/>
          </p:cNvSpPr>
          <p:nvPr>
            <p:ph type="body" idx="1"/>
          </p:nvPr>
        </p:nvSpPr>
        <p:spPr>
          <a:xfrm>
            <a:off x="292100" y="1847641"/>
            <a:ext cx="8534400" cy="2731770"/>
          </a:xfrm>
        </p:spPr>
        <p:txBody>
          <a:bodyPr>
            <a:normAutofit/>
          </a:bodyPr>
          <a:lstStyle/>
          <a:p>
            <a:pPr>
              <a:buFont typeface="Arial" panose="020B0604020202020204" pitchFamily="34" charset="0"/>
              <a:buChar char="•"/>
            </a:pPr>
            <a:r>
              <a:rPr lang="en-US" sz="2400" dirty="0"/>
              <a:t>Low availability of granular, high-quality data on large number of patients</a:t>
            </a:r>
          </a:p>
          <a:p>
            <a:pPr eaLnBrk="1" hangingPunct="1">
              <a:buFont typeface="Arial" panose="020B0604020202020204" pitchFamily="34" charset="0"/>
              <a:buChar char="•"/>
            </a:pPr>
            <a:r>
              <a:rPr lang="en-US" sz="2400" dirty="0"/>
              <a:t>RIVUR/CUTIE studies: complex expensive studies costing 10’s of millions $</a:t>
            </a:r>
          </a:p>
          <a:p>
            <a:pPr eaLnBrk="1" hangingPunct="1">
              <a:buFont typeface="Arial" panose="020B0604020202020204" pitchFamily="34" charset="0"/>
              <a:buChar char="•"/>
            </a:pPr>
            <a:r>
              <a:rPr lang="en-US" sz="2400" dirty="0"/>
              <a:t>Still - only provide data on a few hundred patients</a:t>
            </a:r>
          </a:p>
          <a:p>
            <a:pPr eaLnBrk="1" hangingPunct="1">
              <a:buFont typeface="Arial" panose="020B0604020202020204" pitchFamily="34" charset="0"/>
              <a:buChar char="•"/>
            </a:pPr>
            <a:r>
              <a:rPr lang="en-US" sz="2400" dirty="0"/>
              <a:t>Unbiased data on control/natural history cohorts are extremely hard to obtain</a:t>
            </a:r>
          </a:p>
          <a:p>
            <a:pPr eaLnBrk="1" hangingPunct="1">
              <a:buFont typeface="Arial" panose="020B0604020202020204" pitchFamily="34" charset="0"/>
              <a:buChar char="•"/>
            </a:pPr>
            <a:endParaRPr lang="en-US" sz="2400" dirty="0"/>
          </a:p>
        </p:txBody>
      </p:sp>
    </p:spTree>
    <p:extLst>
      <p:ext uri="{BB962C8B-B14F-4D97-AF65-F5344CB8AC3E}">
        <p14:creationId xmlns:p14="http://schemas.microsoft.com/office/powerpoint/2010/main" val="110021890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AI in clinical medicine</a:t>
            </a:r>
            <a:endParaRPr lang="en-US" sz="4050" dirty="0"/>
          </a:p>
        </p:txBody>
      </p:sp>
      <p:sp>
        <p:nvSpPr>
          <p:cNvPr id="3" name="Title 1">
            <a:extLst>
              <a:ext uri="{FF2B5EF4-FFF2-40B4-BE49-F238E27FC236}">
                <a16:creationId xmlns:a16="http://schemas.microsoft.com/office/drawing/2014/main" id="{9A69C6B2-EB8F-FCF9-14E6-A473DD405B9C}"/>
              </a:ext>
            </a:extLst>
          </p:cNvPr>
          <p:cNvSpPr txBox="1">
            <a:spLocks/>
          </p:cNvSpPr>
          <p:nvPr/>
        </p:nvSpPr>
        <p:spPr>
          <a:xfrm>
            <a:off x="4049486" y="118876"/>
            <a:ext cx="4621313" cy="4694284"/>
          </a:xfrm>
          <a:prstGeom prst="rect">
            <a:avLst/>
          </a:prstGeom>
        </p:spPr>
        <p:txBody>
          <a:bodyPr vert="horz" lIns="68580" tIns="34290" rIns="68580" bIns="34290" rtlCol="0" anchor="t">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fontAlgn="auto">
              <a:lnSpc>
                <a:spcPct val="150000"/>
              </a:lnSpc>
              <a:spcAft>
                <a:spcPts val="0"/>
              </a:spcAft>
              <a:buFont typeface="Arial" panose="020B0604020202020204" pitchFamily="34" charset="0"/>
              <a:buChar char="•"/>
            </a:pP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Prediction models</a:t>
            </a:r>
          </a:p>
          <a:p>
            <a:pPr marL="571500" indent="-571500" fontAlgn="auto">
              <a:lnSpc>
                <a:spcPct val="150000"/>
              </a:lnSpc>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Computer vision</a:t>
            </a:r>
          </a:p>
          <a:p>
            <a:pPr marL="914400" lvl="1" indent="-571500" fontAlgn="auto">
              <a:lnSpc>
                <a:spcPct val="150000"/>
              </a:lnSpc>
              <a:spcAft>
                <a:spcPts val="0"/>
              </a:spcAft>
              <a:buFont typeface="Arial" panose="020B0604020202020204" pitchFamily="34" charset="0"/>
              <a:buChar char="•"/>
            </a:pPr>
            <a:r>
              <a:rPr lang="en-US" sz="2600" kern="100" dirty="0">
                <a:latin typeface="Calibri" panose="020F0502020204030204" pitchFamily="34" charset="0"/>
                <a:cs typeface="Times New Roman" panose="02020603050405020304" pitchFamily="18" charset="0"/>
              </a:rPr>
              <a:t>Use of software algorithms to interpret clinical images (x-rays, ultrasounds, cross-sectional imaging)</a:t>
            </a:r>
            <a:endParaRPr lang="en-US" sz="2600" kern="100" dirty="0">
              <a:latin typeface="Calibri" panose="020F0502020204030204" pitchFamily="34" charset="0"/>
              <a:ea typeface="Calibri" panose="020F0502020204030204" pitchFamily="34" charset="0"/>
              <a:cs typeface="Times New Roman" panose="02020603050405020304" pitchFamily="18" charset="0"/>
            </a:endParaRP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Signal Analysis</a:t>
            </a: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Prescription models</a:t>
            </a:r>
          </a:p>
        </p:txBody>
      </p:sp>
    </p:spTree>
    <p:extLst>
      <p:ext uri="{BB962C8B-B14F-4D97-AF65-F5344CB8AC3E}">
        <p14:creationId xmlns:p14="http://schemas.microsoft.com/office/powerpoint/2010/main" val="3921415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A5A2-C118-DE67-A42D-D33943D0B43C}"/>
              </a:ext>
            </a:extLst>
          </p:cNvPr>
          <p:cNvSpPr>
            <a:spLocks noGrp="1"/>
          </p:cNvSpPr>
          <p:nvPr>
            <p:ph type="title"/>
          </p:nvPr>
        </p:nvSpPr>
        <p:spPr>
          <a:xfrm>
            <a:off x="180753" y="1294253"/>
            <a:ext cx="3732028" cy="1289304"/>
          </a:xfrm>
        </p:spPr>
        <p:txBody>
          <a:bodyPr anchor="b">
            <a:normAutofit fontScale="90000"/>
          </a:bodyPr>
          <a:lstStyle/>
          <a:p>
            <a:r>
              <a:rPr lang="en-US" sz="3750" dirty="0"/>
              <a:t>Artificial Intelligence (AI) is transforming medicine and research</a:t>
            </a:r>
            <a:endParaRPr lang="en-NL" sz="3750" dirty="0"/>
          </a:p>
        </p:txBody>
      </p:sp>
      <p:sp>
        <p:nvSpPr>
          <p:cNvPr id="3" name="Content Placeholder 2">
            <a:extLst>
              <a:ext uri="{FF2B5EF4-FFF2-40B4-BE49-F238E27FC236}">
                <a16:creationId xmlns:a16="http://schemas.microsoft.com/office/drawing/2014/main" id="{12F039C1-BBAB-B3CE-6C00-A5C0E86F4B41}"/>
              </a:ext>
            </a:extLst>
          </p:cNvPr>
          <p:cNvSpPr>
            <a:spLocks noGrp="1"/>
          </p:cNvSpPr>
          <p:nvPr>
            <p:ph idx="1"/>
          </p:nvPr>
        </p:nvSpPr>
        <p:spPr>
          <a:xfrm>
            <a:off x="622078" y="3061725"/>
            <a:ext cx="2571750" cy="1688405"/>
          </a:xfrm>
        </p:spPr>
        <p:txBody>
          <a:bodyPr anchor="t">
            <a:normAutofit/>
          </a:bodyPr>
          <a:lstStyle/>
          <a:p>
            <a:pPr marL="0" indent="0">
              <a:buNone/>
            </a:pPr>
            <a:r>
              <a:rPr lang="en-GB" sz="2000" dirty="0">
                <a:latin typeface="Lato"/>
              </a:rPr>
              <a:t>What is AI’s current and future role in paediatric urology?</a:t>
            </a:r>
            <a:endParaRPr lang="en-NL" sz="2000" dirty="0"/>
          </a:p>
          <a:p>
            <a:pPr marL="0" indent="0">
              <a:buNone/>
            </a:pPr>
            <a:endParaRPr lang="en-NL" sz="1650" dirty="0"/>
          </a:p>
        </p:txBody>
      </p:sp>
      <p:pic>
        <p:nvPicPr>
          <p:cNvPr id="2050" name="Picture 2" descr="AI is Shaping the Future of War &gt; National Defense University Press &gt; News  Article View">
            <a:extLst>
              <a:ext uri="{FF2B5EF4-FFF2-40B4-BE49-F238E27FC236}">
                <a16:creationId xmlns:a16="http://schemas.microsoft.com/office/drawing/2014/main" id="{9CFFAD90-0F52-C166-6E86-D8148B2C84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96166" y="802758"/>
            <a:ext cx="4425756" cy="353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2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Computer vision</a:t>
            </a:r>
            <a:br>
              <a:rPr lang="en-US" sz="4400" kern="100" dirty="0">
                <a:latin typeface="Calibri" panose="020F0502020204030204" pitchFamily="34" charset="0"/>
                <a:ea typeface="Calibri" panose="020F0502020204030204" pitchFamily="34" charset="0"/>
                <a:cs typeface="Times New Roman" panose="02020603050405020304" pitchFamily="18" charset="0"/>
              </a:rPr>
            </a:br>
            <a:r>
              <a:rPr lang="en-US" sz="4400" kern="100" dirty="0">
                <a:latin typeface="Calibri" panose="020F0502020204030204" pitchFamily="34" charset="0"/>
                <a:ea typeface="Calibri" panose="020F0502020204030204" pitchFamily="34" charset="0"/>
                <a:cs typeface="Times New Roman" panose="02020603050405020304" pitchFamily="18" charset="0"/>
              </a:rPr>
              <a:t> in </a:t>
            </a:r>
            <a:r>
              <a:rPr lang="en-US" sz="4400" kern="100" dirty="0" err="1">
                <a:latin typeface="Calibri" panose="020F0502020204030204" pitchFamily="34" charset="0"/>
                <a:ea typeface="Calibri" panose="020F0502020204030204" pitchFamily="34" charset="0"/>
                <a:cs typeface="Times New Roman" panose="02020603050405020304" pitchFamily="18" charset="0"/>
              </a:rPr>
              <a:t>paediatric</a:t>
            </a:r>
            <a:r>
              <a:rPr lang="en-US" sz="4400" kern="100" dirty="0">
                <a:latin typeface="Calibri" panose="020F0502020204030204" pitchFamily="34" charset="0"/>
                <a:ea typeface="Calibri" panose="020F0502020204030204" pitchFamily="34" charset="0"/>
                <a:cs typeface="Times New Roman" panose="02020603050405020304" pitchFamily="18" charset="0"/>
              </a:rPr>
              <a:t> urology</a:t>
            </a:r>
            <a:endParaRPr lang="en-US" sz="4050" dirty="0"/>
          </a:p>
        </p:txBody>
      </p:sp>
      <p:sp>
        <p:nvSpPr>
          <p:cNvPr id="3" name="Title 1">
            <a:extLst>
              <a:ext uri="{FF2B5EF4-FFF2-40B4-BE49-F238E27FC236}">
                <a16:creationId xmlns:a16="http://schemas.microsoft.com/office/drawing/2014/main" id="{9A69C6B2-EB8F-FCF9-14E6-A473DD405B9C}"/>
              </a:ext>
            </a:extLst>
          </p:cNvPr>
          <p:cNvSpPr txBox="1">
            <a:spLocks/>
          </p:cNvSpPr>
          <p:nvPr/>
        </p:nvSpPr>
        <p:spPr>
          <a:xfrm>
            <a:off x="3727938" y="480617"/>
            <a:ext cx="5154805" cy="4187361"/>
          </a:xfrm>
          <a:prstGeom prst="rect">
            <a:avLst/>
          </a:prstGeom>
        </p:spPr>
        <p:txBody>
          <a:bodyPr vert="horz" lIns="68580" tIns="34290" rIns="68580" bIns="3429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Grading of hydronephrosis</a:t>
            </a:r>
          </a:p>
          <a:p>
            <a:pPr marL="914400" lvl="1" indent="-571500" fontAlgn="auto">
              <a:spcAft>
                <a:spcPts val="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Times New Roman" panose="02020603050405020304" pitchFamily="18" charset="0"/>
              </a:rPr>
              <a:t>Segmenting renal parenchyma</a:t>
            </a:r>
          </a:p>
          <a:p>
            <a:pPr marL="914400" lvl="1" indent="-571500" fontAlgn="auto">
              <a:spcAft>
                <a:spcPts val="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Times New Roman" panose="02020603050405020304" pitchFamily="18" charset="0"/>
              </a:rPr>
              <a:t>Ratio of parenchyma to collecting system </a:t>
            </a:r>
          </a:p>
          <a:p>
            <a:pPr marL="914400" lvl="1" indent="-571500" fontAlgn="auto">
              <a:spcAft>
                <a:spcPts val="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Times New Roman" panose="02020603050405020304" pitchFamily="18" charset="0"/>
              </a:rPr>
              <a:t>Classifying SFU score</a:t>
            </a:r>
          </a:p>
          <a:p>
            <a:pPr marL="914400" lvl="1" indent="-571500" fontAlgn="auto">
              <a:spcAft>
                <a:spcPts val="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Times New Roman" panose="02020603050405020304" pitchFamily="18" charset="0"/>
              </a:rPr>
              <a:t>Evaluate need for MAG3 </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VUR grade</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Urethral stricture</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Wilms’ tumor</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Hypospadias phenotype</a:t>
            </a:r>
          </a:p>
          <a:p>
            <a:pPr fontAlgn="auto">
              <a:spcAft>
                <a:spcPts val="0"/>
              </a:spcAft>
            </a:pP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571500" indent="-571500" fontAlgn="auto">
              <a:spcAft>
                <a:spcPts val="0"/>
              </a:spcAft>
              <a:buFont typeface="Arial" panose="020B0604020202020204" pitchFamily="34" charset="0"/>
              <a:buChar char="•"/>
            </a:pPr>
            <a:endParaRPr lang="en-US" sz="2400" kern="100" dirty="0">
              <a:latin typeface="Calibri" panose="020F0502020204030204" pitchFamily="34" charset="0"/>
              <a:cs typeface="Times New Roman" panose="02020603050405020304" pitchFamily="18" charset="0"/>
            </a:endParaRPr>
          </a:p>
          <a:p>
            <a:pPr marL="914400" lvl="1" indent="-571500" fontAlgn="auto">
              <a:spcAft>
                <a:spcPts val="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352650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B0732-84C5-D802-1B32-FBB290028E21}"/>
              </a:ext>
            </a:extLst>
          </p:cNvPr>
          <p:cNvPicPr>
            <a:picLocks noChangeAspect="1"/>
          </p:cNvPicPr>
          <p:nvPr/>
        </p:nvPicPr>
        <p:blipFill>
          <a:blip r:embed="rId2"/>
          <a:stretch>
            <a:fillRect/>
          </a:stretch>
        </p:blipFill>
        <p:spPr>
          <a:xfrm>
            <a:off x="956929" y="333596"/>
            <a:ext cx="6953693" cy="1738423"/>
          </a:xfrm>
          <a:prstGeom prst="rect">
            <a:avLst/>
          </a:prstGeom>
        </p:spPr>
      </p:pic>
      <p:pic>
        <p:nvPicPr>
          <p:cNvPr id="5" name="Picture 4">
            <a:extLst>
              <a:ext uri="{FF2B5EF4-FFF2-40B4-BE49-F238E27FC236}">
                <a16:creationId xmlns:a16="http://schemas.microsoft.com/office/drawing/2014/main" id="{78C080BC-5AB6-BF25-6B0F-CD0E6106A5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8338" y="2232837"/>
            <a:ext cx="4051607" cy="2910663"/>
          </a:xfrm>
          <a:prstGeom prst="rect">
            <a:avLst/>
          </a:prstGeom>
        </p:spPr>
      </p:pic>
      <p:sp>
        <p:nvSpPr>
          <p:cNvPr id="6" name="TextBox 5">
            <a:extLst>
              <a:ext uri="{FF2B5EF4-FFF2-40B4-BE49-F238E27FC236}">
                <a16:creationId xmlns:a16="http://schemas.microsoft.com/office/drawing/2014/main" id="{5616B80F-CFF9-37ED-B1F5-FC99FE592582}"/>
              </a:ext>
            </a:extLst>
          </p:cNvPr>
          <p:cNvSpPr txBox="1"/>
          <p:nvPr/>
        </p:nvSpPr>
        <p:spPr>
          <a:xfrm>
            <a:off x="956929" y="2892056"/>
            <a:ext cx="3115340" cy="1477328"/>
          </a:xfrm>
          <a:prstGeom prst="rect">
            <a:avLst/>
          </a:prstGeom>
          <a:noFill/>
        </p:spPr>
        <p:txBody>
          <a:bodyPr wrap="none" rtlCol="0">
            <a:spAutoFit/>
          </a:bodyPr>
          <a:lstStyle/>
          <a:p>
            <a:r>
              <a:rPr lang="en-US" dirty="0"/>
              <a:t>Deep learning model </a:t>
            </a:r>
          </a:p>
          <a:p>
            <a:r>
              <a:rPr lang="en-US" dirty="0"/>
              <a:t>(deep convolutional neural </a:t>
            </a:r>
          </a:p>
          <a:p>
            <a:r>
              <a:rPr lang="en-US" dirty="0"/>
              <a:t>Networks) to assign SFU grades</a:t>
            </a:r>
          </a:p>
          <a:p>
            <a:r>
              <a:rPr lang="en-US" dirty="0"/>
              <a:t>to ultrasound images</a:t>
            </a:r>
          </a:p>
          <a:p>
            <a:r>
              <a:rPr lang="en-US" dirty="0"/>
              <a:t>[LC </a:t>
            </a:r>
            <a:r>
              <a:rPr lang="en-US" dirty="0" err="1"/>
              <a:t>Smail</a:t>
            </a:r>
            <a:r>
              <a:rPr lang="en-US" dirty="0"/>
              <a:t> 2020]</a:t>
            </a:r>
          </a:p>
        </p:txBody>
      </p:sp>
    </p:spTree>
    <p:extLst>
      <p:ext uri="{BB962C8B-B14F-4D97-AF65-F5344CB8AC3E}">
        <p14:creationId xmlns:p14="http://schemas.microsoft.com/office/powerpoint/2010/main" val="705609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AI in clinical medicine</a:t>
            </a:r>
            <a:endParaRPr lang="en-US" sz="4050" dirty="0"/>
          </a:p>
        </p:txBody>
      </p:sp>
      <p:sp>
        <p:nvSpPr>
          <p:cNvPr id="3" name="Title 1">
            <a:extLst>
              <a:ext uri="{FF2B5EF4-FFF2-40B4-BE49-F238E27FC236}">
                <a16:creationId xmlns:a16="http://schemas.microsoft.com/office/drawing/2014/main" id="{9A69C6B2-EB8F-FCF9-14E6-A473DD405B9C}"/>
              </a:ext>
            </a:extLst>
          </p:cNvPr>
          <p:cNvSpPr txBox="1">
            <a:spLocks/>
          </p:cNvSpPr>
          <p:nvPr/>
        </p:nvSpPr>
        <p:spPr>
          <a:xfrm>
            <a:off x="4049486" y="118876"/>
            <a:ext cx="4621313" cy="4764623"/>
          </a:xfrm>
          <a:prstGeom prst="rect">
            <a:avLst/>
          </a:prstGeom>
        </p:spPr>
        <p:txBody>
          <a:bodyPr vert="horz" lIns="68580" tIns="34290" rIns="68580" bIns="34290" rtlCol="0" anchor="t">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Prediction models</a:t>
            </a: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Computer vision</a:t>
            </a:r>
          </a:p>
          <a:p>
            <a:pPr marL="571500" indent="-571500" fontAlgn="auto">
              <a:lnSpc>
                <a:spcPct val="150000"/>
              </a:lnSpc>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Signal Analysis</a:t>
            </a:r>
          </a:p>
          <a:p>
            <a:pPr marL="914400" lvl="1" indent="-571500" fontAlgn="auto">
              <a:lnSpc>
                <a:spcPct val="150000"/>
              </a:lnSpc>
              <a:spcAft>
                <a:spcPts val="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Times New Roman" panose="02020603050405020304" pitchFamily="18" charset="0"/>
              </a:rPr>
              <a:t>Field of electrical engineering looking at time series data forms such as music, nerve conduction patterns, or seismic activity</a:t>
            </a: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Prescription models</a:t>
            </a:r>
          </a:p>
        </p:txBody>
      </p:sp>
    </p:spTree>
    <p:extLst>
      <p:ext uri="{BB962C8B-B14F-4D97-AF65-F5344CB8AC3E}">
        <p14:creationId xmlns:p14="http://schemas.microsoft.com/office/powerpoint/2010/main" val="1587818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Signal analysis in </a:t>
            </a:r>
            <a:r>
              <a:rPr lang="en-US" sz="4400" kern="100" dirty="0" err="1">
                <a:latin typeface="Calibri" panose="020F0502020204030204" pitchFamily="34" charset="0"/>
                <a:ea typeface="Calibri" panose="020F0502020204030204" pitchFamily="34" charset="0"/>
                <a:cs typeface="Times New Roman" panose="02020603050405020304" pitchFamily="18" charset="0"/>
              </a:rPr>
              <a:t>paediatric</a:t>
            </a:r>
            <a:r>
              <a:rPr lang="en-US" sz="4400" kern="100" dirty="0">
                <a:latin typeface="Calibri" panose="020F0502020204030204" pitchFamily="34" charset="0"/>
                <a:ea typeface="Calibri" panose="020F0502020204030204" pitchFamily="34" charset="0"/>
                <a:cs typeface="Times New Roman" panose="02020603050405020304" pitchFamily="18" charset="0"/>
              </a:rPr>
              <a:t> urology</a:t>
            </a:r>
            <a:endParaRPr lang="en-US" sz="4050" dirty="0"/>
          </a:p>
        </p:txBody>
      </p:sp>
      <p:sp>
        <p:nvSpPr>
          <p:cNvPr id="3" name="Title 1">
            <a:extLst>
              <a:ext uri="{FF2B5EF4-FFF2-40B4-BE49-F238E27FC236}">
                <a16:creationId xmlns:a16="http://schemas.microsoft.com/office/drawing/2014/main" id="{9A69C6B2-EB8F-FCF9-14E6-A473DD405B9C}"/>
              </a:ext>
            </a:extLst>
          </p:cNvPr>
          <p:cNvSpPr txBox="1">
            <a:spLocks/>
          </p:cNvSpPr>
          <p:nvPr/>
        </p:nvSpPr>
        <p:spPr>
          <a:xfrm>
            <a:off x="3727938" y="480617"/>
            <a:ext cx="5154805" cy="4187361"/>
          </a:xfrm>
          <a:prstGeom prst="rect">
            <a:avLst/>
          </a:prstGeom>
        </p:spPr>
        <p:txBody>
          <a:bodyPr vert="horz" lIns="68580" tIns="34290" rIns="68580" bIns="3429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Urodynamic studies</a:t>
            </a:r>
          </a:p>
          <a:p>
            <a:pPr marL="914400" lvl="1" indent="-571500" fontAlgn="auto">
              <a:spcAft>
                <a:spcPts val="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Identification of detrusor overactivity</a:t>
            </a:r>
          </a:p>
          <a:p>
            <a:pPr marL="914400" lvl="1" indent="-571500" fontAlgn="auto">
              <a:spcAft>
                <a:spcPts val="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Classification and severity of lower urinary tract dysfunction </a:t>
            </a:r>
          </a:p>
          <a:p>
            <a:pPr marL="914400" lvl="1" indent="-571500" fontAlgn="auto">
              <a:spcAft>
                <a:spcPts val="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Measuring bladder compliance</a:t>
            </a:r>
          </a:p>
          <a:p>
            <a:pPr marL="571500" indent="-571500" fontAlgn="auto">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Drainage curves of diuretic renal scans</a:t>
            </a:r>
          </a:p>
        </p:txBody>
      </p:sp>
    </p:spTree>
    <p:extLst>
      <p:ext uri="{BB962C8B-B14F-4D97-AF65-F5344CB8AC3E}">
        <p14:creationId xmlns:p14="http://schemas.microsoft.com/office/powerpoint/2010/main" val="2836237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16B80F-CFF9-37ED-B1F5-FC99FE592582}"/>
              </a:ext>
            </a:extLst>
          </p:cNvPr>
          <p:cNvSpPr txBox="1"/>
          <p:nvPr/>
        </p:nvSpPr>
        <p:spPr>
          <a:xfrm>
            <a:off x="956929" y="2892056"/>
            <a:ext cx="2960490" cy="1200329"/>
          </a:xfrm>
          <a:prstGeom prst="rect">
            <a:avLst/>
          </a:prstGeom>
          <a:noFill/>
        </p:spPr>
        <p:txBody>
          <a:bodyPr wrap="none" rtlCol="0">
            <a:spAutoFit/>
          </a:bodyPr>
          <a:lstStyle/>
          <a:p>
            <a:r>
              <a:rPr lang="en-US" dirty="0"/>
              <a:t>Machine learning pipeline to </a:t>
            </a:r>
          </a:p>
          <a:p>
            <a:r>
              <a:rPr lang="en-US" dirty="0"/>
              <a:t>identify detrusor overactivity </a:t>
            </a:r>
          </a:p>
          <a:p>
            <a:r>
              <a:rPr lang="en-US" dirty="0"/>
              <a:t>during urodynamic studies</a:t>
            </a:r>
          </a:p>
          <a:p>
            <a:r>
              <a:rPr lang="en-US" dirty="0"/>
              <a:t>[KT Hobbs 2021]</a:t>
            </a:r>
          </a:p>
        </p:txBody>
      </p:sp>
      <p:pic>
        <p:nvPicPr>
          <p:cNvPr id="4" name="Picture 3">
            <a:extLst>
              <a:ext uri="{FF2B5EF4-FFF2-40B4-BE49-F238E27FC236}">
                <a16:creationId xmlns:a16="http://schemas.microsoft.com/office/drawing/2014/main" id="{014A04E2-5E59-96A6-04F2-C0F34305C1AF}"/>
              </a:ext>
            </a:extLst>
          </p:cNvPr>
          <p:cNvPicPr>
            <a:picLocks noChangeAspect="1"/>
          </p:cNvPicPr>
          <p:nvPr/>
        </p:nvPicPr>
        <p:blipFill>
          <a:blip r:embed="rId2"/>
          <a:stretch>
            <a:fillRect/>
          </a:stretch>
        </p:blipFill>
        <p:spPr>
          <a:xfrm>
            <a:off x="5780466" y="1662651"/>
            <a:ext cx="3115340" cy="3353318"/>
          </a:xfrm>
          <a:prstGeom prst="rect">
            <a:avLst/>
          </a:prstGeom>
        </p:spPr>
      </p:pic>
      <p:pic>
        <p:nvPicPr>
          <p:cNvPr id="8" name="Picture 7">
            <a:extLst>
              <a:ext uri="{FF2B5EF4-FFF2-40B4-BE49-F238E27FC236}">
                <a16:creationId xmlns:a16="http://schemas.microsoft.com/office/drawing/2014/main" id="{F8C15B41-EB38-8864-BFDD-B7C2B0DC2AB3}"/>
              </a:ext>
            </a:extLst>
          </p:cNvPr>
          <p:cNvPicPr>
            <a:picLocks noChangeAspect="1"/>
          </p:cNvPicPr>
          <p:nvPr/>
        </p:nvPicPr>
        <p:blipFill>
          <a:blip r:embed="rId3"/>
          <a:stretch>
            <a:fillRect/>
          </a:stretch>
        </p:blipFill>
        <p:spPr>
          <a:xfrm>
            <a:off x="0" y="326862"/>
            <a:ext cx="5780466" cy="2005908"/>
          </a:xfrm>
          <a:prstGeom prst="rect">
            <a:avLst/>
          </a:prstGeom>
        </p:spPr>
      </p:pic>
    </p:spTree>
    <p:extLst>
      <p:ext uri="{BB962C8B-B14F-4D97-AF65-F5344CB8AC3E}">
        <p14:creationId xmlns:p14="http://schemas.microsoft.com/office/powerpoint/2010/main" val="1471564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AI in clinical medicine</a:t>
            </a:r>
            <a:endParaRPr lang="en-US" sz="4050" dirty="0"/>
          </a:p>
        </p:txBody>
      </p:sp>
      <p:sp>
        <p:nvSpPr>
          <p:cNvPr id="3" name="Title 1">
            <a:extLst>
              <a:ext uri="{FF2B5EF4-FFF2-40B4-BE49-F238E27FC236}">
                <a16:creationId xmlns:a16="http://schemas.microsoft.com/office/drawing/2014/main" id="{9A69C6B2-EB8F-FCF9-14E6-A473DD405B9C}"/>
              </a:ext>
            </a:extLst>
          </p:cNvPr>
          <p:cNvSpPr txBox="1">
            <a:spLocks/>
          </p:cNvSpPr>
          <p:nvPr/>
        </p:nvSpPr>
        <p:spPr>
          <a:xfrm>
            <a:off x="4049486" y="118876"/>
            <a:ext cx="4621313" cy="4794768"/>
          </a:xfrm>
          <a:prstGeom prst="rect">
            <a:avLst/>
          </a:prstGeom>
        </p:spPr>
        <p:txBody>
          <a:bodyPr vert="horz" lIns="68580" tIns="34290" rIns="68580" bIns="34290" rtlCol="0" anchor="t">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Prediction models</a:t>
            </a: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Computer vision</a:t>
            </a:r>
          </a:p>
          <a:p>
            <a:pPr marL="571500" indent="-571500" fontAlgn="auto">
              <a:lnSpc>
                <a:spcPct val="150000"/>
              </a:lnSpc>
              <a:spcAft>
                <a:spcPts val="0"/>
              </a:spcAft>
              <a:buFont typeface="Arial" panose="020B0604020202020204" pitchFamily="34" charset="0"/>
              <a:buChar char="•"/>
            </a:pPr>
            <a:r>
              <a:rPr lang="en-US" sz="32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Signal Analysis</a:t>
            </a:r>
            <a:endParaRPr lang="en-US" sz="1700" kern="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fontAlgn="auto">
              <a:lnSpc>
                <a:spcPct val="150000"/>
              </a:lnSpc>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Prescription models</a:t>
            </a:r>
          </a:p>
          <a:p>
            <a:pPr marL="914400" lvl="1" indent="-571500" fontAlgn="auto">
              <a:lnSpc>
                <a:spcPct val="150000"/>
              </a:lnSpc>
              <a:spcAft>
                <a:spcPts val="0"/>
              </a:spcAft>
              <a:buFont typeface="Arial" panose="020B0604020202020204" pitchFamily="34" charset="0"/>
              <a:buChar char="•"/>
            </a:pPr>
            <a:r>
              <a:rPr lang="en-US" sz="2000" kern="100" dirty="0">
                <a:latin typeface="Calibri" panose="020F0502020204030204" pitchFamily="34" charset="0"/>
                <a:ea typeface="Calibri" panose="020F0502020204030204" pitchFamily="34" charset="0"/>
                <a:cs typeface="Times New Roman" panose="02020603050405020304" pitchFamily="18" charset="0"/>
              </a:rPr>
              <a:t>Algorithms that provide treatment recommendations (“prescriptions”) based on patient’s predicted outcome with or without treatment </a:t>
            </a:r>
          </a:p>
        </p:txBody>
      </p:sp>
    </p:spTree>
    <p:extLst>
      <p:ext uri="{BB962C8B-B14F-4D97-AF65-F5344CB8AC3E}">
        <p14:creationId xmlns:p14="http://schemas.microsoft.com/office/powerpoint/2010/main" val="3678857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16B80F-CFF9-37ED-B1F5-FC99FE592582}"/>
              </a:ext>
            </a:extLst>
          </p:cNvPr>
          <p:cNvSpPr txBox="1"/>
          <p:nvPr/>
        </p:nvSpPr>
        <p:spPr>
          <a:xfrm>
            <a:off x="354029" y="863590"/>
            <a:ext cx="1504916" cy="2585323"/>
          </a:xfrm>
          <a:prstGeom prst="rect">
            <a:avLst/>
          </a:prstGeom>
          <a:noFill/>
        </p:spPr>
        <p:txBody>
          <a:bodyPr wrap="square" rtlCol="0">
            <a:spAutoFit/>
          </a:bodyPr>
          <a:lstStyle/>
          <a:p>
            <a:r>
              <a:rPr lang="en-US" dirty="0"/>
              <a:t>Machine learning model to  </a:t>
            </a:r>
          </a:p>
          <a:p>
            <a:r>
              <a:rPr lang="en-US" dirty="0"/>
              <a:t>identify those most likely to benefit from CAP [D Bertsimas et al. 2021]</a:t>
            </a:r>
          </a:p>
        </p:txBody>
      </p:sp>
      <p:pic>
        <p:nvPicPr>
          <p:cNvPr id="7" name="Picture 6">
            <a:extLst>
              <a:ext uri="{FF2B5EF4-FFF2-40B4-BE49-F238E27FC236}">
                <a16:creationId xmlns:a16="http://schemas.microsoft.com/office/drawing/2014/main" id="{BEAC1A10-6865-E196-14D3-73A6695097A0}"/>
              </a:ext>
            </a:extLst>
          </p:cNvPr>
          <p:cNvPicPr>
            <a:picLocks noChangeAspect="1"/>
          </p:cNvPicPr>
          <p:nvPr/>
        </p:nvPicPr>
        <p:blipFill>
          <a:blip r:embed="rId2"/>
          <a:stretch>
            <a:fillRect/>
          </a:stretch>
        </p:blipFill>
        <p:spPr>
          <a:xfrm>
            <a:off x="1933361" y="293574"/>
            <a:ext cx="6586444" cy="4295095"/>
          </a:xfrm>
          <a:prstGeom prst="rect">
            <a:avLst/>
          </a:prstGeom>
        </p:spPr>
      </p:pic>
    </p:spTree>
    <p:extLst>
      <p:ext uri="{BB962C8B-B14F-4D97-AF65-F5344CB8AC3E}">
        <p14:creationId xmlns:p14="http://schemas.microsoft.com/office/powerpoint/2010/main" val="3400830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628650" y="273844"/>
            <a:ext cx="7886700" cy="994172"/>
          </a:xfrm>
        </p:spPr>
        <p:txBody>
          <a:bodyPr vert="horz" lIns="68580" tIns="34290" rIns="68580" bIns="34290" rtlCol="0" anchor="ctr">
            <a:normAutofit/>
          </a:bodyPr>
          <a:lstStyle/>
          <a:p>
            <a:r>
              <a:rPr lang="en-US" kern="100" dirty="0">
                <a:effectLst/>
              </a:rPr>
              <a:t>AI </a:t>
            </a:r>
            <a:r>
              <a:rPr lang="en-US" kern="100" dirty="0"/>
              <a:t>in Research and Education</a:t>
            </a:r>
            <a:br>
              <a:rPr lang="en-US" kern="100" dirty="0">
                <a:effectLst/>
              </a:rPr>
            </a:br>
            <a:endParaRPr lang="en-US" dirty="0"/>
          </a:p>
        </p:txBody>
      </p:sp>
      <p:pic>
        <p:nvPicPr>
          <p:cNvPr id="3" name="Image 2">
            <a:extLst>
              <a:ext uri="{FF2B5EF4-FFF2-40B4-BE49-F238E27FC236}">
                <a16:creationId xmlns:a16="http://schemas.microsoft.com/office/drawing/2014/main" id="{FF36E133-4D45-EAE2-8F63-637481938603}"/>
              </a:ext>
            </a:extLst>
          </p:cNvPr>
          <p:cNvPicPr>
            <a:picLocks noChangeAspect="1"/>
          </p:cNvPicPr>
          <p:nvPr/>
        </p:nvPicPr>
        <p:blipFill rotWithShape="1">
          <a:blip r:embed="rId3"/>
          <a:srcRect t="17767" r="1" b="14398"/>
          <a:stretch/>
        </p:blipFill>
        <p:spPr>
          <a:xfrm>
            <a:off x="628650" y="1369219"/>
            <a:ext cx="7886700" cy="3263504"/>
          </a:xfrm>
          <a:prstGeom prst="rect">
            <a:avLst/>
          </a:prstGeom>
          <a:noFill/>
        </p:spPr>
      </p:pic>
    </p:spTree>
    <p:extLst>
      <p:ext uri="{BB962C8B-B14F-4D97-AF65-F5344CB8AC3E}">
        <p14:creationId xmlns:p14="http://schemas.microsoft.com/office/powerpoint/2010/main" val="2377554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DEF05-35C1-B106-44C0-18C2CA16C3BD}"/>
              </a:ext>
            </a:extLst>
          </p:cNvPr>
          <p:cNvSpPr txBox="1">
            <a:spLocks noGrp="1"/>
          </p:cNvSpPr>
          <p:nvPr>
            <p:ph type="title"/>
          </p:nvPr>
        </p:nvSpPr>
        <p:spPr>
          <a:xfrm>
            <a:off x="628650" y="273844"/>
            <a:ext cx="7886700" cy="994172"/>
          </a:xfrm>
        </p:spPr>
        <p:txBody>
          <a:bodyPr anchor="ctr">
            <a:normAutofit/>
          </a:bodyPr>
          <a:lstStyle/>
          <a:p>
            <a:pPr lvl="0"/>
            <a:r>
              <a:rPr lang="fr-FR"/>
              <a:t>AI as a tool for medical research </a:t>
            </a:r>
          </a:p>
        </p:txBody>
      </p:sp>
      <p:graphicFrame>
        <p:nvGraphicFramePr>
          <p:cNvPr id="5" name="Espace réservé du contenu 2">
            <a:extLst>
              <a:ext uri="{FF2B5EF4-FFF2-40B4-BE49-F238E27FC236}">
                <a16:creationId xmlns:a16="http://schemas.microsoft.com/office/drawing/2014/main" id="{D91DBA7F-447C-2B4B-1C81-D20781060FDC}"/>
              </a:ext>
            </a:extLst>
          </p:cNvPr>
          <p:cNvGraphicFramePr>
            <a:graphicFrameLocks noGrp="1"/>
          </p:cNvGraphicFramePr>
          <p:nvPr>
            <p:ph idx="1"/>
            <p:extLst>
              <p:ext uri="{D42A27DB-BD31-4B8C-83A1-F6EECF244321}">
                <p14:modId xmlns:p14="http://schemas.microsoft.com/office/powerpoint/2010/main" val="3038632893"/>
              </p:ext>
            </p:extLst>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867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A1867-FE9C-77F8-675B-3A4D47BF2FEF}"/>
              </a:ext>
            </a:extLst>
          </p:cNvPr>
          <p:cNvSpPr txBox="1">
            <a:spLocks noGrp="1"/>
          </p:cNvSpPr>
          <p:nvPr>
            <p:ph type="title"/>
          </p:nvPr>
        </p:nvSpPr>
        <p:spPr>
          <a:xfrm>
            <a:off x="628650" y="273844"/>
            <a:ext cx="7886700" cy="994172"/>
          </a:xfrm>
        </p:spPr>
        <p:txBody>
          <a:bodyPr anchor="ctr">
            <a:normAutofit/>
          </a:bodyPr>
          <a:lstStyle/>
          <a:p>
            <a:pPr lvl="0"/>
            <a:r>
              <a:rPr lang="fr-FR" dirty="0" err="1"/>
              <a:t>Study</a:t>
            </a:r>
            <a:r>
              <a:rPr lang="fr-FR" dirty="0"/>
              <a:t> design</a:t>
            </a:r>
          </a:p>
        </p:txBody>
      </p:sp>
      <p:sp>
        <p:nvSpPr>
          <p:cNvPr id="3" name="Espace réservé du contenu 2">
            <a:extLst>
              <a:ext uri="{FF2B5EF4-FFF2-40B4-BE49-F238E27FC236}">
                <a16:creationId xmlns:a16="http://schemas.microsoft.com/office/drawing/2014/main" id="{81E04F12-06AC-F686-36D3-F791B82EB5D0}"/>
              </a:ext>
            </a:extLst>
          </p:cNvPr>
          <p:cNvSpPr txBox="1">
            <a:spLocks noGrp="1"/>
          </p:cNvSpPr>
          <p:nvPr>
            <p:ph sz="half" idx="1"/>
          </p:nvPr>
        </p:nvSpPr>
        <p:spPr>
          <a:xfrm>
            <a:off x="628650" y="1369219"/>
            <a:ext cx="3886200" cy="3263504"/>
          </a:xfrm>
        </p:spPr>
        <p:txBody>
          <a:bodyPr>
            <a:normAutofit/>
          </a:bodyPr>
          <a:lstStyle/>
          <a:p>
            <a:pPr lvl="0"/>
            <a:r>
              <a:rPr lang="en-US" sz="1300" dirty="0"/>
              <a:t>Optimize the design and execution of clinical trials:</a:t>
            </a:r>
          </a:p>
          <a:p>
            <a:pPr lvl="1"/>
            <a:r>
              <a:rPr lang="en-US" sz="1300" dirty="0"/>
              <a:t>Patient Recruitment:</a:t>
            </a:r>
          </a:p>
          <a:p>
            <a:pPr lvl="2"/>
            <a:r>
              <a:rPr lang="en-US" sz="1300" dirty="0"/>
              <a:t>Analyze electronic health records to predict potential candidates for clinical trials </a:t>
            </a:r>
          </a:p>
          <a:p>
            <a:pPr lvl="2"/>
            <a:r>
              <a:rPr lang="en-US" sz="1300" dirty="0"/>
              <a:t>Natural Language Processing can analyze unstructured medical data</a:t>
            </a:r>
          </a:p>
          <a:p>
            <a:pPr lvl="1"/>
            <a:r>
              <a:rPr lang="en-US" sz="1300" dirty="0"/>
              <a:t>Trial Design:</a:t>
            </a:r>
          </a:p>
          <a:p>
            <a:pPr lvl="2"/>
            <a:r>
              <a:rPr lang="en-US" sz="1300" dirty="0"/>
              <a:t>Optimizing Protocols using historical data and identifying potential barriers to recruitment </a:t>
            </a:r>
          </a:p>
          <a:p>
            <a:pPr lvl="2"/>
            <a:r>
              <a:rPr lang="en-US" sz="1300" dirty="0"/>
              <a:t>Simulate different trial scenarios</a:t>
            </a:r>
          </a:p>
          <a:p>
            <a:pPr lvl="1"/>
            <a:r>
              <a:rPr lang="en-US" sz="1300" dirty="0"/>
              <a:t>Site Selection Optimization using historical data </a:t>
            </a:r>
          </a:p>
          <a:p>
            <a:pPr lvl="1"/>
            <a:endParaRPr lang="en-US" sz="1300" dirty="0"/>
          </a:p>
        </p:txBody>
      </p:sp>
      <p:pic>
        <p:nvPicPr>
          <p:cNvPr id="4" name="Espace réservé pour une image  3">
            <a:extLst>
              <a:ext uri="{FF2B5EF4-FFF2-40B4-BE49-F238E27FC236}">
                <a16:creationId xmlns:a16="http://schemas.microsoft.com/office/drawing/2014/main" id="{4F3CD214-9D38-0AB1-75C0-89BA20F9EBF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a:stretch/>
        </p:blipFill>
        <p:spPr>
          <a:xfrm>
            <a:off x="4629150" y="1369219"/>
            <a:ext cx="3886200" cy="3263504"/>
          </a:xfrm>
          <a:prstGeom prst="rect">
            <a:avLst/>
          </a:prstGeom>
          <a:noFill/>
        </p:spPr>
      </p:pic>
    </p:spTree>
    <p:extLst>
      <p:ext uri="{BB962C8B-B14F-4D97-AF65-F5344CB8AC3E}">
        <p14:creationId xmlns:p14="http://schemas.microsoft.com/office/powerpoint/2010/main" val="3585778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82DA-9D09-2963-5115-36D0D98466D7}"/>
              </a:ext>
            </a:extLst>
          </p:cNvPr>
          <p:cNvSpPr>
            <a:spLocks noGrp="1"/>
          </p:cNvSpPr>
          <p:nvPr>
            <p:ph type="title"/>
          </p:nvPr>
        </p:nvSpPr>
        <p:spPr>
          <a:xfrm>
            <a:off x="630936" y="411480"/>
            <a:ext cx="2700645" cy="4073652"/>
          </a:xfrm>
        </p:spPr>
        <p:txBody>
          <a:bodyPr>
            <a:normAutofit/>
          </a:bodyPr>
          <a:lstStyle/>
          <a:p>
            <a:r>
              <a:rPr lang="en-US" sz="4050" dirty="0"/>
              <a:t>Framework of today’s discussion</a:t>
            </a:r>
            <a:endParaRPr lang="en-NL" sz="4050" dirty="0"/>
          </a:p>
        </p:txBody>
      </p:sp>
      <p:sp>
        <p:nvSpPr>
          <p:cNvPr id="3" name="Content Placeholder 2">
            <a:extLst>
              <a:ext uri="{FF2B5EF4-FFF2-40B4-BE49-F238E27FC236}">
                <a16:creationId xmlns:a16="http://schemas.microsoft.com/office/drawing/2014/main" id="{B8C925D4-0BBA-619A-1458-A82F28981BF8}"/>
              </a:ext>
            </a:extLst>
          </p:cNvPr>
          <p:cNvSpPr>
            <a:spLocks noGrp="1"/>
          </p:cNvSpPr>
          <p:nvPr>
            <p:ph idx="1"/>
          </p:nvPr>
        </p:nvSpPr>
        <p:spPr>
          <a:xfrm>
            <a:off x="3844814" y="414068"/>
            <a:ext cx="4668251" cy="4073652"/>
          </a:xfrm>
        </p:spPr>
        <p:txBody>
          <a:bodyPr anchor="ctr">
            <a:normAutofit/>
          </a:bodyPr>
          <a:lstStyle/>
          <a:p>
            <a:pPr marL="0" marR="0" indent="0">
              <a:lnSpc>
                <a:spcPct val="150000"/>
              </a:lnSpc>
              <a:spcBef>
                <a:spcPts val="0"/>
              </a:spcBef>
              <a:spcAft>
                <a:spcPts val="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1) Definitions/terminology</a:t>
            </a:r>
          </a:p>
          <a:p>
            <a:pPr marL="0" marR="0" indent="0">
              <a:lnSpc>
                <a:spcPct val="150000"/>
              </a:lnSpc>
              <a:spcBef>
                <a:spcPts val="0"/>
              </a:spcBef>
              <a:spcAft>
                <a:spcPts val="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2) AI in clinical medicine</a:t>
            </a:r>
          </a:p>
          <a:p>
            <a:pPr marL="0" marR="0" indent="0">
              <a:lnSpc>
                <a:spcPct val="150000"/>
              </a:lnSpc>
              <a:spcBef>
                <a:spcPts val="0"/>
              </a:spcBef>
              <a:spcAft>
                <a:spcPts val="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3) AI as a research tool</a:t>
            </a:r>
          </a:p>
          <a:p>
            <a:pPr marL="0" marR="0" indent="0">
              <a:lnSpc>
                <a:spcPct val="150000"/>
              </a:lnSpc>
              <a:spcBef>
                <a:spcPts val="0"/>
              </a:spcBef>
              <a:spcAft>
                <a:spcPts val="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4) AI in education/workforce issues</a:t>
            </a:r>
          </a:p>
          <a:p>
            <a:pPr marL="0" marR="0" indent="0">
              <a:lnSpc>
                <a:spcPct val="150000"/>
              </a:lnSpc>
              <a:spcBef>
                <a:spcPts val="0"/>
              </a:spcBef>
              <a:spcAft>
                <a:spcPts val="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5) Pitfalls of AI</a:t>
            </a:r>
          </a:p>
          <a:p>
            <a:endParaRPr lang="en-NL" sz="1650" dirty="0"/>
          </a:p>
        </p:txBody>
      </p:sp>
    </p:spTree>
    <p:extLst>
      <p:ext uri="{BB962C8B-B14F-4D97-AF65-F5344CB8AC3E}">
        <p14:creationId xmlns:p14="http://schemas.microsoft.com/office/powerpoint/2010/main" val="1994086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B7112B-906B-A474-7A87-CE6C455FA20A}"/>
              </a:ext>
            </a:extLst>
          </p:cNvPr>
          <p:cNvSpPr txBox="1">
            <a:spLocks noGrp="1"/>
          </p:cNvSpPr>
          <p:nvPr>
            <p:ph type="title"/>
          </p:nvPr>
        </p:nvSpPr>
        <p:spPr>
          <a:xfrm>
            <a:off x="628650" y="273844"/>
            <a:ext cx="7886700" cy="994172"/>
          </a:xfrm>
        </p:spPr>
        <p:txBody>
          <a:bodyPr anchor="ctr">
            <a:normAutofit/>
          </a:bodyPr>
          <a:lstStyle/>
          <a:p>
            <a:pPr lvl="0"/>
            <a:r>
              <a:rPr lang="fr-FR" dirty="0"/>
              <a:t>Data </a:t>
            </a:r>
            <a:r>
              <a:rPr lang="fr-FR" dirty="0" err="1"/>
              <a:t>retrieval</a:t>
            </a:r>
            <a:endParaRPr lang="fr-FR" dirty="0"/>
          </a:p>
        </p:txBody>
      </p:sp>
      <p:sp>
        <p:nvSpPr>
          <p:cNvPr id="3" name="Espace réservé du contenu 2">
            <a:extLst>
              <a:ext uri="{FF2B5EF4-FFF2-40B4-BE49-F238E27FC236}">
                <a16:creationId xmlns:a16="http://schemas.microsoft.com/office/drawing/2014/main" id="{AD5EE7FA-F931-3C26-EC7A-ECC65CEB1CFA}"/>
              </a:ext>
            </a:extLst>
          </p:cNvPr>
          <p:cNvSpPr txBox="1">
            <a:spLocks noGrp="1"/>
          </p:cNvSpPr>
          <p:nvPr>
            <p:ph sz="half" idx="1"/>
          </p:nvPr>
        </p:nvSpPr>
        <p:spPr>
          <a:xfrm>
            <a:off x="628650" y="1369219"/>
            <a:ext cx="3886200" cy="3263504"/>
          </a:xfrm>
        </p:spPr>
        <p:txBody>
          <a:bodyPr>
            <a:normAutofit/>
          </a:bodyPr>
          <a:lstStyle/>
          <a:p>
            <a:pPr lvl="0"/>
            <a:r>
              <a:rPr lang="en-US" sz="1300" dirty="0"/>
              <a:t>Automated Data Extraction</a:t>
            </a:r>
          </a:p>
          <a:p>
            <a:pPr lvl="0"/>
            <a:r>
              <a:rPr lang="en-US" sz="1300" dirty="0"/>
              <a:t>Predictive Analytics: AI can predict patient responses to treatments</a:t>
            </a:r>
          </a:p>
          <a:p>
            <a:pPr lvl="0"/>
            <a:r>
              <a:rPr lang="en-US" sz="1300" dirty="0"/>
              <a:t>Real-time data analysis:</a:t>
            </a:r>
          </a:p>
          <a:p>
            <a:pPr lvl="1"/>
            <a:r>
              <a:rPr lang="en-US" sz="1300" dirty="0"/>
              <a:t>Facilitate remote patient monitoring through wearable devices and sensors</a:t>
            </a:r>
          </a:p>
          <a:p>
            <a:pPr lvl="1"/>
            <a:r>
              <a:rPr lang="en-US" sz="1300" dirty="0"/>
              <a:t>Reduces need for frequent clinic visits and enhances overall trial efficiency</a:t>
            </a:r>
          </a:p>
          <a:p>
            <a:pPr lvl="1"/>
            <a:r>
              <a:rPr lang="en-US" sz="1300" dirty="0"/>
              <a:t>Early Detection of Adverse Events: improved participant safety</a:t>
            </a:r>
          </a:p>
          <a:p>
            <a:pPr lvl="1"/>
            <a:r>
              <a:rPr lang="en-US" sz="1300" dirty="0"/>
              <a:t>Identifying discrepancies in real-time</a:t>
            </a:r>
          </a:p>
          <a:p>
            <a:pPr lvl="1"/>
            <a:r>
              <a:rPr lang="en-US" sz="1300" dirty="0"/>
              <a:t>Adaptive trial designs</a:t>
            </a:r>
          </a:p>
          <a:p>
            <a:pPr lvl="0"/>
            <a:r>
              <a:rPr lang="en-US" sz="1300" dirty="0"/>
              <a:t>Monitoring of participant behavior and protocol adherence</a:t>
            </a:r>
          </a:p>
          <a:p>
            <a:pPr lvl="0"/>
            <a:endParaRPr lang="en-US" sz="1300" dirty="0"/>
          </a:p>
          <a:p>
            <a:pPr lvl="0"/>
            <a:endParaRPr lang="en-US" sz="1300" dirty="0"/>
          </a:p>
        </p:txBody>
      </p:sp>
      <p:pic>
        <p:nvPicPr>
          <p:cNvPr id="4" name="Image 3">
            <a:extLst>
              <a:ext uri="{FF2B5EF4-FFF2-40B4-BE49-F238E27FC236}">
                <a16:creationId xmlns:a16="http://schemas.microsoft.com/office/drawing/2014/main" id="{D01E21EF-33E0-1757-CE12-8E426AE6D64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
          <a:stretch/>
        </p:blipFill>
        <p:spPr>
          <a:xfrm>
            <a:off x="4629150" y="1369219"/>
            <a:ext cx="3886200" cy="3263504"/>
          </a:xfrm>
          <a:prstGeom prst="rect">
            <a:avLst/>
          </a:prstGeom>
          <a:noFill/>
        </p:spPr>
      </p:pic>
    </p:spTree>
    <p:extLst>
      <p:ext uri="{BB962C8B-B14F-4D97-AF65-F5344CB8AC3E}">
        <p14:creationId xmlns:p14="http://schemas.microsoft.com/office/powerpoint/2010/main" val="1557704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BAAE3-4C5A-8A5B-0BD0-C2DC5AA5A816}"/>
              </a:ext>
            </a:extLst>
          </p:cNvPr>
          <p:cNvSpPr txBox="1">
            <a:spLocks noGrp="1"/>
          </p:cNvSpPr>
          <p:nvPr>
            <p:ph type="title"/>
          </p:nvPr>
        </p:nvSpPr>
        <p:spPr>
          <a:xfrm>
            <a:off x="628650" y="273844"/>
            <a:ext cx="7886700" cy="994172"/>
          </a:xfrm>
        </p:spPr>
        <p:txBody>
          <a:bodyPr anchor="ctr">
            <a:normAutofit/>
          </a:bodyPr>
          <a:lstStyle/>
          <a:p>
            <a:pPr lvl="0"/>
            <a:r>
              <a:rPr lang="fr-FR" dirty="0"/>
              <a:t>AI as a </a:t>
            </a:r>
            <a:r>
              <a:rPr lang="fr-FR" dirty="0" err="1"/>
              <a:t>tool</a:t>
            </a:r>
            <a:r>
              <a:rPr lang="fr-FR" dirty="0"/>
              <a:t> for qualitative </a:t>
            </a:r>
            <a:r>
              <a:rPr lang="fr-FR" dirty="0" err="1"/>
              <a:t>research</a:t>
            </a:r>
            <a:endParaRPr lang="fr-FR" dirty="0"/>
          </a:p>
        </p:txBody>
      </p:sp>
      <p:sp>
        <p:nvSpPr>
          <p:cNvPr id="3" name="Espace réservé du contenu 2">
            <a:extLst>
              <a:ext uri="{FF2B5EF4-FFF2-40B4-BE49-F238E27FC236}">
                <a16:creationId xmlns:a16="http://schemas.microsoft.com/office/drawing/2014/main" id="{2E40954A-C694-A8FD-F3A7-FC9D61DE81E9}"/>
              </a:ext>
            </a:extLst>
          </p:cNvPr>
          <p:cNvSpPr txBox="1">
            <a:spLocks noGrp="1"/>
          </p:cNvSpPr>
          <p:nvPr>
            <p:ph sz="half" idx="1"/>
          </p:nvPr>
        </p:nvSpPr>
        <p:spPr>
          <a:xfrm>
            <a:off x="628650" y="1369219"/>
            <a:ext cx="3886200" cy="3263504"/>
          </a:xfrm>
        </p:spPr>
        <p:txBody>
          <a:bodyPr>
            <a:normAutofit/>
          </a:bodyPr>
          <a:lstStyle/>
          <a:p>
            <a:pPr lvl="0"/>
            <a:r>
              <a:rPr lang="en-US" sz="1600"/>
              <a:t>AI has potential for qualitative and Mixed Method research</a:t>
            </a:r>
          </a:p>
          <a:p>
            <a:pPr lvl="0"/>
            <a:r>
              <a:rPr lang="en-US" sz="1600"/>
              <a:t>Very important in nursing research </a:t>
            </a:r>
          </a:p>
          <a:p>
            <a:pPr lvl="0"/>
            <a:r>
              <a:rPr lang="en-US" sz="1600"/>
              <a:t>Enhance data collection, analysis, and interpretation </a:t>
            </a:r>
          </a:p>
          <a:p>
            <a:pPr lvl="1"/>
            <a:r>
              <a:rPr lang="en-US" sz="1600" i="1"/>
              <a:t>Nashwan AJ, Abukhadijah H. Harnessing Artificial Intelligence for Qualitative and Mixed Methods in Nursing Research. Cureus. 2023 Nov 9;15(11):e48570.</a:t>
            </a:r>
          </a:p>
          <a:p>
            <a:pPr lvl="0"/>
            <a:r>
              <a:rPr lang="en-US" sz="1600"/>
              <a:t>Not a statistics tool but can suggest methods</a:t>
            </a:r>
            <a:endParaRPr lang="fr-FR" sz="1600"/>
          </a:p>
        </p:txBody>
      </p:sp>
      <p:pic>
        <p:nvPicPr>
          <p:cNvPr id="4" name="Image 3">
            <a:extLst>
              <a:ext uri="{FF2B5EF4-FFF2-40B4-BE49-F238E27FC236}">
                <a16:creationId xmlns:a16="http://schemas.microsoft.com/office/drawing/2014/main" id="{54064D2A-1E25-7CA3-6D60-5D3F4B47AEEA}"/>
              </a:ext>
            </a:extLst>
          </p:cNvPr>
          <p:cNvPicPr>
            <a:picLocks noChangeAspect="1"/>
          </p:cNvPicPr>
          <p:nvPr/>
        </p:nvPicPr>
        <p:blipFill>
          <a:blip r:embed="rId2"/>
          <a:stretch>
            <a:fillRect/>
          </a:stretch>
        </p:blipFill>
        <p:spPr>
          <a:xfrm>
            <a:off x="4629150" y="1856518"/>
            <a:ext cx="3886200" cy="2288905"/>
          </a:xfrm>
          <a:prstGeom prst="rect">
            <a:avLst/>
          </a:prstGeom>
          <a:noFill/>
        </p:spPr>
      </p:pic>
    </p:spTree>
    <p:extLst>
      <p:ext uri="{BB962C8B-B14F-4D97-AF65-F5344CB8AC3E}">
        <p14:creationId xmlns:p14="http://schemas.microsoft.com/office/powerpoint/2010/main" val="2658214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C4544F-EC67-3E79-5EFA-7F5395251D98}"/>
              </a:ext>
            </a:extLst>
          </p:cNvPr>
          <p:cNvSpPr>
            <a:spLocks noGrp="1"/>
          </p:cNvSpPr>
          <p:nvPr>
            <p:ph type="title"/>
          </p:nvPr>
        </p:nvSpPr>
        <p:spPr>
          <a:xfrm>
            <a:off x="628650" y="273844"/>
            <a:ext cx="7886700" cy="994172"/>
          </a:xfrm>
        </p:spPr>
        <p:txBody>
          <a:bodyPr anchor="ctr">
            <a:normAutofit/>
          </a:bodyPr>
          <a:lstStyle/>
          <a:p>
            <a:r>
              <a:rPr lang="en-US" dirty="0"/>
              <a:t>AI for clinical trials</a:t>
            </a:r>
          </a:p>
        </p:txBody>
      </p:sp>
      <p:graphicFrame>
        <p:nvGraphicFramePr>
          <p:cNvPr id="5" name="Espace réservé du contenu 2">
            <a:extLst>
              <a:ext uri="{FF2B5EF4-FFF2-40B4-BE49-F238E27FC236}">
                <a16:creationId xmlns:a16="http://schemas.microsoft.com/office/drawing/2014/main" id="{86E43401-D943-9440-3D52-E682D3134FD7}"/>
              </a:ext>
            </a:extLst>
          </p:cNvPr>
          <p:cNvGraphicFramePr>
            <a:graphicFrameLocks noGrp="1"/>
          </p:cNvGraphicFramePr>
          <p:nvPr>
            <p:ph idx="1"/>
            <p:extLst>
              <p:ext uri="{D42A27DB-BD31-4B8C-83A1-F6EECF244321}">
                <p14:modId xmlns:p14="http://schemas.microsoft.com/office/powerpoint/2010/main" val="4147323534"/>
              </p:ext>
            </p:extLst>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446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642D4-53B8-D5C0-0D15-9DF25C8DA5E4}"/>
              </a:ext>
            </a:extLst>
          </p:cNvPr>
          <p:cNvSpPr>
            <a:spLocks noGrp="1"/>
          </p:cNvSpPr>
          <p:nvPr>
            <p:ph type="title"/>
          </p:nvPr>
        </p:nvSpPr>
        <p:spPr>
          <a:xfrm>
            <a:off x="628650" y="114301"/>
            <a:ext cx="7886700" cy="754379"/>
          </a:xfrm>
        </p:spPr>
        <p:txBody>
          <a:bodyPr>
            <a:normAutofit/>
          </a:bodyPr>
          <a:lstStyle/>
          <a:p>
            <a:r>
              <a:rPr lang="fr-FR" dirty="0" err="1"/>
              <a:t>Using</a:t>
            </a:r>
            <a:r>
              <a:rPr lang="fr-FR" dirty="0"/>
              <a:t> </a:t>
            </a:r>
            <a:r>
              <a:rPr lang="fr-FR" dirty="0" err="1"/>
              <a:t>Chatgpt</a:t>
            </a:r>
            <a:r>
              <a:rPr lang="fr-FR" dirty="0"/>
              <a:t> to </a:t>
            </a:r>
            <a:r>
              <a:rPr lang="fr-FR" dirty="0" err="1"/>
              <a:t>define</a:t>
            </a:r>
            <a:r>
              <a:rPr lang="fr-FR" dirty="0"/>
              <a:t> a </a:t>
            </a:r>
            <a:r>
              <a:rPr lang="fr-FR" dirty="0" err="1"/>
              <a:t>research</a:t>
            </a:r>
            <a:r>
              <a:rPr lang="fr-FR" dirty="0"/>
              <a:t> question</a:t>
            </a:r>
          </a:p>
        </p:txBody>
      </p:sp>
      <p:sp>
        <p:nvSpPr>
          <p:cNvPr id="3" name="Espace réservé du contenu 2">
            <a:extLst>
              <a:ext uri="{FF2B5EF4-FFF2-40B4-BE49-F238E27FC236}">
                <a16:creationId xmlns:a16="http://schemas.microsoft.com/office/drawing/2014/main" id="{F3F8DF9B-85AA-AD17-DFF1-73F3EAB95ECB}"/>
              </a:ext>
            </a:extLst>
          </p:cNvPr>
          <p:cNvSpPr>
            <a:spLocks noGrp="1"/>
          </p:cNvSpPr>
          <p:nvPr>
            <p:ph idx="1"/>
          </p:nvPr>
        </p:nvSpPr>
        <p:spPr>
          <a:xfrm>
            <a:off x="220980" y="815340"/>
            <a:ext cx="8648700" cy="4213859"/>
          </a:xfrm>
        </p:spPr>
        <p:txBody>
          <a:bodyPr>
            <a:noAutofit/>
          </a:bodyPr>
          <a:lstStyle/>
          <a:p>
            <a:pPr marL="0" indent="0" algn="just">
              <a:buNone/>
            </a:pPr>
            <a:r>
              <a:rPr lang="en-US" sz="1400" b="1" u="sng" dirty="0"/>
              <a:t>What are the knowledge gaps concerning PUV?</a:t>
            </a:r>
          </a:p>
          <a:p>
            <a:pPr algn="just"/>
            <a:r>
              <a:rPr lang="en-US" sz="1400" b="1" dirty="0">
                <a:solidFill>
                  <a:srgbClr val="FF0000"/>
                </a:solidFill>
              </a:rPr>
              <a:t>Etiology and Pathogenesis</a:t>
            </a:r>
            <a:r>
              <a:rPr lang="en-US" sz="1400" dirty="0">
                <a:solidFill>
                  <a:srgbClr val="FF0000"/>
                </a:solidFill>
              </a:rPr>
              <a:t>: The </a:t>
            </a:r>
            <a:r>
              <a:rPr lang="en-US" sz="1400" u="sng" dirty="0">
                <a:solidFill>
                  <a:srgbClr val="FF0000"/>
                </a:solidFill>
              </a:rPr>
              <a:t>exact cause of PUV remains unclear</a:t>
            </a:r>
            <a:r>
              <a:rPr lang="en-US" sz="1400" dirty="0">
                <a:solidFill>
                  <a:srgbClr val="FF0000"/>
                </a:solidFill>
              </a:rPr>
              <a:t>. </a:t>
            </a:r>
          </a:p>
          <a:p>
            <a:pPr algn="just"/>
            <a:r>
              <a:rPr lang="en-US" sz="1400" b="1" dirty="0">
                <a:solidFill>
                  <a:srgbClr val="FF0000"/>
                </a:solidFill>
              </a:rPr>
              <a:t>Risk Factors</a:t>
            </a:r>
            <a:r>
              <a:rPr lang="en-US" sz="1400" dirty="0">
                <a:solidFill>
                  <a:srgbClr val="FF0000"/>
                </a:solidFill>
              </a:rPr>
              <a:t>: Although PUV is considered a sporadic anomaly, there may be certain </a:t>
            </a:r>
            <a:r>
              <a:rPr lang="en-US" sz="1400" u="sng" dirty="0">
                <a:solidFill>
                  <a:srgbClr val="FF0000"/>
                </a:solidFill>
              </a:rPr>
              <a:t>genetic and environmental factors</a:t>
            </a:r>
            <a:r>
              <a:rPr lang="en-US" sz="1400" dirty="0">
                <a:solidFill>
                  <a:srgbClr val="FF0000"/>
                </a:solidFill>
              </a:rPr>
              <a:t> that contribute to its development. </a:t>
            </a:r>
          </a:p>
          <a:p>
            <a:pPr algn="just"/>
            <a:r>
              <a:rPr lang="en-US" sz="1400" b="1" dirty="0">
                <a:solidFill>
                  <a:srgbClr val="FF0000"/>
                </a:solidFill>
              </a:rPr>
              <a:t>Natural History and Long-Term Outcomes</a:t>
            </a:r>
            <a:r>
              <a:rPr lang="en-US" sz="1400" dirty="0">
                <a:solidFill>
                  <a:srgbClr val="FF0000"/>
                </a:solidFill>
              </a:rPr>
              <a:t>: While PUV can lead to significant urinary tract issues in infancy and childhood, there's still a need for more comprehensive studies on the long-term outcomes of individuals with PUV. This includes their renal function, risk of urinary tract infections, and potential complications later in life.</a:t>
            </a:r>
          </a:p>
          <a:p>
            <a:pPr algn="just"/>
            <a:r>
              <a:rPr lang="en-US" sz="1400" b="1" dirty="0">
                <a:solidFill>
                  <a:srgbClr val="FF0000"/>
                </a:solidFill>
              </a:rPr>
              <a:t>Optimal Treatment Strategies</a:t>
            </a:r>
            <a:r>
              <a:rPr lang="en-US" sz="1400" dirty="0">
                <a:solidFill>
                  <a:srgbClr val="FF0000"/>
                </a:solidFill>
              </a:rPr>
              <a:t>: While the primary treatment for PUV is surgical intervention to relieve urinary obstruction, there are ongoing debates about the timing, type, and long-term implications of these procedures. </a:t>
            </a:r>
          </a:p>
          <a:p>
            <a:pPr algn="just"/>
            <a:r>
              <a:rPr lang="en-US" sz="1400" b="1" dirty="0">
                <a:solidFill>
                  <a:srgbClr val="FF0000"/>
                </a:solidFill>
              </a:rPr>
              <a:t>Fetal Intervention</a:t>
            </a:r>
            <a:r>
              <a:rPr lang="en-US" sz="1400" dirty="0">
                <a:solidFill>
                  <a:srgbClr val="FF0000"/>
                </a:solidFill>
              </a:rPr>
              <a:t>: In cases where PUV is detected prenatally, there's growing interest in fetal intervention to alleviate urinary obstruction and prevent renal damage before birth. However, </a:t>
            </a:r>
            <a:r>
              <a:rPr lang="en-US" sz="1400" u="sng" dirty="0">
                <a:solidFill>
                  <a:srgbClr val="FF0000"/>
                </a:solidFill>
              </a:rPr>
              <a:t>the efficacy and safety of such interventions are still being investigated</a:t>
            </a:r>
            <a:r>
              <a:rPr lang="en-US" sz="1400" dirty="0">
                <a:solidFill>
                  <a:srgbClr val="FF0000"/>
                </a:solidFill>
              </a:rPr>
              <a:t>, </a:t>
            </a:r>
          </a:p>
          <a:p>
            <a:pPr algn="just"/>
            <a:r>
              <a:rPr lang="en-US" sz="1400" b="1" dirty="0">
                <a:solidFill>
                  <a:srgbClr val="FF0000"/>
                </a:solidFill>
              </a:rPr>
              <a:t>Psychosocial Impact:</a:t>
            </a:r>
            <a:r>
              <a:rPr lang="en-US" sz="1400" dirty="0">
                <a:solidFill>
                  <a:srgbClr val="FF0000"/>
                </a:solidFill>
              </a:rPr>
              <a:t> Living with a chronic medical condition like </a:t>
            </a:r>
            <a:r>
              <a:rPr lang="en-US" sz="1400" u="sng" dirty="0">
                <a:solidFill>
                  <a:srgbClr val="FF0000"/>
                </a:solidFill>
              </a:rPr>
              <a:t>PUV can have significant psychosocial implications </a:t>
            </a:r>
            <a:r>
              <a:rPr lang="en-US" sz="1400" dirty="0">
                <a:solidFill>
                  <a:srgbClr val="FF0000"/>
                </a:solidFill>
              </a:rPr>
              <a:t>for affected individuals and their families. Understanding the psychosocial impact of PUV and developing appropriate support systems are essential aspects of holistic care that warrant further exploration.</a:t>
            </a:r>
            <a:endParaRPr lang="fr-FR" sz="1400" dirty="0">
              <a:solidFill>
                <a:srgbClr val="FF0000"/>
              </a:solidFill>
            </a:endParaRPr>
          </a:p>
        </p:txBody>
      </p:sp>
    </p:spTree>
    <p:extLst>
      <p:ext uri="{BB962C8B-B14F-4D97-AF65-F5344CB8AC3E}">
        <p14:creationId xmlns:p14="http://schemas.microsoft.com/office/powerpoint/2010/main" val="2238412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8F114-BF6F-A158-CAAD-D317F4C1CFB2}"/>
              </a:ext>
            </a:extLst>
          </p:cNvPr>
          <p:cNvSpPr>
            <a:spLocks noGrp="1"/>
          </p:cNvSpPr>
          <p:nvPr>
            <p:ph type="title"/>
          </p:nvPr>
        </p:nvSpPr>
        <p:spPr>
          <a:xfrm>
            <a:off x="628650" y="106680"/>
            <a:ext cx="7886700" cy="685800"/>
          </a:xfrm>
        </p:spPr>
        <p:txBody>
          <a:bodyPr>
            <a:normAutofit/>
          </a:bodyPr>
          <a:lstStyle/>
          <a:p>
            <a:r>
              <a:rPr lang="fr-FR" dirty="0"/>
              <a:t>How do </a:t>
            </a:r>
            <a:r>
              <a:rPr lang="fr-FR" dirty="0" err="1"/>
              <a:t>we</a:t>
            </a:r>
            <a:r>
              <a:rPr lang="fr-FR" dirty="0"/>
              <a:t> </a:t>
            </a:r>
            <a:r>
              <a:rPr lang="fr-FR" dirty="0" err="1"/>
              <a:t>investigate</a:t>
            </a:r>
            <a:r>
              <a:rPr lang="fr-FR" dirty="0"/>
              <a:t> </a:t>
            </a:r>
            <a:r>
              <a:rPr lang="fr-FR" dirty="0" err="1"/>
              <a:t>risk</a:t>
            </a:r>
            <a:r>
              <a:rPr lang="fr-FR" dirty="0"/>
              <a:t> </a:t>
            </a:r>
            <a:r>
              <a:rPr lang="fr-FR" dirty="0" err="1"/>
              <a:t>factors</a:t>
            </a:r>
            <a:r>
              <a:rPr lang="fr-FR" dirty="0"/>
              <a:t>?</a:t>
            </a:r>
          </a:p>
        </p:txBody>
      </p:sp>
      <p:sp>
        <p:nvSpPr>
          <p:cNvPr id="3" name="Espace réservé du contenu 2">
            <a:extLst>
              <a:ext uri="{FF2B5EF4-FFF2-40B4-BE49-F238E27FC236}">
                <a16:creationId xmlns:a16="http://schemas.microsoft.com/office/drawing/2014/main" id="{95EC557F-178D-CD71-54EB-CDE0C11EF860}"/>
              </a:ext>
            </a:extLst>
          </p:cNvPr>
          <p:cNvSpPr>
            <a:spLocks noGrp="1"/>
          </p:cNvSpPr>
          <p:nvPr>
            <p:ph idx="1"/>
          </p:nvPr>
        </p:nvSpPr>
        <p:spPr>
          <a:xfrm>
            <a:off x="350520" y="792480"/>
            <a:ext cx="8164830" cy="3840243"/>
          </a:xfrm>
        </p:spPr>
        <p:txBody>
          <a:bodyPr>
            <a:noAutofit/>
          </a:bodyPr>
          <a:lstStyle/>
          <a:p>
            <a:pPr marL="0" indent="0" algn="just">
              <a:buNone/>
            </a:pPr>
            <a:r>
              <a:rPr lang="en-US" sz="1400" b="1" dirty="0">
                <a:solidFill>
                  <a:srgbClr val="FF0000"/>
                </a:solidFill>
              </a:rPr>
              <a:t>Genetic Studies</a:t>
            </a:r>
            <a:r>
              <a:rPr lang="en-US" sz="1400" dirty="0">
                <a:solidFill>
                  <a:srgbClr val="FF0000"/>
                </a:solidFill>
              </a:rPr>
              <a:t>: </a:t>
            </a:r>
            <a:r>
              <a:rPr lang="en-US" sz="1400" u="sng" dirty="0">
                <a:solidFill>
                  <a:srgbClr val="FF0000"/>
                </a:solidFill>
              </a:rPr>
              <a:t>Conduct Genome-Wide Association Studies </a:t>
            </a:r>
            <a:r>
              <a:rPr lang="en-US" sz="1400" dirty="0">
                <a:solidFill>
                  <a:srgbClr val="FF0000"/>
                </a:solidFill>
              </a:rPr>
              <a:t>(GWAS) to identify genetic variations or mutations associated with PUV. </a:t>
            </a:r>
          </a:p>
          <a:p>
            <a:pPr marL="0" indent="0" algn="just">
              <a:buNone/>
            </a:pPr>
            <a:r>
              <a:rPr lang="en-US" sz="1400" b="1" dirty="0">
                <a:solidFill>
                  <a:srgbClr val="FF0000"/>
                </a:solidFill>
              </a:rPr>
              <a:t>Examine familial clustering </a:t>
            </a:r>
            <a:r>
              <a:rPr lang="en-US" sz="1400" dirty="0">
                <a:solidFill>
                  <a:srgbClr val="FF0000"/>
                </a:solidFill>
              </a:rPr>
              <a:t>of PUV to determine if there's a hereditary component to the condition. Studying </a:t>
            </a:r>
            <a:r>
              <a:rPr lang="en-US" sz="1400" u="sng" dirty="0">
                <a:solidFill>
                  <a:srgbClr val="FF0000"/>
                </a:solidFill>
              </a:rPr>
              <a:t>families with multiple affected individuals </a:t>
            </a:r>
            <a:r>
              <a:rPr lang="en-US" sz="1400" dirty="0">
                <a:solidFill>
                  <a:srgbClr val="FF0000"/>
                </a:solidFill>
              </a:rPr>
              <a:t>can help identify candidate genes or genetic pathways involved in PUV development.</a:t>
            </a:r>
          </a:p>
          <a:p>
            <a:pPr marL="0" indent="0" algn="just">
              <a:buNone/>
            </a:pPr>
            <a:r>
              <a:rPr lang="en-US" sz="1400" b="1" dirty="0">
                <a:solidFill>
                  <a:srgbClr val="FF0000"/>
                </a:solidFill>
              </a:rPr>
              <a:t>Epidemiological Studies: </a:t>
            </a:r>
            <a:r>
              <a:rPr lang="en-US" sz="1400" dirty="0">
                <a:solidFill>
                  <a:srgbClr val="FF0000"/>
                </a:solidFill>
              </a:rPr>
              <a:t>Conduct population-based studies to assess the </a:t>
            </a:r>
            <a:r>
              <a:rPr lang="en-US" sz="1400" u="sng" dirty="0">
                <a:solidFill>
                  <a:srgbClr val="FF0000"/>
                </a:solidFill>
              </a:rPr>
              <a:t>prevalence of PUV in different geographic regions and demographic groups</a:t>
            </a:r>
            <a:r>
              <a:rPr lang="en-US" sz="1400" dirty="0">
                <a:solidFill>
                  <a:srgbClr val="FF0000"/>
                </a:solidFill>
              </a:rPr>
              <a:t>. Investigate potential associations between maternal factors (e.g., age, parity, maternal health conditions) and the risk of PUV development in offspring. </a:t>
            </a:r>
          </a:p>
          <a:p>
            <a:pPr marL="0" indent="0" algn="just">
              <a:buNone/>
            </a:pPr>
            <a:r>
              <a:rPr lang="en-US" sz="1400" b="1" dirty="0">
                <a:solidFill>
                  <a:srgbClr val="FF0000"/>
                </a:solidFill>
              </a:rPr>
              <a:t>Environmental Studies: </a:t>
            </a:r>
            <a:r>
              <a:rPr lang="en-US" sz="1400" dirty="0">
                <a:solidFill>
                  <a:srgbClr val="FF0000"/>
                </a:solidFill>
              </a:rPr>
              <a:t>Explore potential environmental exposures during pregnancy or early childhood that may increase the risk of PUV. This could </a:t>
            </a:r>
            <a:r>
              <a:rPr lang="en-US" sz="1400" u="sng" dirty="0">
                <a:solidFill>
                  <a:srgbClr val="FF0000"/>
                </a:solidFill>
              </a:rPr>
              <a:t>include exposure to certain medications, toxins, pollutants, or maternal lifestyle factors (e.g., smoking, diet). </a:t>
            </a:r>
            <a:r>
              <a:rPr lang="en-US" sz="1400" dirty="0">
                <a:solidFill>
                  <a:srgbClr val="FF0000"/>
                </a:solidFill>
              </a:rPr>
              <a:t>Utilize </a:t>
            </a:r>
            <a:r>
              <a:rPr lang="en-US" sz="1400" u="sng" dirty="0">
                <a:solidFill>
                  <a:srgbClr val="FF0000"/>
                </a:solidFill>
              </a:rPr>
              <a:t>animal models </a:t>
            </a:r>
            <a:r>
              <a:rPr lang="en-US" sz="1400" dirty="0">
                <a:solidFill>
                  <a:srgbClr val="FF0000"/>
                </a:solidFill>
              </a:rPr>
              <a:t>to investigate the effects of specific environmental exposures on the development of PUV. </a:t>
            </a:r>
          </a:p>
          <a:p>
            <a:pPr marL="0" indent="0" algn="just">
              <a:buNone/>
            </a:pPr>
            <a:r>
              <a:rPr lang="en-US" sz="1400" b="1" dirty="0">
                <a:solidFill>
                  <a:srgbClr val="FF0000"/>
                </a:solidFill>
              </a:rPr>
              <a:t>Multifactorial Analyses: </a:t>
            </a:r>
            <a:r>
              <a:rPr lang="en-US" sz="1400" dirty="0">
                <a:solidFill>
                  <a:srgbClr val="FF0000"/>
                </a:solidFill>
              </a:rPr>
              <a:t>Integrate </a:t>
            </a:r>
            <a:r>
              <a:rPr lang="en-US" sz="1400" u="sng" dirty="0">
                <a:solidFill>
                  <a:srgbClr val="FF0000"/>
                </a:solidFill>
              </a:rPr>
              <a:t>genetic, epidemiological, and environmental data </a:t>
            </a:r>
            <a:r>
              <a:rPr lang="en-US" sz="1400" dirty="0">
                <a:solidFill>
                  <a:srgbClr val="FF0000"/>
                </a:solidFill>
              </a:rPr>
              <a:t>through multifactorial analyses to identify potential gene-environment interactions or synergistic effects contributing to PUV risk.</a:t>
            </a:r>
          </a:p>
          <a:p>
            <a:pPr marL="0" indent="0" algn="just">
              <a:buNone/>
            </a:pPr>
            <a:r>
              <a:rPr lang="en-US" sz="1400" b="1" dirty="0">
                <a:solidFill>
                  <a:srgbClr val="FF0000"/>
                </a:solidFill>
              </a:rPr>
              <a:t>Consider the role of epigenetic modifications </a:t>
            </a:r>
            <a:r>
              <a:rPr lang="en-US" sz="1400" dirty="0">
                <a:solidFill>
                  <a:srgbClr val="FF0000"/>
                </a:solidFill>
              </a:rPr>
              <a:t>(e.g., DNA methylation, histone modifications) in regulating gene expression patterns associated with PUV development</a:t>
            </a:r>
            <a:r>
              <a:rPr lang="en-US" sz="1400" u="sng" dirty="0">
                <a:solidFill>
                  <a:srgbClr val="FF0000"/>
                </a:solidFill>
              </a:rPr>
              <a:t>. Epigenetic studies </a:t>
            </a:r>
            <a:r>
              <a:rPr lang="en-US" sz="1400" dirty="0">
                <a:solidFill>
                  <a:srgbClr val="FF0000"/>
                </a:solidFill>
              </a:rPr>
              <a:t>can provide insights into how environmental factors may influence gene expression and phenotype.</a:t>
            </a:r>
            <a:endParaRPr lang="fr-FR" sz="1400" dirty="0">
              <a:solidFill>
                <a:srgbClr val="FF0000"/>
              </a:solidFill>
            </a:endParaRPr>
          </a:p>
        </p:txBody>
      </p:sp>
    </p:spTree>
    <p:extLst>
      <p:ext uri="{BB962C8B-B14F-4D97-AF65-F5344CB8AC3E}">
        <p14:creationId xmlns:p14="http://schemas.microsoft.com/office/powerpoint/2010/main" val="1519698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5052A-50F9-A848-E153-2C447846B764}"/>
              </a:ext>
            </a:extLst>
          </p:cNvPr>
          <p:cNvSpPr>
            <a:spLocks noGrp="1"/>
          </p:cNvSpPr>
          <p:nvPr>
            <p:ph type="title"/>
          </p:nvPr>
        </p:nvSpPr>
        <p:spPr>
          <a:xfrm>
            <a:off x="628650" y="273844"/>
            <a:ext cx="7886700" cy="701516"/>
          </a:xfrm>
        </p:spPr>
        <p:txBody>
          <a:bodyPr/>
          <a:lstStyle/>
          <a:p>
            <a:r>
              <a:rPr lang="fr-FR" dirty="0" err="1"/>
              <a:t>What</a:t>
            </a:r>
            <a:r>
              <a:rPr lang="fr-FR" dirty="0"/>
              <a:t> </a:t>
            </a:r>
            <a:r>
              <a:rPr lang="fr-FR" dirty="0" err="1"/>
              <a:t>would</a:t>
            </a:r>
            <a:r>
              <a:rPr lang="fr-FR" dirty="0"/>
              <a:t> the inclusion </a:t>
            </a:r>
            <a:r>
              <a:rPr lang="fr-FR" dirty="0" err="1"/>
              <a:t>criteria</a:t>
            </a:r>
            <a:r>
              <a:rPr lang="fr-FR" dirty="0"/>
              <a:t> </a:t>
            </a:r>
            <a:r>
              <a:rPr lang="fr-FR" dirty="0" err="1"/>
              <a:t>be</a:t>
            </a:r>
            <a:r>
              <a:rPr lang="fr-FR" dirty="0"/>
              <a:t>?</a:t>
            </a:r>
          </a:p>
        </p:txBody>
      </p:sp>
      <p:sp>
        <p:nvSpPr>
          <p:cNvPr id="3" name="Espace réservé du contenu 2">
            <a:extLst>
              <a:ext uri="{FF2B5EF4-FFF2-40B4-BE49-F238E27FC236}">
                <a16:creationId xmlns:a16="http://schemas.microsoft.com/office/drawing/2014/main" id="{51A2D693-4387-ADD7-3A03-058EBF7E759D}"/>
              </a:ext>
            </a:extLst>
          </p:cNvPr>
          <p:cNvSpPr>
            <a:spLocks noGrp="1"/>
          </p:cNvSpPr>
          <p:nvPr>
            <p:ph idx="1"/>
          </p:nvPr>
        </p:nvSpPr>
        <p:spPr>
          <a:xfrm>
            <a:off x="335280" y="975360"/>
            <a:ext cx="8542020" cy="4076700"/>
          </a:xfrm>
        </p:spPr>
        <p:txBody>
          <a:bodyPr>
            <a:noAutofit/>
          </a:bodyPr>
          <a:lstStyle/>
          <a:p>
            <a:pPr marL="0" indent="0" algn="just">
              <a:buNone/>
            </a:pPr>
            <a:r>
              <a:rPr lang="en-US" sz="1400" b="1" dirty="0">
                <a:solidFill>
                  <a:srgbClr val="FF0000"/>
                </a:solidFill>
              </a:rPr>
              <a:t>Confirmed Diagnosis of PUV: </a:t>
            </a:r>
            <a:r>
              <a:rPr lang="en-US" sz="1400" dirty="0">
                <a:solidFill>
                  <a:srgbClr val="FF0000"/>
                </a:solidFill>
              </a:rPr>
              <a:t>Participants should have a </a:t>
            </a:r>
            <a:r>
              <a:rPr lang="en-US" sz="1400" u="sng" dirty="0">
                <a:solidFill>
                  <a:srgbClr val="FF0000"/>
                </a:solidFill>
              </a:rPr>
              <a:t>confirmed diagnosis of PUV </a:t>
            </a:r>
            <a:r>
              <a:rPr lang="en-US" sz="1400" dirty="0">
                <a:solidFill>
                  <a:srgbClr val="FF0000"/>
                </a:solidFill>
              </a:rPr>
              <a:t>based on clinical evaluation, imaging studies (e.g., ultrasound, </a:t>
            </a:r>
            <a:r>
              <a:rPr lang="en-US" sz="1400" u="sng" dirty="0">
                <a:solidFill>
                  <a:srgbClr val="FF0000"/>
                </a:solidFill>
              </a:rPr>
              <a:t>voiding cystourethrogram</a:t>
            </a:r>
            <a:r>
              <a:rPr lang="en-US" sz="1400" dirty="0">
                <a:solidFill>
                  <a:srgbClr val="FF0000"/>
                </a:solidFill>
              </a:rPr>
              <a:t>), and/or surgical findings. </a:t>
            </a:r>
          </a:p>
          <a:p>
            <a:pPr marL="0" indent="0" algn="just">
              <a:buNone/>
            </a:pPr>
            <a:r>
              <a:rPr lang="en-US" sz="1400" b="1" dirty="0">
                <a:solidFill>
                  <a:srgbClr val="FF0000"/>
                </a:solidFill>
              </a:rPr>
              <a:t>Age Range</a:t>
            </a:r>
            <a:r>
              <a:rPr lang="en-US" sz="1400" dirty="0">
                <a:solidFill>
                  <a:srgbClr val="FF0000"/>
                </a:solidFill>
              </a:rPr>
              <a:t>: Depending on the study objectives, the age range of participants may vary. For studies focusing on </a:t>
            </a:r>
            <a:r>
              <a:rPr lang="en-US" sz="1400" u="sng" dirty="0">
                <a:solidFill>
                  <a:srgbClr val="FF0000"/>
                </a:solidFill>
              </a:rPr>
              <a:t>prenatal risk factors, participants may include pregnant women with a prenatal diagnosis of PUV. </a:t>
            </a:r>
          </a:p>
          <a:p>
            <a:pPr marL="0" indent="0" algn="just">
              <a:buNone/>
            </a:pPr>
            <a:r>
              <a:rPr lang="en-US" sz="1400" b="1" dirty="0">
                <a:solidFill>
                  <a:srgbClr val="FF0000"/>
                </a:solidFill>
              </a:rPr>
              <a:t>Consent and/or Assent: Participants </a:t>
            </a:r>
            <a:r>
              <a:rPr lang="en-US" sz="1400" dirty="0">
                <a:solidFill>
                  <a:srgbClr val="FF0000"/>
                </a:solidFill>
              </a:rPr>
              <a:t>(or their legal guardians) should provide informed consent (or assent for minors) to participate in the study. </a:t>
            </a:r>
          </a:p>
          <a:p>
            <a:pPr marL="0" indent="0" algn="just">
              <a:buNone/>
            </a:pPr>
            <a:r>
              <a:rPr lang="en-US" sz="1400" b="1" dirty="0">
                <a:solidFill>
                  <a:srgbClr val="FF0000"/>
                </a:solidFill>
              </a:rPr>
              <a:t>Demographic Characteristics: </a:t>
            </a:r>
            <a:r>
              <a:rPr lang="en-US" sz="1400" dirty="0">
                <a:solidFill>
                  <a:srgbClr val="FF0000"/>
                </a:solidFill>
              </a:rPr>
              <a:t>Inclusion criteria may specify certain demographic characteristics such as </a:t>
            </a:r>
            <a:r>
              <a:rPr lang="en-US" sz="1400" b="1" i="1" u="sng" dirty="0">
                <a:solidFill>
                  <a:srgbClr val="FF0000"/>
                </a:solidFill>
              </a:rPr>
              <a:t>gender,</a:t>
            </a:r>
            <a:r>
              <a:rPr lang="en-US" sz="1400" b="1" i="1" dirty="0">
                <a:solidFill>
                  <a:srgbClr val="FF0000"/>
                </a:solidFill>
              </a:rPr>
              <a:t> </a:t>
            </a:r>
            <a:r>
              <a:rPr lang="en-US" sz="1400" dirty="0">
                <a:solidFill>
                  <a:srgbClr val="FF0000"/>
                </a:solidFill>
              </a:rPr>
              <a:t>ethnicity, socioeconomic status, or geographic location </a:t>
            </a:r>
            <a:r>
              <a:rPr lang="en-US" sz="1400" b="1" dirty="0">
                <a:solidFill>
                  <a:srgbClr val="FF0000"/>
                </a:solidFill>
              </a:rPr>
              <a:t>to ensure diversity and representativeness </a:t>
            </a:r>
            <a:r>
              <a:rPr lang="en-US" sz="1400" dirty="0">
                <a:solidFill>
                  <a:srgbClr val="FF0000"/>
                </a:solidFill>
              </a:rPr>
              <a:t>of the study population.</a:t>
            </a:r>
          </a:p>
          <a:p>
            <a:pPr marL="0" indent="0" algn="just">
              <a:buNone/>
            </a:pPr>
            <a:r>
              <a:rPr lang="en-US" sz="1400" b="1" dirty="0">
                <a:solidFill>
                  <a:srgbClr val="FF0000"/>
                </a:solidFill>
              </a:rPr>
              <a:t>Availability of Clinical Data: </a:t>
            </a:r>
            <a:r>
              <a:rPr lang="en-US" sz="1400" dirty="0">
                <a:solidFill>
                  <a:srgbClr val="FF0000"/>
                </a:solidFill>
              </a:rPr>
              <a:t>Participants should have relevant clinical data available for analysis, including medical records, imaging studies, laboratory test results, and maternal/fetal/neonatal history if applicable.</a:t>
            </a:r>
          </a:p>
          <a:p>
            <a:pPr marL="0" indent="0" algn="just">
              <a:buNone/>
            </a:pPr>
            <a:r>
              <a:rPr lang="en-US" sz="1400" b="1" dirty="0">
                <a:solidFill>
                  <a:srgbClr val="FF0000"/>
                </a:solidFill>
              </a:rPr>
              <a:t>Willingness to Participate in Follow-Up: </a:t>
            </a:r>
            <a:r>
              <a:rPr lang="en-US" sz="1400" dirty="0">
                <a:solidFill>
                  <a:srgbClr val="FF0000"/>
                </a:solidFill>
              </a:rPr>
              <a:t>For longitudinal studies or studies requiring follow-up assessments, participants should be willing and able to comply with study procedures and follow-up visits.</a:t>
            </a:r>
          </a:p>
          <a:p>
            <a:pPr marL="0" indent="0" algn="just">
              <a:buNone/>
            </a:pPr>
            <a:r>
              <a:rPr lang="en-US" sz="1400" b="1" dirty="0">
                <a:solidFill>
                  <a:srgbClr val="FF0000"/>
                </a:solidFill>
              </a:rPr>
              <a:t>No Known Major Comorbidities:</a:t>
            </a:r>
          </a:p>
          <a:p>
            <a:pPr marL="0" indent="0" algn="just">
              <a:buNone/>
            </a:pPr>
            <a:r>
              <a:rPr lang="en-US" sz="1400" b="1" dirty="0">
                <a:solidFill>
                  <a:srgbClr val="FF0000"/>
                </a:solidFill>
              </a:rPr>
              <a:t>Ability to Communicate and Understand Study Requirements</a:t>
            </a:r>
            <a:endParaRPr lang="fr-FR" sz="1400" dirty="0">
              <a:solidFill>
                <a:srgbClr val="FF0000"/>
              </a:solidFill>
            </a:endParaRPr>
          </a:p>
        </p:txBody>
      </p:sp>
    </p:spTree>
    <p:extLst>
      <p:ext uri="{BB962C8B-B14F-4D97-AF65-F5344CB8AC3E}">
        <p14:creationId xmlns:p14="http://schemas.microsoft.com/office/powerpoint/2010/main" val="2785096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165AD8-FF2F-1E59-7F37-2D5A064AF959}"/>
              </a:ext>
            </a:extLst>
          </p:cNvPr>
          <p:cNvSpPr txBox="1">
            <a:spLocks noGrp="1"/>
          </p:cNvSpPr>
          <p:nvPr>
            <p:ph type="title"/>
          </p:nvPr>
        </p:nvSpPr>
        <p:spPr>
          <a:xfrm>
            <a:off x="628650" y="273844"/>
            <a:ext cx="7886700" cy="994172"/>
          </a:xfrm>
        </p:spPr>
        <p:txBody>
          <a:bodyPr anchor="ctr">
            <a:normAutofit/>
          </a:bodyPr>
          <a:lstStyle/>
          <a:p>
            <a:pPr lvl="0"/>
            <a:r>
              <a:rPr lang="fr-FR"/>
              <a:t>AI in medical writing</a:t>
            </a:r>
          </a:p>
        </p:txBody>
      </p:sp>
      <p:pic>
        <p:nvPicPr>
          <p:cNvPr id="4" name="Image 3">
            <a:extLst>
              <a:ext uri="{FF2B5EF4-FFF2-40B4-BE49-F238E27FC236}">
                <a16:creationId xmlns:a16="http://schemas.microsoft.com/office/drawing/2014/main" id="{1F8D8AE8-BA16-D322-EA34-FBF6C096C3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8650" y="1369219"/>
            <a:ext cx="3886200" cy="3263504"/>
          </a:xfrm>
          <a:prstGeom prst="rect">
            <a:avLst/>
          </a:prstGeom>
          <a:noFill/>
        </p:spPr>
      </p:pic>
      <p:sp>
        <p:nvSpPr>
          <p:cNvPr id="3" name="Espace réservé du contenu 2">
            <a:extLst>
              <a:ext uri="{FF2B5EF4-FFF2-40B4-BE49-F238E27FC236}">
                <a16:creationId xmlns:a16="http://schemas.microsoft.com/office/drawing/2014/main" id="{7D9F1AA6-AEA1-7AB8-3C8A-5A84607CE761}"/>
              </a:ext>
            </a:extLst>
          </p:cNvPr>
          <p:cNvSpPr txBox="1">
            <a:spLocks noGrp="1"/>
          </p:cNvSpPr>
          <p:nvPr>
            <p:ph sz="half" idx="2"/>
          </p:nvPr>
        </p:nvSpPr>
        <p:spPr>
          <a:xfrm>
            <a:off x="4629150" y="1369219"/>
            <a:ext cx="3886200" cy="3263504"/>
          </a:xfrm>
        </p:spPr>
        <p:txBody>
          <a:bodyPr>
            <a:normAutofit/>
          </a:bodyPr>
          <a:lstStyle/>
          <a:p>
            <a:pPr lvl="0"/>
            <a:r>
              <a:rPr lang="fr-FR" sz="1300"/>
              <a:t>Can write a paper but there is  a risk of hallucinations </a:t>
            </a:r>
          </a:p>
          <a:p>
            <a:pPr lvl="1"/>
            <a:r>
              <a:rPr lang="fr-FR" sz="1300"/>
              <a:t>« </a:t>
            </a:r>
            <a:r>
              <a:rPr lang="en-US" sz="1300"/>
              <a:t>seemingly realistic sensory experiences that do not correspond to any real-world input”</a:t>
            </a:r>
          </a:p>
          <a:p>
            <a:pPr lvl="1"/>
            <a:r>
              <a:rPr lang="fr-FR" sz="1300" i="1"/>
              <a:t>Alkaissi H, McFarlane SI. Artificial Hallucinations in ChatGPT: Implications in Scientific Writing. Cureus. 2023 Feb 19;15(2):e35179</a:t>
            </a:r>
          </a:p>
          <a:p>
            <a:pPr lvl="0"/>
            <a:r>
              <a:rPr lang="en-US" sz="1300"/>
              <a:t>Useful for translating </a:t>
            </a:r>
            <a:r>
              <a:rPr lang="en-US" sz="1300" u="sng"/>
              <a:t>non-English</a:t>
            </a:r>
            <a:r>
              <a:rPr lang="en-US" sz="1300"/>
              <a:t> medical literature</a:t>
            </a:r>
          </a:p>
          <a:p>
            <a:pPr lvl="0"/>
            <a:r>
              <a:rPr lang="en-US" sz="1300"/>
              <a:t>Useful as an aid for non-English-speaking scientists writing in english</a:t>
            </a:r>
          </a:p>
          <a:p>
            <a:pPr lvl="1"/>
            <a:r>
              <a:rPr lang="en-US" sz="1300" i="1"/>
              <a:t>ChatGPT and other artificial intelligence applications speed up scientific writing. Chen TJ. J Chin Med Assoc. 2023;86:351–353.</a:t>
            </a:r>
          </a:p>
          <a:p>
            <a:pPr lvl="0"/>
            <a:endParaRPr lang="fr-FR" sz="1300" i="1"/>
          </a:p>
        </p:txBody>
      </p:sp>
    </p:spTree>
    <p:extLst>
      <p:ext uri="{BB962C8B-B14F-4D97-AF65-F5344CB8AC3E}">
        <p14:creationId xmlns:p14="http://schemas.microsoft.com/office/powerpoint/2010/main" val="2076270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51D94-A025-FD5A-96C5-CDCF1E9FB279}"/>
              </a:ext>
            </a:extLst>
          </p:cNvPr>
          <p:cNvSpPr txBox="1">
            <a:spLocks noGrp="1"/>
          </p:cNvSpPr>
          <p:nvPr>
            <p:ph type="title"/>
          </p:nvPr>
        </p:nvSpPr>
        <p:spPr>
          <a:xfrm>
            <a:off x="628650" y="273844"/>
            <a:ext cx="7886700" cy="994172"/>
          </a:xfrm>
        </p:spPr>
        <p:txBody>
          <a:bodyPr anchor="ctr">
            <a:normAutofit/>
          </a:bodyPr>
          <a:lstStyle/>
          <a:p>
            <a:pPr lvl="0"/>
            <a:r>
              <a:rPr lang="fr-FR"/>
              <a:t>Authorship?</a:t>
            </a:r>
          </a:p>
        </p:txBody>
      </p:sp>
      <p:sp>
        <p:nvSpPr>
          <p:cNvPr id="3" name="Espace réservé du contenu 2">
            <a:extLst>
              <a:ext uri="{FF2B5EF4-FFF2-40B4-BE49-F238E27FC236}">
                <a16:creationId xmlns:a16="http://schemas.microsoft.com/office/drawing/2014/main" id="{49255537-E0E3-A758-9658-90AF08EFEC01}"/>
              </a:ext>
            </a:extLst>
          </p:cNvPr>
          <p:cNvSpPr txBox="1">
            <a:spLocks noGrp="1"/>
          </p:cNvSpPr>
          <p:nvPr>
            <p:ph sz="half" idx="1"/>
          </p:nvPr>
        </p:nvSpPr>
        <p:spPr>
          <a:xfrm>
            <a:off x="628650" y="1369219"/>
            <a:ext cx="3886200" cy="3263504"/>
          </a:xfrm>
        </p:spPr>
        <p:txBody>
          <a:bodyPr>
            <a:normAutofit/>
          </a:bodyPr>
          <a:lstStyle/>
          <a:p>
            <a:pPr lvl="0"/>
            <a:r>
              <a:rPr lang="en-US" sz="1300"/>
              <a:t>Should Chatgpt be credited as an author?</a:t>
            </a:r>
          </a:p>
          <a:p>
            <a:pPr lvl="0"/>
            <a:r>
              <a:rPr lang="en-US" sz="1300"/>
              <a:t>Nature editorial published in 2023</a:t>
            </a:r>
          </a:p>
          <a:p>
            <a:pPr lvl="0"/>
            <a:r>
              <a:rPr lang="en-US" sz="1300" i="1"/>
              <a:t>No LLM tool will be accepted as a credited author on a research paper(…) because any attribution of authorship carries with it </a:t>
            </a:r>
            <a:r>
              <a:rPr lang="en-US" sz="1300" i="1" u="sng"/>
              <a:t>accountability</a:t>
            </a:r>
            <a:r>
              <a:rPr lang="en-US" sz="1300" i="1"/>
              <a:t> for the work, and AI tools cannot take such responsibility.</a:t>
            </a:r>
            <a:endParaRPr lang="en-US" sz="1300"/>
          </a:p>
          <a:p>
            <a:pPr lvl="0"/>
            <a:r>
              <a:rPr lang="en-US" sz="1300" i="1"/>
              <a:t>Researchers using LLM tools should document this use in the methods or acknowledgements sections. </a:t>
            </a:r>
            <a:endParaRPr lang="en-US" sz="1300"/>
          </a:p>
          <a:p>
            <a:pPr lvl="1"/>
            <a:r>
              <a:rPr lang="en-US" sz="1300" i="1"/>
              <a:t>Tools such as ChatGPT threaten transparent science; here are our ground rules for their use. Editorial Editorial. Nature. 2023;613:612</a:t>
            </a:r>
            <a:endParaRPr lang="fr-FR" sz="1300" i="1"/>
          </a:p>
        </p:txBody>
      </p:sp>
      <p:pic>
        <p:nvPicPr>
          <p:cNvPr id="4" name="Image 3">
            <a:extLst>
              <a:ext uri="{FF2B5EF4-FFF2-40B4-BE49-F238E27FC236}">
                <a16:creationId xmlns:a16="http://schemas.microsoft.com/office/drawing/2014/main" id="{2E2C87C0-E77A-9728-DC39-50EC033675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29150" y="1369219"/>
            <a:ext cx="3886200" cy="3263504"/>
          </a:xfrm>
          <a:prstGeom prst="rect">
            <a:avLst/>
          </a:prstGeom>
          <a:noFill/>
        </p:spPr>
      </p:pic>
    </p:spTree>
    <p:extLst>
      <p:ext uri="{BB962C8B-B14F-4D97-AF65-F5344CB8AC3E}">
        <p14:creationId xmlns:p14="http://schemas.microsoft.com/office/powerpoint/2010/main" val="1241732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A04783-4D81-F263-BBA8-A703C73B0479}"/>
              </a:ext>
            </a:extLst>
          </p:cNvPr>
          <p:cNvSpPr txBox="1">
            <a:spLocks noGrp="1"/>
          </p:cNvSpPr>
          <p:nvPr>
            <p:ph type="title"/>
          </p:nvPr>
        </p:nvSpPr>
        <p:spPr>
          <a:xfrm>
            <a:off x="628650" y="273844"/>
            <a:ext cx="7886700" cy="994172"/>
          </a:xfrm>
        </p:spPr>
        <p:txBody>
          <a:bodyPr anchor="ctr">
            <a:normAutofit/>
          </a:bodyPr>
          <a:lstStyle/>
          <a:p>
            <a:pPr lvl="0"/>
            <a:r>
              <a:rPr lang="fr-FR"/>
              <a:t>AI as a tool for reviewing</a:t>
            </a:r>
          </a:p>
        </p:txBody>
      </p:sp>
      <p:sp>
        <p:nvSpPr>
          <p:cNvPr id="3" name="Espace réservé du contenu 2">
            <a:extLst>
              <a:ext uri="{FF2B5EF4-FFF2-40B4-BE49-F238E27FC236}">
                <a16:creationId xmlns:a16="http://schemas.microsoft.com/office/drawing/2014/main" id="{6B711C72-D3F0-F263-8B90-E02D891A2B12}"/>
              </a:ext>
            </a:extLst>
          </p:cNvPr>
          <p:cNvSpPr txBox="1">
            <a:spLocks noGrp="1"/>
          </p:cNvSpPr>
          <p:nvPr>
            <p:ph sz="half" idx="1"/>
          </p:nvPr>
        </p:nvSpPr>
        <p:spPr>
          <a:xfrm>
            <a:off x="628649" y="1369219"/>
            <a:ext cx="7998515" cy="3263504"/>
          </a:xfrm>
        </p:spPr>
        <p:txBody>
          <a:bodyPr>
            <a:normAutofit/>
          </a:bodyPr>
          <a:lstStyle/>
          <a:p>
            <a:pPr lvl="0"/>
            <a:r>
              <a:rPr lang="en-US" dirty="0"/>
              <a:t>Neural network model trained on a dataset of 3300 reviews</a:t>
            </a:r>
          </a:p>
          <a:p>
            <a:pPr lvl="0"/>
            <a:r>
              <a:rPr lang="en-US" dirty="0"/>
              <a:t>Capable of predicting future review process results</a:t>
            </a:r>
          </a:p>
          <a:p>
            <a:pPr lvl="1"/>
            <a:r>
              <a:rPr lang="it-IT" sz="2100" i="1" dirty="0"/>
              <a:t>AI-assisted peer review. Checco A, Bracciale L, Loreti P, et al. Humanit Soc Sci Commun. 2021;8:1–11.</a:t>
            </a:r>
            <a:endParaRPr lang="fr-FR" sz="2100" i="1" dirty="0"/>
          </a:p>
          <a:p>
            <a:pPr lvl="0"/>
            <a:r>
              <a:rPr lang="fr-FR" i="1" dirty="0"/>
              <a:t>Applicable to </a:t>
            </a:r>
            <a:r>
              <a:rPr lang="fr-FR" i="1" dirty="0" err="1"/>
              <a:t>research</a:t>
            </a:r>
            <a:r>
              <a:rPr lang="fr-FR" i="1" dirty="0"/>
              <a:t> </a:t>
            </a:r>
            <a:r>
              <a:rPr lang="fr-FR" i="1" dirty="0" err="1"/>
              <a:t>grant</a:t>
            </a:r>
            <a:r>
              <a:rPr lang="fr-FR" i="1" dirty="0"/>
              <a:t> applications?</a:t>
            </a:r>
            <a:endParaRPr lang="it-IT" i="1" dirty="0"/>
          </a:p>
        </p:txBody>
      </p:sp>
      <p:pic>
        <p:nvPicPr>
          <p:cNvPr id="4" name="Image 3">
            <a:extLst>
              <a:ext uri="{FF2B5EF4-FFF2-40B4-BE49-F238E27FC236}">
                <a16:creationId xmlns:a16="http://schemas.microsoft.com/office/drawing/2014/main" id="{883EADAE-08F9-8CB9-AB7A-CC7F6BD1CF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65714" y="3040877"/>
            <a:ext cx="2515395" cy="1886546"/>
          </a:xfrm>
          <a:prstGeom prst="rect">
            <a:avLst/>
          </a:prstGeom>
          <a:noFill/>
        </p:spPr>
      </p:pic>
    </p:spTree>
    <p:extLst>
      <p:ext uri="{BB962C8B-B14F-4D97-AF65-F5344CB8AC3E}">
        <p14:creationId xmlns:p14="http://schemas.microsoft.com/office/powerpoint/2010/main" val="4003027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C3AE7-82E5-1440-0545-3A0C3162BC77}"/>
              </a:ext>
            </a:extLst>
          </p:cNvPr>
          <p:cNvSpPr txBox="1">
            <a:spLocks noGrp="1"/>
          </p:cNvSpPr>
          <p:nvPr>
            <p:ph type="title"/>
          </p:nvPr>
        </p:nvSpPr>
        <p:spPr/>
        <p:txBody>
          <a:bodyPr/>
          <a:lstStyle/>
          <a:p>
            <a:pPr lvl="0"/>
            <a:r>
              <a:rPr lang="fr-FR" dirty="0"/>
              <a:t>AI for guidelines?</a:t>
            </a:r>
          </a:p>
        </p:txBody>
      </p:sp>
      <p:sp>
        <p:nvSpPr>
          <p:cNvPr id="3" name="Espace réservé du contenu 2">
            <a:extLst>
              <a:ext uri="{FF2B5EF4-FFF2-40B4-BE49-F238E27FC236}">
                <a16:creationId xmlns:a16="http://schemas.microsoft.com/office/drawing/2014/main" id="{5108DF17-A3B8-E133-09D4-DDD764E0C528}"/>
              </a:ext>
            </a:extLst>
          </p:cNvPr>
          <p:cNvSpPr txBox="1">
            <a:spLocks noGrp="1"/>
          </p:cNvSpPr>
          <p:nvPr>
            <p:ph idx="1"/>
          </p:nvPr>
        </p:nvSpPr>
        <p:spPr/>
        <p:txBody>
          <a:bodyPr>
            <a:normAutofit/>
          </a:bodyPr>
          <a:lstStyle/>
          <a:p>
            <a:pPr lvl="0"/>
            <a:r>
              <a:rPr lang="fr-FR" dirty="0" err="1"/>
              <a:t>Current</a:t>
            </a:r>
            <a:r>
              <a:rPr lang="fr-FR" dirty="0"/>
              <a:t> </a:t>
            </a:r>
            <a:r>
              <a:rPr lang="fr-FR" dirty="0" err="1"/>
              <a:t>study</a:t>
            </a:r>
            <a:r>
              <a:rPr lang="fr-FR" dirty="0"/>
              <a:t> by Lisette ‘t </a:t>
            </a:r>
            <a:r>
              <a:rPr lang="fr-FR" dirty="0" err="1"/>
              <a:t>Hoen</a:t>
            </a:r>
            <a:r>
              <a:rPr lang="fr-FR" dirty="0"/>
              <a:t>, </a:t>
            </a:r>
            <a:r>
              <a:rPr lang="fr-FR" dirty="0" err="1"/>
              <a:t>Allon</a:t>
            </a:r>
            <a:r>
              <a:rPr lang="fr-FR" dirty="0"/>
              <a:t> Van </a:t>
            </a:r>
            <a:r>
              <a:rPr lang="fr-FR" dirty="0" err="1"/>
              <a:t>Uitert</a:t>
            </a:r>
            <a:r>
              <a:rPr lang="fr-FR" dirty="0"/>
              <a:t>, Christian </a:t>
            </a:r>
            <a:r>
              <a:rPr lang="fr-FR" dirty="0" err="1"/>
              <a:t>Radmayr</a:t>
            </a:r>
            <a:r>
              <a:rPr lang="fr-FR" dirty="0"/>
              <a:t> </a:t>
            </a:r>
            <a:r>
              <a:rPr lang="fr-FR" i="1" dirty="0" err="1"/>
              <a:t>from</a:t>
            </a:r>
            <a:r>
              <a:rPr lang="fr-FR" i="1" dirty="0"/>
              <a:t> EAU guidelines panel</a:t>
            </a:r>
          </a:p>
          <a:p>
            <a:pPr marL="0" lvl="0" indent="0">
              <a:buNone/>
            </a:pPr>
            <a:endParaRPr lang="fr-FR" dirty="0"/>
          </a:p>
          <a:p>
            <a:pPr lvl="0"/>
            <a:r>
              <a:rPr lang="fr-FR" dirty="0"/>
              <a:t>S</a:t>
            </a:r>
            <a:r>
              <a:rPr lang="en-US" dirty="0" err="1"/>
              <a:t>tructured</a:t>
            </a:r>
            <a:r>
              <a:rPr lang="en-US" dirty="0"/>
              <a:t> guidelines updates: </a:t>
            </a:r>
          </a:p>
          <a:p>
            <a:pPr lvl="1"/>
            <a:r>
              <a:rPr lang="en-US" dirty="0"/>
              <a:t>Methodology given by the Guidelines Office Methods Committee  vs ChatGPT</a:t>
            </a:r>
          </a:p>
          <a:p>
            <a:pPr lvl="0"/>
            <a:endParaRPr lang="en-US" dirty="0"/>
          </a:p>
          <a:p>
            <a:pPr lvl="0"/>
            <a:r>
              <a:rPr lang="en-US" dirty="0"/>
              <a:t>Interesting results soon to be presented…</a:t>
            </a:r>
          </a:p>
          <a:p>
            <a:pPr marL="0" indent="0">
              <a:buNone/>
            </a:pPr>
            <a:endParaRPr lang="fr-FR" dirty="0"/>
          </a:p>
        </p:txBody>
      </p:sp>
    </p:spTree>
    <p:extLst>
      <p:ext uri="{BB962C8B-B14F-4D97-AF65-F5344CB8AC3E}">
        <p14:creationId xmlns:p14="http://schemas.microsoft.com/office/powerpoint/2010/main" val="308138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3017663" cy="4187361"/>
          </a:xfrm>
        </p:spPr>
        <p:txBody>
          <a:bodyPr vert="horz" lIns="68580" tIns="34290" rIns="68580" bIns="34290" rtlCol="0" anchor="ctr">
            <a:normAutofit/>
          </a:bodyPr>
          <a:lstStyle/>
          <a:p>
            <a:pPr algn="ctr"/>
            <a:r>
              <a:rPr lang="en-US" sz="4400" kern="100" dirty="0">
                <a:latin typeface="Calibri" panose="020F0502020204030204" pitchFamily="34" charset="0"/>
                <a:ea typeface="Calibri" panose="020F0502020204030204" pitchFamily="34" charset="0"/>
                <a:cs typeface="Times New Roman" panose="02020603050405020304" pitchFamily="18" charset="0"/>
              </a:rPr>
              <a:t>D</a:t>
            </a: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efinitions and terminology</a:t>
            </a:r>
            <a:br>
              <a:rPr lang="en-US" sz="4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4050" dirty="0"/>
          </a:p>
        </p:txBody>
      </p:sp>
    </p:spTree>
    <p:extLst>
      <p:ext uri="{BB962C8B-B14F-4D97-AF65-F5344CB8AC3E}">
        <p14:creationId xmlns:p14="http://schemas.microsoft.com/office/powerpoint/2010/main" val="198027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4AD4B-EA72-35A6-79CB-C92DBBC6FDDF}"/>
              </a:ext>
            </a:extLst>
          </p:cNvPr>
          <p:cNvSpPr txBox="1">
            <a:spLocks noGrp="1"/>
          </p:cNvSpPr>
          <p:nvPr>
            <p:ph type="title"/>
          </p:nvPr>
        </p:nvSpPr>
        <p:spPr>
          <a:xfrm>
            <a:off x="628650" y="273844"/>
            <a:ext cx="7886700" cy="994172"/>
          </a:xfrm>
        </p:spPr>
        <p:txBody>
          <a:bodyPr anchor="ctr">
            <a:normAutofit/>
          </a:bodyPr>
          <a:lstStyle/>
          <a:p>
            <a:pPr lvl="0"/>
            <a:r>
              <a:rPr lang="fr-FR"/>
              <a:t>AI as a tool for medical education</a:t>
            </a:r>
          </a:p>
        </p:txBody>
      </p:sp>
      <p:pic>
        <p:nvPicPr>
          <p:cNvPr id="4" name="Image 3">
            <a:extLst>
              <a:ext uri="{FF2B5EF4-FFF2-40B4-BE49-F238E27FC236}">
                <a16:creationId xmlns:a16="http://schemas.microsoft.com/office/drawing/2014/main" id="{B726E3A5-0C3E-B30D-2B47-D27BD6FFE4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8650" y="1369219"/>
            <a:ext cx="3886200" cy="3263504"/>
          </a:xfrm>
          <a:prstGeom prst="rect">
            <a:avLst/>
          </a:prstGeom>
          <a:noFill/>
        </p:spPr>
      </p:pic>
      <p:sp>
        <p:nvSpPr>
          <p:cNvPr id="3" name="Espace réservé du contenu 2">
            <a:extLst>
              <a:ext uri="{FF2B5EF4-FFF2-40B4-BE49-F238E27FC236}">
                <a16:creationId xmlns:a16="http://schemas.microsoft.com/office/drawing/2014/main" id="{761AC805-3538-A1F9-35B2-C81CFDC65A82}"/>
              </a:ext>
            </a:extLst>
          </p:cNvPr>
          <p:cNvSpPr txBox="1">
            <a:spLocks noGrp="1"/>
          </p:cNvSpPr>
          <p:nvPr>
            <p:ph sz="half" idx="2"/>
          </p:nvPr>
        </p:nvSpPr>
        <p:spPr>
          <a:xfrm>
            <a:off x="4629150" y="1369219"/>
            <a:ext cx="4248150" cy="3263504"/>
          </a:xfrm>
        </p:spPr>
        <p:txBody>
          <a:bodyPr>
            <a:normAutofit/>
          </a:bodyPr>
          <a:lstStyle/>
          <a:p>
            <a:pPr lvl="0"/>
            <a:r>
              <a:rPr lang="en-US" sz="1900" dirty="0"/>
              <a:t>30% of college students use ChatGPT for their written homework </a:t>
            </a:r>
          </a:p>
          <a:p>
            <a:pPr lvl="1"/>
            <a:r>
              <a:rPr lang="en-US" sz="1600" i="1" dirty="0"/>
              <a:t>Nearly 1 in 3 College Students Have Used ChatGPT on Written Assignments - Intelligent. [ Mar; 2023 ]. </a:t>
            </a:r>
          </a:p>
          <a:p>
            <a:pPr lvl="0"/>
            <a:endParaRPr lang="en-US" sz="1900" dirty="0"/>
          </a:p>
          <a:p>
            <a:pPr lvl="0"/>
            <a:r>
              <a:rPr lang="en-US" sz="1900" dirty="0"/>
              <a:t>But does ChatGPT possess the ability to teach medicine?</a:t>
            </a:r>
          </a:p>
          <a:p>
            <a:pPr lvl="0"/>
            <a:endParaRPr lang="fr-FR" sz="1900" dirty="0"/>
          </a:p>
        </p:txBody>
      </p:sp>
    </p:spTree>
    <p:extLst>
      <p:ext uri="{BB962C8B-B14F-4D97-AF65-F5344CB8AC3E}">
        <p14:creationId xmlns:p14="http://schemas.microsoft.com/office/powerpoint/2010/main" val="4188721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1A4796E-54BE-840F-6EE7-23BC23A133E6}"/>
              </a:ext>
            </a:extLst>
          </p:cNvPr>
          <p:cNvSpPr>
            <a:spLocks noGrp="1"/>
          </p:cNvSpPr>
          <p:nvPr>
            <p:ph type="title"/>
          </p:nvPr>
        </p:nvSpPr>
        <p:spPr>
          <a:xfrm>
            <a:off x="495300" y="273843"/>
            <a:ext cx="8020050" cy="672361"/>
          </a:xfrm>
        </p:spPr>
        <p:txBody>
          <a:bodyPr>
            <a:normAutofit/>
          </a:bodyPr>
          <a:lstStyle/>
          <a:p>
            <a:r>
              <a:rPr lang="en-US" dirty="0"/>
              <a:t>Can </a:t>
            </a:r>
            <a:r>
              <a:rPr lang="en-US" dirty="0" err="1"/>
              <a:t>Chatgpt</a:t>
            </a:r>
            <a:r>
              <a:rPr lang="en-US" dirty="0"/>
              <a:t> teach medicine?</a:t>
            </a:r>
          </a:p>
        </p:txBody>
      </p:sp>
      <p:sp>
        <p:nvSpPr>
          <p:cNvPr id="3" name="Espace réservé du contenu 2">
            <a:extLst>
              <a:ext uri="{FF2B5EF4-FFF2-40B4-BE49-F238E27FC236}">
                <a16:creationId xmlns:a16="http://schemas.microsoft.com/office/drawing/2014/main" id="{B34BEE52-8438-1A9E-5460-25BF401DA18D}"/>
              </a:ext>
            </a:extLst>
          </p:cNvPr>
          <p:cNvSpPr txBox="1">
            <a:spLocks noGrp="1"/>
          </p:cNvSpPr>
          <p:nvPr>
            <p:ph sz="half" idx="1"/>
          </p:nvPr>
        </p:nvSpPr>
        <p:spPr>
          <a:xfrm>
            <a:off x="220981" y="1203959"/>
            <a:ext cx="4853940" cy="3428763"/>
          </a:xfrm>
        </p:spPr>
        <p:txBody>
          <a:bodyPr>
            <a:normAutofit/>
          </a:bodyPr>
          <a:lstStyle/>
          <a:p>
            <a:pPr lvl="0"/>
            <a:r>
              <a:rPr lang="en-US" sz="1300" dirty="0"/>
              <a:t>Performance of ChatGPT on the United States Medical Licensing Exam </a:t>
            </a:r>
          </a:p>
          <a:p>
            <a:pPr lvl="0"/>
            <a:r>
              <a:rPr lang="en-US" sz="1300" dirty="0"/>
              <a:t>At or near the passing threshold for all 3 exams !</a:t>
            </a:r>
          </a:p>
          <a:p>
            <a:pPr lvl="0"/>
            <a:r>
              <a:rPr lang="en-US" sz="1300" dirty="0"/>
              <a:t>Equivalent of a passing score for a third-year medical student </a:t>
            </a:r>
          </a:p>
          <a:p>
            <a:pPr lvl="0"/>
            <a:r>
              <a:rPr lang="en-US" sz="1300" dirty="0"/>
              <a:t>Showed high internal concordance, low self-contradiction and sound clinical reasoning </a:t>
            </a:r>
          </a:p>
          <a:p>
            <a:pPr lvl="1"/>
            <a:r>
              <a:rPr lang="en-US" sz="1300" i="1" dirty="0"/>
              <a:t>Performance of ChatGPT on USMLE: potential for AI-assisted medical education using large language models. Kung TH, Cheatham M, </a:t>
            </a:r>
            <a:r>
              <a:rPr lang="en-US" sz="1300" i="1" dirty="0" err="1"/>
              <a:t>Medenilla</a:t>
            </a:r>
            <a:r>
              <a:rPr lang="en-US" sz="1300" i="1" dirty="0"/>
              <a:t> A, et al. PLOS Digit Health. 2023;2:0.</a:t>
            </a:r>
          </a:p>
          <a:p>
            <a:r>
              <a:rPr lang="en-US" sz="1600" i="1" dirty="0"/>
              <a:t>If it can think like a student…</a:t>
            </a:r>
          </a:p>
          <a:p>
            <a:pPr lvl="0"/>
            <a:endParaRPr lang="fr-FR" sz="1300" dirty="0"/>
          </a:p>
        </p:txBody>
      </p:sp>
      <p:pic>
        <p:nvPicPr>
          <p:cNvPr id="4" name="Image 3">
            <a:extLst>
              <a:ext uri="{FF2B5EF4-FFF2-40B4-BE49-F238E27FC236}">
                <a16:creationId xmlns:a16="http://schemas.microsoft.com/office/drawing/2014/main" id="{5A4D19E6-B7DE-D04E-A13E-AE71DB8C81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
          <a:stretch/>
        </p:blipFill>
        <p:spPr>
          <a:xfrm>
            <a:off x="5074920" y="1634441"/>
            <a:ext cx="3760138" cy="3157640"/>
          </a:xfrm>
          <a:prstGeom prst="rect">
            <a:avLst/>
          </a:prstGeom>
          <a:noFill/>
        </p:spPr>
      </p:pic>
    </p:spTree>
    <p:extLst>
      <p:ext uri="{BB962C8B-B14F-4D97-AF65-F5344CB8AC3E}">
        <p14:creationId xmlns:p14="http://schemas.microsoft.com/office/powerpoint/2010/main" val="2966850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C23575-BE6F-409A-F4D9-BB2E85BA51CB}"/>
              </a:ext>
            </a:extLst>
          </p:cNvPr>
          <p:cNvSpPr txBox="1">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03320EF-FE83-4221-551E-1149C7878B2D}"/>
              </a:ext>
            </a:extLst>
          </p:cNvPr>
          <p:cNvSpPr txBox="1">
            <a:spLocks noGrp="1"/>
          </p:cNvSpPr>
          <p:nvPr>
            <p:ph idx="1"/>
          </p:nvPr>
        </p:nvSpPr>
        <p:spPr/>
        <p:txBody>
          <a:bodyPr/>
          <a:lstStyle/>
          <a:p>
            <a:pPr lvl="0"/>
            <a:r>
              <a:rPr lang="en-US"/>
              <a:t>Interestingly, ChatGPT outperformed PubMedGPT  </a:t>
            </a:r>
          </a:p>
          <a:p>
            <a:pPr lvl="0"/>
            <a:r>
              <a:rPr lang="en-US"/>
              <a:t>Domain-specific training creates ambivalence </a:t>
            </a:r>
          </a:p>
          <a:p>
            <a:pPr lvl="0"/>
            <a:r>
              <a:rPr lang="en-US"/>
              <a:t>Real-world text that are:</a:t>
            </a:r>
          </a:p>
          <a:p>
            <a:pPr lvl="1"/>
            <a:r>
              <a:rPr lang="en-US"/>
              <a:t>inconclusive, contradictory, highly conservative or noncommittal </a:t>
            </a:r>
          </a:p>
          <a:p>
            <a:pPr lvl="0"/>
            <a:r>
              <a:rPr lang="en-US"/>
              <a:t>ChatGPT, may therefore have an advantage because it is also exposed to broader clinical content that are more definitive and congruent</a:t>
            </a:r>
          </a:p>
          <a:p>
            <a:pPr lvl="0"/>
            <a:endParaRPr lang="en-US"/>
          </a:p>
          <a:p>
            <a:pPr lvl="0"/>
            <a:r>
              <a:rPr lang="en-US"/>
              <a:t>Can provide novel and nonobvious concepts</a:t>
            </a:r>
            <a:endParaRPr lang="fr-FR"/>
          </a:p>
        </p:txBody>
      </p:sp>
    </p:spTree>
    <p:extLst>
      <p:ext uri="{BB962C8B-B14F-4D97-AF65-F5344CB8AC3E}">
        <p14:creationId xmlns:p14="http://schemas.microsoft.com/office/powerpoint/2010/main" val="1706386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BBD442-C298-0347-CC11-96255159AD48}"/>
              </a:ext>
            </a:extLst>
          </p:cNvPr>
          <p:cNvSpPr>
            <a:spLocks noGrp="1"/>
          </p:cNvSpPr>
          <p:nvPr>
            <p:ph type="title"/>
          </p:nvPr>
        </p:nvSpPr>
        <p:spPr>
          <a:xfrm>
            <a:off x="628650" y="273844"/>
            <a:ext cx="7886700" cy="994172"/>
          </a:xfrm>
        </p:spPr>
        <p:txBody>
          <a:bodyPr/>
          <a:lstStyle/>
          <a:p>
            <a:endParaRPr lang="en-US"/>
          </a:p>
        </p:txBody>
      </p:sp>
      <p:pic>
        <p:nvPicPr>
          <p:cNvPr id="4" name="Image 3">
            <a:extLst>
              <a:ext uri="{FF2B5EF4-FFF2-40B4-BE49-F238E27FC236}">
                <a16:creationId xmlns:a16="http://schemas.microsoft.com/office/drawing/2014/main" id="{EA7594E3-3801-2544-77F9-281F701530AF}"/>
              </a:ext>
            </a:extLst>
          </p:cNvPr>
          <p:cNvPicPr>
            <a:picLocks noChangeAspect="1"/>
          </p:cNvPicPr>
          <p:nvPr/>
        </p:nvPicPr>
        <p:blipFill>
          <a:blip r:embed="rId2"/>
          <a:stretch>
            <a:fillRect/>
          </a:stretch>
        </p:blipFill>
        <p:spPr>
          <a:xfrm>
            <a:off x="939998" y="1369219"/>
            <a:ext cx="3263504" cy="3263504"/>
          </a:xfrm>
          <a:prstGeom prst="rect">
            <a:avLst/>
          </a:prstGeom>
          <a:noFill/>
        </p:spPr>
      </p:pic>
      <p:sp>
        <p:nvSpPr>
          <p:cNvPr id="3" name="Espace réservé du contenu 2">
            <a:extLst>
              <a:ext uri="{FF2B5EF4-FFF2-40B4-BE49-F238E27FC236}">
                <a16:creationId xmlns:a16="http://schemas.microsoft.com/office/drawing/2014/main" id="{28D2B102-B20E-51A8-F657-599D3900459D}"/>
              </a:ext>
            </a:extLst>
          </p:cNvPr>
          <p:cNvSpPr txBox="1">
            <a:spLocks noGrp="1"/>
          </p:cNvSpPr>
          <p:nvPr>
            <p:ph sz="half" idx="2"/>
          </p:nvPr>
        </p:nvSpPr>
        <p:spPr>
          <a:xfrm>
            <a:off x="4629150" y="1369219"/>
            <a:ext cx="3886200" cy="3263504"/>
          </a:xfrm>
        </p:spPr>
        <p:txBody>
          <a:bodyPr>
            <a:normAutofit/>
          </a:bodyPr>
          <a:lstStyle/>
          <a:p>
            <a:pPr lvl="0"/>
            <a:r>
              <a:rPr lang="en-US" sz="1500" dirty="0"/>
              <a:t>Can allow students to learn to integrate/use data instead of remembering it</a:t>
            </a:r>
          </a:p>
          <a:p>
            <a:pPr lvl="0"/>
            <a:r>
              <a:rPr lang="en-US" sz="1500" dirty="0"/>
              <a:t>Can lead to higher level of understanding individual patients</a:t>
            </a:r>
          </a:p>
          <a:p>
            <a:pPr lvl="1"/>
            <a:r>
              <a:rPr lang="en-US" sz="1500" dirty="0"/>
              <a:t>Compassionate culturally competent communication</a:t>
            </a:r>
          </a:p>
          <a:p>
            <a:pPr lvl="1"/>
            <a:r>
              <a:rPr lang="en-US" sz="1500" dirty="0"/>
              <a:t>Physical exam</a:t>
            </a:r>
          </a:p>
          <a:p>
            <a:pPr lvl="0"/>
            <a:r>
              <a:rPr lang="en-US" sz="1500" dirty="0">
                <a:effectLst>
                  <a:outerShdw dist="38096" dir="2700000">
                    <a:srgbClr val="000000"/>
                  </a:outerShdw>
                </a:effectLst>
              </a:rPr>
              <a:t>To be even more human</a:t>
            </a:r>
          </a:p>
          <a:p>
            <a:pPr lvl="1"/>
            <a:r>
              <a:rPr lang="en-US" sz="1500" i="1" dirty="0" err="1"/>
              <a:t>Hswen</a:t>
            </a:r>
            <a:r>
              <a:rPr lang="en-US" sz="1500" i="1" dirty="0"/>
              <a:t> Y, Abbasi J. AI Will—and Should—Change Medical School, Says Harvard’s Dean for Medical Education. JAMA. 2023;330(19):1820–1823. </a:t>
            </a:r>
            <a:endParaRPr lang="fr-FR" sz="1500" i="1" dirty="0"/>
          </a:p>
        </p:txBody>
      </p:sp>
    </p:spTree>
    <p:extLst>
      <p:ext uri="{BB962C8B-B14F-4D97-AF65-F5344CB8AC3E}">
        <p14:creationId xmlns:p14="http://schemas.microsoft.com/office/powerpoint/2010/main" val="269595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1EF6A-4C7D-D2A4-4220-C12D51BC2B2A}"/>
              </a:ext>
            </a:extLst>
          </p:cNvPr>
          <p:cNvSpPr>
            <a:spLocks noGrp="1"/>
          </p:cNvSpPr>
          <p:nvPr>
            <p:ph type="title"/>
          </p:nvPr>
        </p:nvSpPr>
        <p:spPr/>
        <p:txBody>
          <a:bodyPr>
            <a:normAutofit fontScale="90000"/>
          </a:bodyPr>
          <a:lstStyle/>
          <a:p>
            <a:r>
              <a:rPr lang="en-US" dirty="0"/>
              <a:t>"</a:t>
            </a:r>
            <a:r>
              <a:rPr lang="en-US" dirty="0">
                <a:solidFill>
                  <a:srgbClr val="FF0000"/>
                </a:solidFill>
              </a:rPr>
              <a:t>A Leap Forward: Harnessing Artificial Intelligence in Medical Research</a:t>
            </a:r>
            <a:r>
              <a:rPr lang="en-US" dirty="0"/>
              <a:t>“ title suggested by </a:t>
            </a:r>
            <a:r>
              <a:rPr lang="en-US" dirty="0" err="1"/>
              <a:t>Chatgpt</a:t>
            </a:r>
            <a:br>
              <a:rPr lang="en-US" dirty="0"/>
            </a:br>
            <a:endParaRPr lang="fr-FR" dirty="0"/>
          </a:p>
        </p:txBody>
      </p:sp>
      <p:sp>
        <p:nvSpPr>
          <p:cNvPr id="3" name="Espace réservé du contenu 2">
            <a:extLst>
              <a:ext uri="{FF2B5EF4-FFF2-40B4-BE49-F238E27FC236}">
                <a16:creationId xmlns:a16="http://schemas.microsoft.com/office/drawing/2014/main" id="{B90ED6B6-6FA6-5B43-73F3-8FA55AE8871C}"/>
              </a:ext>
            </a:extLst>
          </p:cNvPr>
          <p:cNvSpPr>
            <a:spLocks noGrp="1"/>
          </p:cNvSpPr>
          <p:nvPr>
            <p:ph idx="1"/>
          </p:nvPr>
        </p:nvSpPr>
        <p:spPr>
          <a:xfrm>
            <a:off x="480060" y="1089660"/>
            <a:ext cx="8366760" cy="3916680"/>
          </a:xfrm>
        </p:spPr>
        <p:txBody>
          <a:bodyPr>
            <a:normAutofit fontScale="92500" lnSpcReduction="10000"/>
          </a:bodyPr>
          <a:lstStyle/>
          <a:p>
            <a:pPr marL="0" indent="0">
              <a:buNone/>
            </a:pPr>
            <a:r>
              <a:rPr lang="en-US" dirty="0"/>
              <a:t>Introduction suggested by </a:t>
            </a:r>
            <a:r>
              <a:rPr lang="en-US" dirty="0" err="1"/>
              <a:t>Chatgpt</a:t>
            </a:r>
            <a:r>
              <a:rPr lang="en-US" dirty="0"/>
              <a:t>:</a:t>
            </a:r>
          </a:p>
          <a:p>
            <a:r>
              <a:rPr lang="en-US" i="1" dirty="0">
                <a:solidFill>
                  <a:srgbClr val="FF0000"/>
                </a:solidFill>
              </a:rPr>
              <a:t>"Picture a scenario where a team of researchers is faced with an overwhelming amount of medical data—millions of patient records, countless scientific articles, and complex genomic sequences. It's a daunting task to sift through this vast sea of information, searching for patterns, insights, and breakthroughs. Yet, in this age of artificial intelligence, what once seemed insurmountable is now within reach. Today, I stand before you to unveil the remarkable journey of AI in medical research—a journey marked by innovation, discovery, and the promise of transforming the landscape of healthcare as we know it.“</a:t>
            </a:r>
            <a:endParaRPr lang="en-US" dirty="0">
              <a:solidFill>
                <a:srgbClr val="FF0000"/>
              </a:solidFill>
            </a:endParaRPr>
          </a:p>
          <a:p>
            <a:pPr marL="0" indent="0">
              <a:buNone/>
            </a:pPr>
            <a:r>
              <a:rPr lang="en-US" dirty="0"/>
              <a:t>Ending phrase:</a:t>
            </a:r>
          </a:p>
          <a:p>
            <a:r>
              <a:rPr lang="en-US" i="1" dirty="0">
                <a:solidFill>
                  <a:srgbClr val="FF0000"/>
                </a:solidFill>
              </a:rPr>
              <a:t>"As we harness the power of artificial intelligence to unlock the mysteries of disease, let us embrace this journey with unwavering curiosity, determination, and compassion, for in our pursuit of knowledge lies the promise of a healthier, more equitable future for all."</a:t>
            </a:r>
            <a:endParaRPr lang="fr-FR" i="1" dirty="0">
              <a:solidFill>
                <a:srgbClr val="FF0000"/>
              </a:solidFill>
            </a:endParaRPr>
          </a:p>
        </p:txBody>
      </p:sp>
    </p:spTree>
    <p:extLst>
      <p:ext uri="{BB962C8B-B14F-4D97-AF65-F5344CB8AC3E}">
        <p14:creationId xmlns:p14="http://schemas.microsoft.com/office/powerpoint/2010/main" val="2250209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9E1F-87E1-BDD2-437C-62442686D7B1}"/>
              </a:ext>
            </a:extLst>
          </p:cNvPr>
          <p:cNvSpPr>
            <a:spLocks noGrp="1"/>
          </p:cNvSpPr>
          <p:nvPr>
            <p:ph type="title"/>
          </p:nvPr>
        </p:nvSpPr>
        <p:spPr>
          <a:xfrm>
            <a:off x="473201" y="480617"/>
            <a:ext cx="4098799" cy="4187361"/>
          </a:xfrm>
        </p:spPr>
        <p:txBody>
          <a:bodyPr vert="horz" lIns="68580" tIns="34290" rIns="68580" bIns="34290" rtlCol="0" anchor="ctr">
            <a:normAutofit/>
          </a:bodyPr>
          <a:lstStyle/>
          <a:p>
            <a:pPr algn="ct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Pitfalls of AI</a:t>
            </a:r>
            <a:endParaRPr lang="en-US" sz="4050" dirty="0"/>
          </a:p>
        </p:txBody>
      </p:sp>
    </p:spTree>
    <p:extLst>
      <p:ext uri="{BB962C8B-B14F-4D97-AF65-F5344CB8AC3E}">
        <p14:creationId xmlns:p14="http://schemas.microsoft.com/office/powerpoint/2010/main" val="2611557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3E7B7C97-1FFE-D54A-1B71-E736006EFA69}"/>
              </a:ext>
            </a:extLst>
          </p:cNvPr>
          <p:cNvGraphicFramePr>
            <a:graphicFrameLocks noGrp="1"/>
          </p:cNvGraphicFramePr>
          <p:nvPr>
            <p:ph idx="1"/>
            <p:extLst>
              <p:ext uri="{D42A27DB-BD31-4B8C-83A1-F6EECF244321}">
                <p14:modId xmlns:p14="http://schemas.microsoft.com/office/powerpoint/2010/main" val="3714360967"/>
              </p:ext>
            </p:extLst>
          </p:nvPr>
        </p:nvGraphicFramePr>
        <p:xfrm>
          <a:off x="628650" y="437912"/>
          <a:ext cx="7886700" cy="4194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nhaltsplatzhalter 4" descr="Ein Bild, das Text, Schrift, Screenshot, Visitenkarte enthält.&#10;&#10;Automatisch generierte Beschreibung">
            <a:extLst>
              <a:ext uri="{FF2B5EF4-FFF2-40B4-BE49-F238E27FC236}">
                <a16:creationId xmlns:a16="http://schemas.microsoft.com/office/drawing/2014/main" id="{27AB2F63-3549-2F6E-5AB3-E9481F1EDC5F}"/>
              </a:ext>
            </a:extLst>
          </p:cNvPr>
          <p:cNvPicPr>
            <a:picLocks noChangeAspect="1"/>
          </p:cNvPicPr>
          <p:nvPr/>
        </p:nvPicPr>
        <p:blipFill>
          <a:blip r:embed="rId8"/>
          <a:stretch>
            <a:fillRect/>
          </a:stretch>
        </p:blipFill>
        <p:spPr>
          <a:xfrm>
            <a:off x="9339043" y="437912"/>
            <a:ext cx="8963025" cy="4705588"/>
          </a:xfrm>
          <a:prstGeom prst="rect">
            <a:avLst/>
          </a:prstGeom>
          <a:noFill/>
        </p:spPr>
      </p:pic>
    </p:spTree>
    <p:extLst>
      <p:ext uri="{BB962C8B-B14F-4D97-AF65-F5344CB8AC3E}">
        <p14:creationId xmlns:p14="http://schemas.microsoft.com/office/powerpoint/2010/main" val="323040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A5E94-1249-D0D0-F14E-6C7422AB65BD}"/>
              </a:ext>
            </a:extLst>
          </p:cNvPr>
          <p:cNvSpPr>
            <a:spLocks noGrp="1"/>
          </p:cNvSpPr>
          <p:nvPr>
            <p:ph type="title"/>
          </p:nvPr>
        </p:nvSpPr>
        <p:spPr/>
        <p:txBody>
          <a:bodyPr/>
          <a:lstStyle/>
          <a:p>
            <a:r>
              <a:rPr lang="de-DE" dirty="0"/>
              <a:t>Data </a:t>
            </a:r>
            <a:r>
              <a:rPr lang="de-DE" dirty="0" err="1"/>
              <a:t>collection</a:t>
            </a:r>
            <a:endParaRPr lang="de-DE" dirty="0"/>
          </a:p>
        </p:txBody>
      </p:sp>
      <p:sp>
        <p:nvSpPr>
          <p:cNvPr id="3" name="Inhaltsplatzhalter 2">
            <a:extLst>
              <a:ext uri="{FF2B5EF4-FFF2-40B4-BE49-F238E27FC236}">
                <a16:creationId xmlns:a16="http://schemas.microsoft.com/office/drawing/2014/main" id="{B9008ACF-D31B-7181-6DBF-BC4D3ACDEEE8}"/>
              </a:ext>
            </a:extLst>
          </p:cNvPr>
          <p:cNvSpPr>
            <a:spLocks noGrp="1"/>
          </p:cNvSpPr>
          <p:nvPr>
            <p:ph idx="1"/>
          </p:nvPr>
        </p:nvSpPr>
        <p:spPr>
          <a:xfrm>
            <a:off x="628650" y="1369219"/>
            <a:ext cx="5387686" cy="3263504"/>
          </a:xfrm>
        </p:spPr>
        <p:txBody>
          <a:bodyPr>
            <a:normAutofit lnSpcReduction="10000"/>
          </a:bodyPr>
          <a:lstStyle/>
          <a:p>
            <a:r>
              <a:rPr lang="de-DE" b="1" dirty="0" err="1"/>
              <a:t>Availability</a:t>
            </a:r>
            <a:r>
              <a:rPr lang="de-DE" dirty="0"/>
              <a:t> </a:t>
            </a:r>
            <a:r>
              <a:rPr lang="de-DE" dirty="0" err="1"/>
              <a:t>of</a:t>
            </a:r>
            <a:r>
              <a:rPr lang="de-DE" dirty="0"/>
              <a:t> </a:t>
            </a:r>
            <a:r>
              <a:rPr lang="de-DE" b="1" dirty="0"/>
              <a:t>large, relevant </a:t>
            </a:r>
            <a:r>
              <a:rPr lang="de-DE" b="1" dirty="0" err="1"/>
              <a:t>patient</a:t>
            </a:r>
            <a:r>
              <a:rPr lang="de-DE" b="1" dirty="0"/>
              <a:t> </a:t>
            </a:r>
            <a:r>
              <a:rPr lang="de-DE" b="1" dirty="0" err="1"/>
              <a:t>data</a:t>
            </a:r>
            <a:r>
              <a:rPr lang="de-DE" b="1" dirty="0"/>
              <a:t> </a:t>
            </a:r>
            <a:r>
              <a:rPr lang="de-DE" dirty="0" err="1"/>
              <a:t>is</a:t>
            </a:r>
            <a:r>
              <a:rPr lang="de-DE" dirty="0"/>
              <a:t> </a:t>
            </a:r>
            <a:r>
              <a:rPr lang="de-DE" dirty="0" err="1"/>
              <a:t>the</a:t>
            </a:r>
            <a:r>
              <a:rPr lang="de-DE" dirty="0"/>
              <a:t> </a:t>
            </a:r>
            <a:r>
              <a:rPr lang="de-DE" dirty="0" err="1"/>
              <a:t>cornerstone</a:t>
            </a:r>
            <a:r>
              <a:rPr lang="de-DE" dirty="0"/>
              <a:t> </a:t>
            </a:r>
            <a:r>
              <a:rPr lang="de-DE" dirty="0" err="1"/>
              <a:t>of</a:t>
            </a:r>
            <a:r>
              <a:rPr lang="de-DE" dirty="0"/>
              <a:t> </a:t>
            </a:r>
            <a:r>
              <a:rPr lang="de-DE" dirty="0" err="1"/>
              <a:t>efficient</a:t>
            </a:r>
            <a:r>
              <a:rPr lang="de-DE" dirty="0"/>
              <a:t> </a:t>
            </a:r>
            <a:r>
              <a:rPr lang="de-DE" dirty="0" err="1"/>
              <a:t>machine</a:t>
            </a:r>
            <a:r>
              <a:rPr lang="de-DE" dirty="0"/>
              <a:t> </a:t>
            </a:r>
            <a:r>
              <a:rPr lang="de-DE" dirty="0" err="1"/>
              <a:t>learning</a:t>
            </a:r>
            <a:r>
              <a:rPr lang="de-DE" dirty="0"/>
              <a:t> and subsequent reliable </a:t>
            </a:r>
            <a:r>
              <a:rPr lang="de-DE" dirty="0" err="1"/>
              <a:t>results</a:t>
            </a:r>
            <a:endParaRPr lang="de-DE" dirty="0"/>
          </a:p>
          <a:p>
            <a:pPr lvl="1"/>
            <a:r>
              <a:rPr lang="de-DE" dirty="0" err="1"/>
              <a:t>data</a:t>
            </a:r>
            <a:r>
              <a:rPr lang="de-DE" dirty="0"/>
              <a:t> </a:t>
            </a:r>
            <a:r>
              <a:rPr lang="de-DE" dirty="0" err="1"/>
              <a:t>protection</a:t>
            </a:r>
            <a:r>
              <a:rPr lang="de-DE" dirty="0"/>
              <a:t> / </a:t>
            </a:r>
            <a:r>
              <a:rPr lang="de-DE" b="1" dirty="0" err="1"/>
              <a:t>confidentiality</a:t>
            </a:r>
            <a:endParaRPr lang="de-DE" dirty="0"/>
          </a:p>
          <a:p>
            <a:pPr lvl="1"/>
            <a:r>
              <a:rPr lang="de-DE" dirty="0" err="1"/>
              <a:t>data</a:t>
            </a:r>
            <a:r>
              <a:rPr lang="de-DE" dirty="0"/>
              <a:t> </a:t>
            </a:r>
            <a:r>
              <a:rPr lang="de-DE" b="1" dirty="0" err="1"/>
              <a:t>storage</a:t>
            </a:r>
            <a:r>
              <a:rPr lang="de-DE" b="1" dirty="0"/>
              <a:t> and  </a:t>
            </a:r>
            <a:r>
              <a:rPr lang="de-DE" b="1" dirty="0" err="1"/>
              <a:t>transfer</a:t>
            </a:r>
            <a:endParaRPr lang="de-DE" dirty="0"/>
          </a:p>
          <a:p>
            <a:r>
              <a:rPr lang="de-DE" dirty="0"/>
              <a:t>Nonexistent </a:t>
            </a:r>
            <a:r>
              <a:rPr lang="de-DE" b="1" dirty="0"/>
              <a:t>legislation </a:t>
            </a:r>
            <a:r>
              <a:rPr lang="de-DE" dirty="0"/>
              <a:t>on how to obtain and process health data</a:t>
            </a:r>
          </a:p>
          <a:p>
            <a:r>
              <a:rPr lang="de-DE" dirty="0"/>
              <a:t>No possibility to check the input data for </a:t>
            </a:r>
            <a:r>
              <a:rPr lang="de-DE" b="1" dirty="0"/>
              <a:t>errors</a:t>
            </a:r>
            <a:r>
              <a:rPr lang="de-DE" dirty="0"/>
              <a:t>, which are common in health-care data</a:t>
            </a:r>
          </a:p>
          <a:p>
            <a:r>
              <a:rPr lang="de-DE" b="1" dirty="0"/>
              <a:t>Short T1/2  </a:t>
            </a:r>
            <a:r>
              <a:rPr lang="de-DE" dirty="0"/>
              <a:t>of health / biological systems related data</a:t>
            </a:r>
          </a:p>
        </p:txBody>
      </p:sp>
      <p:pic>
        <p:nvPicPr>
          <p:cNvPr id="11" name="Grafik 10" descr="Ein Bild, das Screenshot, Kinderkunst enthält.&#10;&#10;Automatisch generierte Beschreibung">
            <a:extLst>
              <a:ext uri="{FF2B5EF4-FFF2-40B4-BE49-F238E27FC236}">
                <a16:creationId xmlns:a16="http://schemas.microsoft.com/office/drawing/2014/main" id="{DA8D7933-FB86-623B-89CC-CC3E04BDA4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9000" y="1640609"/>
            <a:ext cx="3175000" cy="2063750"/>
          </a:xfrm>
          <a:prstGeom prst="rect">
            <a:avLst/>
          </a:prstGeom>
        </p:spPr>
      </p:pic>
      <p:sp>
        <p:nvSpPr>
          <p:cNvPr id="12" name="Textfeld 11">
            <a:extLst>
              <a:ext uri="{FF2B5EF4-FFF2-40B4-BE49-F238E27FC236}">
                <a16:creationId xmlns:a16="http://schemas.microsoft.com/office/drawing/2014/main" id="{1EA20E9D-3CF2-58DF-BB71-9FCD1B7C2E78}"/>
              </a:ext>
            </a:extLst>
          </p:cNvPr>
          <p:cNvSpPr txBox="1"/>
          <p:nvPr/>
        </p:nvSpPr>
        <p:spPr>
          <a:xfrm>
            <a:off x="-83128" y="4764568"/>
            <a:ext cx="9227127" cy="430887"/>
          </a:xfrm>
          <a:prstGeom prst="rect">
            <a:avLst/>
          </a:prstGeom>
          <a:noFill/>
        </p:spPr>
        <p:txBody>
          <a:bodyPr wrap="square">
            <a:spAutoFit/>
          </a:bodyPr>
          <a:lstStyle/>
          <a:p>
            <a:r>
              <a:rPr lang="de-AT" sz="1100" dirty="0">
                <a:effectLst/>
                <a:latin typeface="+mn-lt"/>
              </a:rPr>
              <a:t>Khan, B., Fatima, H., </a:t>
            </a:r>
            <a:r>
              <a:rPr lang="de-AT" sz="1100" dirty="0" err="1">
                <a:effectLst/>
                <a:latin typeface="+mn-lt"/>
              </a:rPr>
              <a:t>Qureshi</a:t>
            </a:r>
            <a:r>
              <a:rPr lang="de-AT" sz="1100" dirty="0">
                <a:effectLst/>
                <a:latin typeface="+mn-lt"/>
              </a:rPr>
              <a:t>, A., Kumar, S., Hanan, A., Hussain, J., &amp; Abdullah, S. (2023). </a:t>
            </a:r>
            <a:r>
              <a:rPr lang="de-AT" sz="1100" dirty="0" err="1">
                <a:effectLst/>
                <a:latin typeface="+mn-lt"/>
              </a:rPr>
              <a:t>Drawbacks</a:t>
            </a:r>
            <a:r>
              <a:rPr lang="de-AT" sz="1100" dirty="0">
                <a:effectLst/>
                <a:latin typeface="+mn-lt"/>
              </a:rPr>
              <a:t> </a:t>
            </a:r>
            <a:r>
              <a:rPr lang="de-AT" sz="1100" dirty="0" err="1">
                <a:effectLst/>
                <a:latin typeface="+mn-lt"/>
              </a:rPr>
              <a:t>of</a:t>
            </a:r>
            <a:r>
              <a:rPr lang="de-AT" sz="1100" dirty="0">
                <a:effectLst/>
                <a:latin typeface="+mn-lt"/>
              </a:rPr>
              <a:t> </a:t>
            </a:r>
            <a:r>
              <a:rPr lang="de-AT" sz="1100" dirty="0" err="1">
                <a:effectLst/>
                <a:latin typeface="+mn-lt"/>
              </a:rPr>
              <a:t>Artificial</a:t>
            </a:r>
            <a:r>
              <a:rPr lang="de-AT" sz="1100" dirty="0">
                <a:effectLst/>
                <a:latin typeface="+mn-lt"/>
              </a:rPr>
              <a:t> </a:t>
            </a:r>
            <a:r>
              <a:rPr lang="de-AT" sz="1100" dirty="0" err="1">
                <a:effectLst/>
                <a:latin typeface="+mn-lt"/>
              </a:rPr>
              <a:t>Intelligence</a:t>
            </a:r>
            <a:r>
              <a:rPr lang="de-AT" sz="1100" dirty="0">
                <a:effectLst/>
                <a:latin typeface="+mn-lt"/>
              </a:rPr>
              <a:t> and </a:t>
            </a:r>
            <a:r>
              <a:rPr lang="de-AT" sz="1100" dirty="0" err="1">
                <a:effectLst/>
                <a:latin typeface="+mn-lt"/>
              </a:rPr>
              <a:t>Their</a:t>
            </a:r>
            <a:r>
              <a:rPr lang="de-AT" sz="1100" dirty="0">
                <a:effectLst/>
                <a:latin typeface="+mn-lt"/>
              </a:rPr>
              <a:t> Potential Solutions in </a:t>
            </a:r>
            <a:r>
              <a:rPr lang="de-AT" sz="1100" dirty="0" err="1">
                <a:effectLst/>
                <a:latin typeface="+mn-lt"/>
              </a:rPr>
              <a:t>the</a:t>
            </a:r>
            <a:r>
              <a:rPr lang="de-AT" sz="1100" dirty="0">
                <a:effectLst/>
                <a:latin typeface="+mn-lt"/>
              </a:rPr>
              <a:t> </a:t>
            </a:r>
            <a:r>
              <a:rPr lang="de-AT" sz="1100" dirty="0" err="1">
                <a:effectLst/>
                <a:latin typeface="+mn-lt"/>
              </a:rPr>
              <a:t>Healthcare</a:t>
            </a:r>
            <a:r>
              <a:rPr lang="de-AT" sz="1100" dirty="0">
                <a:effectLst/>
                <a:latin typeface="+mn-lt"/>
              </a:rPr>
              <a:t> </a:t>
            </a:r>
            <a:r>
              <a:rPr lang="de-AT" sz="1100" dirty="0" err="1">
                <a:effectLst/>
                <a:latin typeface="+mn-lt"/>
              </a:rPr>
              <a:t>Sector</a:t>
            </a:r>
            <a:r>
              <a:rPr lang="de-AT" sz="1100" dirty="0">
                <a:effectLst/>
                <a:latin typeface="+mn-lt"/>
              </a:rPr>
              <a:t>. </a:t>
            </a:r>
            <a:r>
              <a:rPr lang="de-AT" sz="1100" i="1" dirty="0">
                <a:effectLst/>
                <a:latin typeface="+mn-lt"/>
              </a:rPr>
              <a:t>Biomed Mater Devices</a:t>
            </a:r>
            <a:r>
              <a:rPr lang="de-AT" sz="1100" dirty="0">
                <a:effectLst/>
                <a:latin typeface="+mn-lt"/>
              </a:rPr>
              <a:t>, 1-8. </a:t>
            </a:r>
          </a:p>
        </p:txBody>
      </p:sp>
    </p:spTree>
    <p:extLst>
      <p:ext uri="{BB962C8B-B14F-4D97-AF65-F5344CB8AC3E}">
        <p14:creationId xmlns:p14="http://schemas.microsoft.com/office/powerpoint/2010/main" val="2352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40A3F-8D35-2F65-FB79-8DCC6E3F1FE1}"/>
              </a:ext>
            </a:extLst>
          </p:cNvPr>
          <p:cNvSpPr>
            <a:spLocks noGrp="1"/>
          </p:cNvSpPr>
          <p:nvPr>
            <p:ph type="title"/>
          </p:nvPr>
        </p:nvSpPr>
        <p:spPr/>
        <p:txBody>
          <a:bodyPr/>
          <a:lstStyle/>
          <a:p>
            <a:r>
              <a:rPr lang="de-DE" dirty="0" err="1"/>
              <a:t>Algorithm</a:t>
            </a:r>
            <a:r>
              <a:rPr lang="de-DE" dirty="0"/>
              <a:t> / </a:t>
            </a:r>
            <a:r>
              <a:rPr lang="de-DE" dirty="0" err="1"/>
              <a:t>Application</a:t>
            </a:r>
            <a:r>
              <a:rPr lang="de-DE" dirty="0"/>
              <a:t> </a:t>
            </a:r>
            <a:r>
              <a:rPr lang="de-DE" dirty="0" err="1"/>
              <a:t>development</a:t>
            </a:r>
            <a:endParaRPr lang="de-DE" dirty="0"/>
          </a:p>
        </p:txBody>
      </p:sp>
      <p:sp>
        <p:nvSpPr>
          <p:cNvPr id="3" name="Inhaltsplatzhalter 2">
            <a:extLst>
              <a:ext uri="{FF2B5EF4-FFF2-40B4-BE49-F238E27FC236}">
                <a16:creationId xmlns:a16="http://schemas.microsoft.com/office/drawing/2014/main" id="{28462E9F-B3B8-8F9D-C56C-B487DD8F2750}"/>
              </a:ext>
            </a:extLst>
          </p:cNvPr>
          <p:cNvSpPr>
            <a:spLocks noGrp="1"/>
          </p:cNvSpPr>
          <p:nvPr>
            <p:ph idx="1"/>
          </p:nvPr>
        </p:nvSpPr>
        <p:spPr>
          <a:xfrm>
            <a:off x="628650" y="1369219"/>
            <a:ext cx="4109605" cy="3263504"/>
          </a:xfrm>
        </p:spPr>
        <p:txBody>
          <a:bodyPr/>
          <a:lstStyle/>
          <a:p>
            <a:r>
              <a:rPr lang="de-DE" b="1" dirty="0"/>
              <a:t>Black-Box</a:t>
            </a:r>
            <a:r>
              <a:rPr lang="de-DE" dirty="0"/>
              <a:t>: </a:t>
            </a:r>
            <a:r>
              <a:rPr lang="de-DE" dirty="0" err="1"/>
              <a:t>no</a:t>
            </a:r>
            <a:r>
              <a:rPr lang="de-DE" dirty="0"/>
              <a:t> </a:t>
            </a:r>
            <a:r>
              <a:rPr lang="de-DE" dirty="0" err="1"/>
              <a:t>explanation</a:t>
            </a:r>
            <a:r>
              <a:rPr lang="de-DE" dirty="0"/>
              <a:t> </a:t>
            </a:r>
            <a:r>
              <a:rPr lang="de-DE" dirty="0" err="1"/>
              <a:t>for</a:t>
            </a:r>
            <a:r>
              <a:rPr lang="de-DE" dirty="0"/>
              <a:t> </a:t>
            </a:r>
            <a:r>
              <a:rPr lang="de-DE" dirty="0" err="1"/>
              <a:t>outcomes</a:t>
            </a:r>
            <a:endParaRPr lang="de-DE" dirty="0"/>
          </a:p>
          <a:p>
            <a:r>
              <a:rPr lang="de-DE" b="1" dirty="0"/>
              <a:t>Systematic errors / biases</a:t>
            </a:r>
            <a:r>
              <a:rPr lang="de-DE" dirty="0"/>
              <a:t> if erroneous data informs model creation</a:t>
            </a:r>
          </a:p>
          <a:p>
            <a:r>
              <a:rPr lang="de-DE" b="1" dirty="0"/>
              <a:t>Balanced input data</a:t>
            </a:r>
            <a:r>
              <a:rPr lang="de-DE" dirty="0"/>
              <a:t>: no detection of under-representation of e.g. </a:t>
            </a:r>
            <a:r>
              <a:rPr lang="de-DE" dirty="0" err="1"/>
              <a:t>ethical</a:t>
            </a:r>
            <a:r>
              <a:rPr lang="de-DE" dirty="0"/>
              <a:t> </a:t>
            </a:r>
            <a:r>
              <a:rPr lang="de-DE" dirty="0" err="1"/>
              <a:t>groups</a:t>
            </a:r>
            <a:endParaRPr lang="de-DE" dirty="0"/>
          </a:p>
        </p:txBody>
      </p:sp>
      <p:pic>
        <p:nvPicPr>
          <p:cNvPr id="5" name="Grafik 4" descr="Ein Bild, das Screenshot, Kunst, Rechteck, Grafikdesign enthält.&#10;&#10;Automatisch generierte Beschreibung">
            <a:extLst>
              <a:ext uri="{FF2B5EF4-FFF2-40B4-BE49-F238E27FC236}">
                <a16:creationId xmlns:a16="http://schemas.microsoft.com/office/drawing/2014/main" id="{5A506650-C920-47EE-9F84-3CBE97F52E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35418" y="2313818"/>
            <a:ext cx="3842327" cy="2161309"/>
          </a:xfrm>
          <a:prstGeom prst="rect">
            <a:avLst/>
          </a:prstGeom>
        </p:spPr>
      </p:pic>
      <p:sp>
        <p:nvSpPr>
          <p:cNvPr id="6" name="Rechteck 5">
            <a:extLst>
              <a:ext uri="{FF2B5EF4-FFF2-40B4-BE49-F238E27FC236}">
                <a16:creationId xmlns:a16="http://schemas.microsoft.com/office/drawing/2014/main" id="{F21DC31B-F6F5-58DD-E0BC-2D241AA8B9D2}"/>
              </a:ext>
            </a:extLst>
          </p:cNvPr>
          <p:cNvSpPr/>
          <p:nvPr/>
        </p:nvSpPr>
        <p:spPr>
          <a:xfrm>
            <a:off x="5944753" y="1325004"/>
            <a:ext cx="1995055" cy="99417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5">
                    <a:lumMod val="75000"/>
                  </a:schemeClr>
                </a:solidFill>
              </a:rPr>
              <a:t>But </a:t>
            </a:r>
            <a:r>
              <a:rPr lang="de-DE" dirty="0" err="1">
                <a:solidFill>
                  <a:schemeClr val="accent5">
                    <a:lumMod val="75000"/>
                  </a:schemeClr>
                </a:solidFill>
              </a:rPr>
              <a:t>why</a:t>
            </a:r>
            <a:r>
              <a:rPr lang="de-DE" dirty="0">
                <a:solidFill>
                  <a:schemeClr val="accent5">
                    <a:lumMod val="75000"/>
                  </a:schemeClr>
                </a:solidFill>
              </a:rPr>
              <a:t> and </a:t>
            </a:r>
            <a:r>
              <a:rPr lang="de-DE" dirty="0" err="1">
                <a:solidFill>
                  <a:schemeClr val="accent5">
                    <a:lumMod val="75000"/>
                  </a:schemeClr>
                </a:solidFill>
              </a:rPr>
              <a:t>how</a:t>
            </a:r>
            <a:r>
              <a:rPr lang="de-DE" dirty="0">
                <a:solidFill>
                  <a:schemeClr val="accent5">
                    <a:lumMod val="75000"/>
                  </a:schemeClr>
                </a:solidFill>
              </a:rPr>
              <a:t>? </a:t>
            </a:r>
          </a:p>
          <a:p>
            <a:pPr algn="ctr"/>
            <a:r>
              <a:rPr lang="de-DE" dirty="0" err="1">
                <a:solidFill>
                  <a:schemeClr val="accent5">
                    <a:lumMod val="75000"/>
                  </a:schemeClr>
                </a:solidFill>
              </a:rPr>
              <a:t>Is</a:t>
            </a:r>
            <a:r>
              <a:rPr lang="de-DE" dirty="0">
                <a:solidFill>
                  <a:schemeClr val="accent5">
                    <a:lumMod val="75000"/>
                  </a:schemeClr>
                </a:solidFill>
              </a:rPr>
              <a:t> </a:t>
            </a:r>
            <a:r>
              <a:rPr lang="de-DE" dirty="0" err="1">
                <a:solidFill>
                  <a:schemeClr val="accent5">
                    <a:lumMod val="75000"/>
                  </a:schemeClr>
                </a:solidFill>
              </a:rPr>
              <a:t>this</a:t>
            </a:r>
            <a:r>
              <a:rPr lang="de-DE" dirty="0">
                <a:solidFill>
                  <a:schemeClr val="accent5">
                    <a:lumMod val="75000"/>
                  </a:schemeClr>
                </a:solidFill>
              </a:rPr>
              <a:t> reversible </a:t>
            </a:r>
            <a:r>
              <a:rPr lang="de-DE" dirty="0" err="1">
                <a:solidFill>
                  <a:schemeClr val="accent5">
                    <a:lumMod val="75000"/>
                  </a:schemeClr>
                </a:solidFill>
              </a:rPr>
              <a:t>or</a:t>
            </a:r>
            <a:r>
              <a:rPr lang="de-DE" dirty="0">
                <a:solidFill>
                  <a:schemeClr val="accent5">
                    <a:lumMod val="75000"/>
                  </a:schemeClr>
                </a:solidFill>
              </a:rPr>
              <a:t> </a:t>
            </a:r>
            <a:r>
              <a:rPr lang="de-DE" dirty="0" err="1">
                <a:solidFill>
                  <a:schemeClr val="accent5">
                    <a:lumMod val="75000"/>
                  </a:schemeClr>
                </a:solidFill>
              </a:rPr>
              <a:t>explainable</a:t>
            </a:r>
            <a:r>
              <a:rPr lang="de-DE" dirty="0">
                <a:solidFill>
                  <a:schemeClr val="accent5">
                    <a:lumMod val="75000"/>
                  </a:schemeClr>
                </a:solidFill>
              </a:rPr>
              <a:t>?</a:t>
            </a:r>
          </a:p>
        </p:txBody>
      </p:sp>
      <p:sp>
        <p:nvSpPr>
          <p:cNvPr id="7" name="Textfeld 6">
            <a:extLst>
              <a:ext uri="{FF2B5EF4-FFF2-40B4-BE49-F238E27FC236}">
                <a16:creationId xmlns:a16="http://schemas.microsoft.com/office/drawing/2014/main" id="{C64E6089-2C34-BEE0-D7CF-5C9577EE4BBE}"/>
              </a:ext>
            </a:extLst>
          </p:cNvPr>
          <p:cNvSpPr txBox="1"/>
          <p:nvPr/>
        </p:nvSpPr>
        <p:spPr>
          <a:xfrm>
            <a:off x="-83128" y="4764568"/>
            <a:ext cx="9227127" cy="430887"/>
          </a:xfrm>
          <a:prstGeom prst="rect">
            <a:avLst/>
          </a:prstGeom>
          <a:noFill/>
        </p:spPr>
        <p:txBody>
          <a:bodyPr wrap="square">
            <a:spAutoFit/>
          </a:bodyPr>
          <a:lstStyle/>
          <a:p>
            <a:r>
              <a:rPr lang="de-AT" sz="1100" dirty="0">
                <a:effectLst/>
                <a:latin typeface="+mn-lt"/>
              </a:rPr>
              <a:t>Khan, B., Fatima, H., </a:t>
            </a:r>
            <a:r>
              <a:rPr lang="de-AT" sz="1100" dirty="0" err="1">
                <a:effectLst/>
                <a:latin typeface="+mn-lt"/>
              </a:rPr>
              <a:t>Qureshi</a:t>
            </a:r>
            <a:r>
              <a:rPr lang="de-AT" sz="1100" dirty="0">
                <a:effectLst/>
                <a:latin typeface="+mn-lt"/>
              </a:rPr>
              <a:t>, A., Kumar, S., Hanan, A., Hussain, J., &amp; Abdullah, S. (2023). </a:t>
            </a:r>
            <a:r>
              <a:rPr lang="de-AT" sz="1100" dirty="0" err="1">
                <a:effectLst/>
                <a:latin typeface="+mn-lt"/>
              </a:rPr>
              <a:t>Drawbacks</a:t>
            </a:r>
            <a:r>
              <a:rPr lang="de-AT" sz="1100" dirty="0">
                <a:effectLst/>
                <a:latin typeface="+mn-lt"/>
              </a:rPr>
              <a:t> </a:t>
            </a:r>
            <a:r>
              <a:rPr lang="de-AT" sz="1100" dirty="0" err="1">
                <a:effectLst/>
                <a:latin typeface="+mn-lt"/>
              </a:rPr>
              <a:t>of</a:t>
            </a:r>
            <a:r>
              <a:rPr lang="de-AT" sz="1100" dirty="0">
                <a:effectLst/>
                <a:latin typeface="+mn-lt"/>
              </a:rPr>
              <a:t> </a:t>
            </a:r>
            <a:r>
              <a:rPr lang="de-AT" sz="1100" dirty="0" err="1">
                <a:effectLst/>
                <a:latin typeface="+mn-lt"/>
              </a:rPr>
              <a:t>Artificial</a:t>
            </a:r>
            <a:r>
              <a:rPr lang="de-AT" sz="1100" dirty="0">
                <a:effectLst/>
                <a:latin typeface="+mn-lt"/>
              </a:rPr>
              <a:t> </a:t>
            </a:r>
            <a:r>
              <a:rPr lang="de-AT" sz="1100" dirty="0" err="1">
                <a:effectLst/>
                <a:latin typeface="+mn-lt"/>
              </a:rPr>
              <a:t>Intelligence</a:t>
            </a:r>
            <a:r>
              <a:rPr lang="de-AT" sz="1100" dirty="0">
                <a:effectLst/>
                <a:latin typeface="+mn-lt"/>
              </a:rPr>
              <a:t> and </a:t>
            </a:r>
            <a:r>
              <a:rPr lang="de-AT" sz="1100" dirty="0" err="1">
                <a:effectLst/>
                <a:latin typeface="+mn-lt"/>
              </a:rPr>
              <a:t>Their</a:t>
            </a:r>
            <a:r>
              <a:rPr lang="de-AT" sz="1100" dirty="0">
                <a:effectLst/>
                <a:latin typeface="+mn-lt"/>
              </a:rPr>
              <a:t> Potential Solutions in </a:t>
            </a:r>
            <a:r>
              <a:rPr lang="de-AT" sz="1100" dirty="0" err="1">
                <a:effectLst/>
                <a:latin typeface="+mn-lt"/>
              </a:rPr>
              <a:t>the</a:t>
            </a:r>
            <a:r>
              <a:rPr lang="de-AT" sz="1100" dirty="0">
                <a:effectLst/>
                <a:latin typeface="+mn-lt"/>
              </a:rPr>
              <a:t> </a:t>
            </a:r>
            <a:r>
              <a:rPr lang="de-AT" sz="1100" dirty="0" err="1">
                <a:effectLst/>
                <a:latin typeface="+mn-lt"/>
              </a:rPr>
              <a:t>Healthcare</a:t>
            </a:r>
            <a:r>
              <a:rPr lang="de-AT" sz="1100" dirty="0">
                <a:effectLst/>
                <a:latin typeface="+mn-lt"/>
              </a:rPr>
              <a:t> </a:t>
            </a:r>
            <a:r>
              <a:rPr lang="de-AT" sz="1100" dirty="0" err="1">
                <a:effectLst/>
                <a:latin typeface="+mn-lt"/>
              </a:rPr>
              <a:t>Sector</a:t>
            </a:r>
            <a:r>
              <a:rPr lang="de-AT" sz="1100" dirty="0">
                <a:effectLst/>
                <a:latin typeface="+mn-lt"/>
              </a:rPr>
              <a:t>. </a:t>
            </a:r>
            <a:r>
              <a:rPr lang="de-AT" sz="1100" i="1" dirty="0">
                <a:effectLst/>
                <a:latin typeface="+mn-lt"/>
              </a:rPr>
              <a:t>Biomed Mater Devices</a:t>
            </a:r>
            <a:r>
              <a:rPr lang="de-AT" sz="1100" dirty="0">
                <a:effectLst/>
                <a:latin typeface="+mn-lt"/>
              </a:rPr>
              <a:t>, 1-8. </a:t>
            </a:r>
          </a:p>
        </p:txBody>
      </p:sp>
    </p:spTree>
    <p:extLst>
      <p:ext uri="{BB962C8B-B14F-4D97-AF65-F5344CB8AC3E}">
        <p14:creationId xmlns:p14="http://schemas.microsoft.com/office/powerpoint/2010/main" val="20108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B750-7D9E-9901-F871-2C5A46DAAD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858CEB-F4F4-1251-5FB3-989D1D246DBD}"/>
              </a:ext>
            </a:extLst>
          </p:cNvPr>
          <p:cNvSpPr>
            <a:spLocks noGrp="1"/>
          </p:cNvSpPr>
          <p:nvPr>
            <p:ph type="title"/>
          </p:nvPr>
        </p:nvSpPr>
        <p:spPr/>
        <p:txBody>
          <a:bodyPr/>
          <a:lstStyle/>
          <a:p>
            <a:r>
              <a:rPr lang="de-DE" dirty="0" err="1"/>
              <a:t>Accountability</a:t>
            </a:r>
            <a:r>
              <a:rPr lang="de-DE" dirty="0"/>
              <a:t> and </a:t>
            </a:r>
            <a:r>
              <a:rPr lang="de-DE" dirty="0" err="1"/>
              <a:t>Safety</a:t>
            </a:r>
            <a:endParaRPr lang="de-DE" dirty="0"/>
          </a:p>
        </p:txBody>
      </p:sp>
      <p:sp>
        <p:nvSpPr>
          <p:cNvPr id="3" name="Inhaltsplatzhalter 2">
            <a:extLst>
              <a:ext uri="{FF2B5EF4-FFF2-40B4-BE49-F238E27FC236}">
                <a16:creationId xmlns:a16="http://schemas.microsoft.com/office/drawing/2014/main" id="{F11EC65F-6135-AA68-3FF2-12CD123BD956}"/>
              </a:ext>
            </a:extLst>
          </p:cNvPr>
          <p:cNvSpPr>
            <a:spLocks noGrp="1"/>
          </p:cNvSpPr>
          <p:nvPr>
            <p:ph idx="1"/>
          </p:nvPr>
        </p:nvSpPr>
        <p:spPr>
          <a:xfrm>
            <a:off x="628650" y="1369219"/>
            <a:ext cx="4670714" cy="3263504"/>
          </a:xfrm>
        </p:spPr>
        <p:txBody>
          <a:bodyPr>
            <a:normAutofit/>
          </a:bodyPr>
          <a:lstStyle/>
          <a:p>
            <a:r>
              <a:rPr lang="de-DE" sz="1800" dirty="0"/>
              <a:t>Any AI </a:t>
            </a:r>
            <a:r>
              <a:rPr lang="de-DE" sz="1800" dirty="0" err="1"/>
              <a:t>tool</a:t>
            </a:r>
            <a:r>
              <a:rPr lang="de-DE" sz="1800" dirty="0"/>
              <a:t> </a:t>
            </a:r>
            <a:r>
              <a:rPr lang="de-DE" sz="1800" dirty="0" err="1"/>
              <a:t>or</a:t>
            </a:r>
            <a:r>
              <a:rPr lang="de-DE" sz="1800" dirty="0"/>
              <a:t> </a:t>
            </a:r>
            <a:r>
              <a:rPr lang="de-DE" sz="1800" dirty="0" err="1"/>
              <a:t>its</a:t>
            </a:r>
            <a:r>
              <a:rPr lang="de-DE" sz="1800" dirty="0"/>
              <a:t> </a:t>
            </a:r>
            <a:r>
              <a:rPr lang="de-DE" sz="1800" dirty="0" err="1"/>
              <a:t>developer</a:t>
            </a:r>
            <a:r>
              <a:rPr lang="de-DE" sz="1800" dirty="0"/>
              <a:t> is only accountable on the basis of the </a:t>
            </a:r>
            <a:r>
              <a:rPr lang="de-DE" sz="1800" dirty="0" err="1"/>
              <a:t>data</a:t>
            </a:r>
            <a:r>
              <a:rPr lang="de-DE" sz="1800" dirty="0"/>
              <a:t> </a:t>
            </a:r>
            <a:r>
              <a:rPr lang="de-DE" sz="1800" dirty="0" err="1"/>
              <a:t>included</a:t>
            </a:r>
            <a:r>
              <a:rPr lang="de-DE" sz="1800" dirty="0"/>
              <a:t>: </a:t>
            </a:r>
            <a:r>
              <a:rPr lang="de-DE" sz="1800" b="1" dirty="0">
                <a:solidFill>
                  <a:schemeClr val="accent2">
                    <a:lumMod val="60000"/>
                    <a:lumOff val="40000"/>
                  </a:schemeClr>
                </a:solidFill>
              </a:rPr>
              <a:t>„algor-ethics“</a:t>
            </a:r>
          </a:p>
          <a:p>
            <a:r>
              <a:rPr lang="de-DE" sz="1800" dirty="0"/>
              <a:t>Data triangulation can re-identify up to 99% even in heavily sampled and incomplete data</a:t>
            </a:r>
          </a:p>
          <a:p>
            <a:r>
              <a:rPr lang="de-DE" sz="1800" dirty="0"/>
              <a:t>Cybersecurity threat: </a:t>
            </a:r>
            <a:r>
              <a:rPr lang="de-DE" sz="1800" b="1" dirty="0"/>
              <a:t>us$6trillion</a:t>
            </a:r>
          </a:p>
          <a:p>
            <a:pPr marL="0" indent="0">
              <a:buNone/>
            </a:pPr>
            <a:endParaRPr lang="de-DE" sz="1800" dirty="0"/>
          </a:p>
          <a:p>
            <a:pPr>
              <a:buFont typeface="Wingdings" pitchFamily="2" charset="2"/>
              <a:buChar char="Ø"/>
            </a:pPr>
            <a:r>
              <a:rPr lang="de-DE" sz="1800" dirty="0" err="1"/>
              <a:t>Safety</a:t>
            </a:r>
            <a:r>
              <a:rPr lang="de-DE" sz="1800" dirty="0"/>
              <a:t> </a:t>
            </a:r>
            <a:r>
              <a:rPr lang="de-DE" sz="1800" dirty="0" err="1"/>
              <a:t>considerations</a:t>
            </a:r>
            <a:r>
              <a:rPr lang="de-DE" sz="1800" dirty="0"/>
              <a:t> </a:t>
            </a:r>
            <a:r>
              <a:rPr lang="de-DE" sz="1800" dirty="0" err="1"/>
              <a:t>should</a:t>
            </a:r>
            <a:r>
              <a:rPr lang="de-DE" sz="1800" dirty="0"/>
              <a:t> </a:t>
            </a:r>
            <a:r>
              <a:rPr lang="de-DE" sz="1800" dirty="0" err="1"/>
              <a:t>be</a:t>
            </a:r>
            <a:r>
              <a:rPr lang="de-DE" sz="1800" dirty="0"/>
              <a:t> </a:t>
            </a:r>
            <a:r>
              <a:rPr lang="de-DE" sz="1800" dirty="0" err="1"/>
              <a:t>seen</a:t>
            </a:r>
            <a:r>
              <a:rPr lang="de-DE" sz="1800" dirty="0"/>
              <a:t> </a:t>
            </a:r>
            <a:r>
              <a:rPr lang="de-DE" sz="1800" dirty="0" err="1"/>
              <a:t>as</a:t>
            </a:r>
            <a:r>
              <a:rPr lang="de-DE" sz="1800" dirty="0"/>
              <a:t> a </a:t>
            </a:r>
            <a:r>
              <a:rPr lang="de-DE" sz="1800" dirty="0" err="1"/>
              <a:t>dynamic</a:t>
            </a:r>
            <a:r>
              <a:rPr lang="de-DE" sz="1800" dirty="0"/>
              <a:t> </a:t>
            </a:r>
            <a:r>
              <a:rPr lang="de-DE" sz="1800" dirty="0" err="1"/>
              <a:t>process</a:t>
            </a:r>
            <a:r>
              <a:rPr lang="de-DE" sz="1800" dirty="0"/>
              <a:t> </a:t>
            </a:r>
            <a:r>
              <a:rPr lang="de-DE" sz="1800" dirty="0" err="1"/>
              <a:t>to</a:t>
            </a:r>
            <a:r>
              <a:rPr lang="de-DE" sz="1800" dirty="0"/>
              <a:t> </a:t>
            </a:r>
            <a:r>
              <a:rPr lang="de-DE" sz="1800" dirty="0" err="1"/>
              <a:t>be</a:t>
            </a:r>
            <a:r>
              <a:rPr lang="de-DE" sz="1800" dirty="0"/>
              <a:t> </a:t>
            </a:r>
            <a:r>
              <a:rPr lang="de-DE" sz="1800" dirty="0" err="1"/>
              <a:t>followed</a:t>
            </a:r>
            <a:r>
              <a:rPr lang="de-DE" sz="1800" dirty="0"/>
              <a:t> after </a:t>
            </a:r>
            <a:r>
              <a:rPr lang="de-DE" sz="1800" dirty="0" err="1"/>
              <a:t>deployment</a:t>
            </a:r>
            <a:r>
              <a:rPr lang="de-DE" sz="1800" dirty="0"/>
              <a:t> </a:t>
            </a:r>
            <a:r>
              <a:rPr lang="de-DE" sz="1800" dirty="0" err="1"/>
              <a:t>of</a:t>
            </a:r>
            <a:r>
              <a:rPr lang="de-DE" sz="1800" dirty="0"/>
              <a:t> </a:t>
            </a:r>
            <a:r>
              <a:rPr lang="de-DE" sz="1800" dirty="0" err="1"/>
              <a:t>any</a:t>
            </a:r>
            <a:r>
              <a:rPr lang="de-DE" sz="1800" dirty="0"/>
              <a:t> </a:t>
            </a:r>
            <a:r>
              <a:rPr lang="de-DE" sz="1800" dirty="0" err="1"/>
              <a:t>tool</a:t>
            </a:r>
            <a:r>
              <a:rPr lang="de-DE" sz="1800" dirty="0"/>
              <a:t> </a:t>
            </a:r>
            <a:r>
              <a:rPr lang="de-DE" sz="1800" dirty="0" err="1"/>
              <a:t>as</a:t>
            </a:r>
            <a:r>
              <a:rPr lang="de-DE" sz="1800" dirty="0"/>
              <a:t> </a:t>
            </a:r>
            <a:r>
              <a:rPr lang="de-DE" sz="1800" dirty="0" err="1"/>
              <a:t>they</a:t>
            </a:r>
            <a:r>
              <a:rPr lang="de-DE" sz="1800" dirty="0"/>
              <a:t> will not </a:t>
            </a:r>
            <a:r>
              <a:rPr lang="de-DE" sz="1800" dirty="0" err="1"/>
              <a:t>be</a:t>
            </a:r>
            <a:r>
              <a:rPr lang="de-DE" sz="1800" dirty="0"/>
              <a:t> fully </a:t>
            </a:r>
            <a:r>
              <a:rPr lang="de-DE" sz="1800" dirty="0" err="1"/>
              <a:t>resolvable</a:t>
            </a:r>
            <a:r>
              <a:rPr lang="de-DE" sz="1800" dirty="0"/>
              <a:t> </a:t>
            </a:r>
            <a:r>
              <a:rPr lang="de-DE" sz="1800" dirty="0" err="1"/>
              <a:t>during</a:t>
            </a:r>
            <a:r>
              <a:rPr lang="de-DE" sz="1800" dirty="0"/>
              <a:t> </a:t>
            </a:r>
            <a:r>
              <a:rPr lang="de-DE" sz="1800" dirty="0" err="1"/>
              <a:t>development</a:t>
            </a:r>
            <a:endParaRPr lang="de-DE" sz="1800" dirty="0"/>
          </a:p>
        </p:txBody>
      </p:sp>
      <p:sp>
        <p:nvSpPr>
          <p:cNvPr id="8" name="Textfeld 7">
            <a:extLst>
              <a:ext uri="{FF2B5EF4-FFF2-40B4-BE49-F238E27FC236}">
                <a16:creationId xmlns:a16="http://schemas.microsoft.com/office/drawing/2014/main" id="{BD8CA9FD-584B-D198-39DD-7463C1B60B41}"/>
              </a:ext>
            </a:extLst>
          </p:cNvPr>
          <p:cNvSpPr txBox="1"/>
          <p:nvPr/>
        </p:nvSpPr>
        <p:spPr>
          <a:xfrm>
            <a:off x="-72736" y="4712613"/>
            <a:ext cx="9216736" cy="430887"/>
          </a:xfrm>
          <a:prstGeom prst="rect">
            <a:avLst/>
          </a:prstGeom>
          <a:noFill/>
        </p:spPr>
        <p:txBody>
          <a:bodyPr wrap="square" rtlCol="0">
            <a:spAutoFit/>
          </a:bodyPr>
          <a:lstStyle/>
          <a:p>
            <a:r>
              <a:rPr lang="de-AT" sz="1100" dirty="0" err="1">
                <a:effectLst/>
                <a:latin typeface="+mn-lt"/>
              </a:rPr>
              <a:t>Habli</a:t>
            </a:r>
            <a:r>
              <a:rPr lang="de-AT" sz="1100" dirty="0">
                <a:effectLst/>
                <a:latin typeface="+mn-lt"/>
              </a:rPr>
              <a:t>, I., </a:t>
            </a:r>
            <a:r>
              <a:rPr lang="de-AT" sz="1100" dirty="0" err="1">
                <a:effectLst/>
                <a:latin typeface="+mn-lt"/>
              </a:rPr>
              <a:t>Lawton</a:t>
            </a:r>
            <a:r>
              <a:rPr lang="de-AT" sz="1100" dirty="0">
                <a:effectLst/>
                <a:latin typeface="+mn-lt"/>
              </a:rPr>
              <a:t>, T., &amp; Porter, Z. (2020). </a:t>
            </a:r>
            <a:r>
              <a:rPr lang="de-AT" sz="1100" dirty="0" err="1">
                <a:effectLst/>
                <a:latin typeface="+mn-lt"/>
              </a:rPr>
              <a:t>Artificial</a:t>
            </a:r>
            <a:r>
              <a:rPr lang="de-AT" sz="1100" dirty="0">
                <a:effectLst/>
                <a:latin typeface="+mn-lt"/>
              </a:rPr>
              <a:t> </a:t>
            </a:r>
            <a:r>
              <a:rPr lang="de-AT" sz="1100" dirty="0" err="1">
                <a:effectLst/>
                <a:latin typeface="+mn-lt"/>
              </a:rPr>
              <a:t>intelligence</a:t>
            </a:r>
            <a:r>
              <a:rPr lang="de-AT" sz="1100" dirty="0">
                <a:effectLst/>
                <a:latin typeface="+mn-lt"/>
              </a:rPr>
              <a:t> in </a:t>
            </a:r>
            <a:r>
              <a:rPr lang="de-AT" sz="1100" dirty="0" err="1">
                <a:effectLst/>
                <a:latin typeface="+mn-lt"/>
              </a:rPr>
              <a:t>health</a:t>
            </a:r>
            <a:r>
              <a:rPr lang="de-AT" sz="1100" dirty="0">
                <a:effectLst/>
                <a:latin typeface="+mn-lt"/>
              </a:rPr>
              <a:t> care: </a:t>
            </a:r>
            <a:r>
              <a:rPr lang="de-AT" sz="1100" dirty="0" err="1">
                <a:effectLst/>
                <a:latin typeface="+mn-lt"/>
              </a:rPr>
              <a:t>accountability</a:t>
            </a:r>
            <a:r>
              <a:rPr lang="de-AT" sz="1100" dirty="0">
                <a:effectLst/>
                <a:latin typeface="+mn-lt"/>
              </a:rPr>
              <a:t> and </a:t>
            </a:r>
            <a:r>
              <a:rPr lang="de-AT" sz="1100" dirty="0" err="1">
                <a:effectLst/>
                <a:latin typeface="+mn-lt"/>
              </a:rPr>
              <a:t>safety</a:t>
            </a:r>
            <a:r>
              <a:rPr lang="de-AT" sz="1100" dirty="0">
                <a:effectLst/>
                <a:latin typeface="+mn-lt"/>
              </a:rPr>
              <a:t>. </a:t>
            </a:r>
            <a:r>
              <a:rPr lang="de-AT" sz="1100" i="1" dirty="0">
                <a:effectLst/>
                <a:latin typeface="+mn-lt"/>
              </a:rPr>
              <a:t>Bull World Health Organ</a:t>
            </a:r>
            <a:r>
              <a:rPr lang="de-AT" sz="1100" dirty="0">
                <a:effectLst/>
                <a:latin typeface="+mn-lt"/>
              </a:rPr>
              <a:t>, </a:t>
            </a:r>
            <a:r>
              <a:rPr lang="de-AT" sz="1100" i="1" dirty="0">
                <a:effectLst/>
                <a:latin typeface="+mn-lt"/>
              </a:rPr>
              <a:t>98</a:t>
            </a:r>
            <a:r>
              <a:rPr lang="de-AT" sz="1100" dirty="0">
                <a:effectLst/>
                <a:latin typeface="+mn-lt"/>
              </a:rPr>
              <a:t>(4), 251-256. </a:t>
            </a:r>
            <a:r>
              <a:rPr lang="de-AT" sz="1100" dirty="0" err="1">
                <a:effectLst/>
                <a:latin typeface="+mn-lt"/>
              </a:rPr>
              <a:t>Cacciamani</a:t>
            </a:r>
            <a:r>
              <a:rPr lang="de-AT" sz="1100" dirty="0">
                <a:effectLst/>
                <a:latin typeface="+mn-lt"/>
              </a:rPr>
              <a:t>, G. E., Chen, A., Gill, I. S., &amp; Hung, A. J. (2024). </a:t>
            </a:r>
            <a:r>
              <a:rPr lang="de-AT" sz="1100" dirty="0" err="1">
                <a:effectLst/>
                <a:latin typeface="+mn-lt"/>
              </a:rPr>
              <a:t>Artificial</a:t>
            </a:r>
            <a:r>
              <a:rPr lang="de-AT" sz="1100" dirty="0">
                <a:effectLst/>
                <a:latin typeface="+mn-lt"/>
              </a:rPr>
              <a:t> </a:t>
            </a:r>
            <a:r>
              <a:rPr lang="de-AT" sz="1100" dirty="0" err="1">
                <a:effectLst/>
                <a:latin typeface="+mn-lt"/>
              </a:rPr>
              <a:t>intelligence</a:t>
            </a:r>
            <a:r>
              <a:rPr lang="de-AT" sz="1100" dirty="0">
                <a:effectLst/>
                <a:latin typeface="+mn-lt"/>
              </a:rPr>
              <a:t> and </a:t>
            </a:r>
            <a:r>
              <a:rPr lang="de-AT" sz="1100" dirty="0" err="1">
                <a:effectLst/>
                <a:latin typeface="+mn-lt"/>
              </a:rPr>
              <a:t>urology</a:t>
            </a:r>
            <a:r>
              <a:rPr lang="de-AT" sz="1100" dirty="0">
                <a:effectLst/>
                <a:latin typeface="+mn-lt"/>
              </a:rPr>
              <a:t>: </a:t>
            </a:r>
            <a:r>
              <a:rPr lang="de-AT" sz="1100" dirty="0" err="1">
                <a:effectLst/>
                <a:latin typeface="+mn-lt"/>
              </a:rPr>
              <a:t>ethical</a:t>
            </a:r>
            <a:r>
              <a:rPr lang="de-AT" sz="1100" dirty="0">
                <a:effectLst/>
                <a:latin typeface="+mn-lt"/>
              </a:rPr>
              <a:t> </a:t>
            </a:r>
            <a:r>
              <a:rPr lang="de-AT" sz="1100" dirty="0" err="1">
                <a:effectLst/>
                <a:latin typeface="+mn-lt"/>
              </a:rPr>
              <a:t>considerations</a:t>
            </a:r>
            <a:r>
              <a:rPr lang="de-AT" sz="1100" dirty="0">
                <a:effectLst/>
                <a:latin typeface="+mn-lt"/>
              </a:rPr>
              <a:t> </a:t>
            </a:r>
            <a:r>
              <a:rPr lang="de-AT" sz="1100" dirty="0" err="1">
                <a:effectLst/>
                <a:latin typeface="+mn-lt"/>
              </a:rPr>
              <a:t>for</a:t>
            </a:r>
            <a:r>
              <a:rPr lang="de-AT" sz="1100" dirty="0">
                <a:effectLst/>
                <a:latin typeface="+mn-lt"/>
              </a:rPr>
              <a:t> </a:t>
            </a:r>
            <a:r>
              <a:rPr lang="de-AT" sz="1100" dirty="0" err="1">
                <a:effectLst/>
                <a:latin typeface="+mn-lt"/>
              </a:rPr>
              <a:t>urologists</a:t>
            </a:r>
            <a:r>
              <a:rPr lang="de-AT" sz="1100" dirty="0">
                <a:effectLst/>
                <a:latin typeface="+mn-lt"/>
              </a:rPr>
              <a:t> and </a:t>
            </a:r>
            <a:r>
              <a:rPr lang="de-AT" sz="1100" dirty="0" err="1">
                <a:effectLst/>
                <a:latin typeface="+mn-lt"/>
              </a:rPr>
              <a:t>patients</a:t>
            </a:r>
            <a:r>
              <a:rPr lang="de-AT" sz="1100" dirty="0">
                <a:effectLst/>
                <a:latin typeface="+mn-lt"/>
              </a:rPr>
              <a:t>. </a:t>
            </a:r>
            <a:r>
              <a:rPr lang="de-AT" sz="1100" i="1" dirty="0">
                <a:effectLst/>
                <a:latin typeface="+mn-lt"/>
              </a:rPr>
              <a:t>Nat Rev </a:t>
            </a:r>
            <a:r>
              <a:rPr lang="de-AT" sz="1100" i="1" dirty="0" err="1">
                <a:effectLst/>
                <a:latin typeface="+mn-lt"/>
              </a:rPr>
              <a:t>Urol</a:t>
            </a:r>
            <a:r>
              <a:rPr lang="de-AT" sz="1100" dirty="0">
                <a:effectLst/>
                <a:latin typeface="+mn-lt"/>
              </a:rPr>
              <a:t>, </a:t>
            </a:r>
            <a:r>
              <a:rPr lang="de-AT" sz="1100" i="1" dirty="0">
                <a:effectLst/>
                <a:latin typeface="+mn-lt"/>
              </a:rPr>
              <a:t>21</a:t>
            </a:r>
            <a:r>
              <a:rPr lang="de-AT" sz="1100" dirty="0">
                <a:effectLst/>
                <a:latin typeface="+mn-lt"/>
              </a:rPr>
              <a:t>(1), 50-59. </a:t>
            </a:r>
          </a:p>
        </p:txBody>
      </p:sp>
      <p:graphicFrame>
        <p:nvGraphicFramePr>
          <p:cNvPr id="4" name="Diagramm 3">
            <a:extLst>
              <a:ext uri="{FF2B5EF4-FFF2-40B4-BE49-F238E27FC236}">
                <a16:creationId xmlns:a16="http://schemas.microsoft.com/office/drawing/2014/main" id="{A64516F0-E910-C57C-C830-8DA269AFE662}"/>
              </a:ext>
            </a:extLst>
          </p:cNvPr>
          <p:cNvGraphicFramePr/>
          <p:nvPr>
            <p:extLst>
              <p:ext uri="{D42A27DB-BD31-4B8C-83A1-F6EECF244321}">
                <p14:modId xmlns:p14="http://schemas.microsoft.com/office/powerpoint/2010/main" val="2512409445"/>
              </p:ext>
            </p:extLst>
          </p:nvPr>
        </p:nvGraphicFramePr>
        <p:xfrm>
          <a:off x="5133109" y="1123841"/>
          <a:ext cx="4010891" cy="2556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671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77CED-AFBB-4A20-91B2-4D3C5A6ADCE4}"/>
              </a:ext>
            </a:extLst>
          </p:cNvPr>
          <p:cNvSpPr>
            <a:spLocks noGrp="1"/>
          </p:cNvSpPr>
          <p:nvPr>
            <p:ph type="title"/>
          </p:nvPr>
        </p:nvSpPr>
        <p:spPr/>
        <p:txBody>
          <a:bodyPr/>
          <a:lstStyle/>
          <a:p>
            <a:r>
              <a:rPr lang="de-DE" dirty="0" err="1"/>
              <a:t>Artificial</a:t>
            </a:r>
            <a:r>
              <a:rPr lang="de-DE" dirty="0"/>
              <a:t> </a:t>
            </a:r>
            <a:r>
              <a:rPr lang="de-DE" dirty="0" err="1"/>
              <a:t>intelligence</a:t>
            </a:r>
            <a:endParaRPr lang="de-DE" dirty="0"/>
          </a:p>
        </p:txBody>
      </p:sp>
      <p:sp>
        <p:nvSpPr>
          <p:cNvPr id="3" name="Inhaltsplatzhalter 2">
            <a:extLst>
              <a:ext uri="{FF2B5EF4-FFF2-40B4-BE49-F238E27FC236}">
                <a16:creationId xmlns:a16="http://schemas.microsoft.com/office/drawing/2014/main" id="{6C6C37A4-EA3A-45D0-77BA-078A5539FC7D}"/>
              </a:ext>
            </a:extLst>
          </p:cNvPr>
          <p:cNvSpPr>
            <a:spLocks noGrp="1"/>
          </p:cNvSpPr>
          <p:nvPr>
            <p:ph idx="1"/>
          </p:nvPr>
        </p:nvSpPr>
        <p:spPr>
          <a:xfrm>
            <a:off x="628650" y="1369219"/>
            <a:ext cx="4992832" cy="3263504"/>
          </a:xfrm>
        </p:spPr>
        <p:txBody>
          <a:bodyPr>
            <a:normAutofit lnSpcReduction="10000"/>
          </a:bodyPr>
          <a:lstStyle/>
          <a:p>
            <a:pPr>
              <a:buFont typeface="Systemschrift Normal"/>
              <a:buChar char="="/>
            </a:pPr>
            <a:r>
              <a:rPr lang="de-DE" dirty="0" err="1"/>
              <a:t>computer</a:t>
            </a:r>
            <a:r>
              <a:rPr lang="de-DE" dirty="0"/>
              <a:t> </a:t>
            </a:r>
            <a:r>
              <a:rPr lang="de-DE" dirty="0" err="1"/>
              <a:t>systems</a:t>
            </a:r>
            <a:r>
              <a:rPr lang="de-DE" dirty="0"/>
              <a:t> </a:t>
            </a:r>
            <a:r>
              <a:rPr lang="de-DE" dirty="0" err="1"/>
              <a:t>performing</a:t>
            </a:r>
            <a:r>
              <a:rPr lang="de-DE" dirty="0"/>
              <a:t> </a:t>
            </a:r>
            <a:r>
              <a:rPr lang="de-DE" dirty="0" err="1"/>
              <a:t>tasks</a:t>
            </a:r>
            <a:r>
              <a:rPr lang="de-DE" dirty="0"/>
              <a:t> </a:t>
            </a:r>
            <a:r>
              <a:rPr lang="de-DE" dirty="0" err="1"/>
              <a:t>that</a:t>
            </a:r>
            <a:r>
              <a:rPr lang="de-DE" dirty="0"/>
              <a:t> </a:t>
            </a:r>
            <a:r>
              <a:rPr lang="de-DE" dirty="0" err="1"/>
              <a:t>typically</a:t>
            </a:r>
            <a:r>
              <a:rPr lang="de-DE" dirty="0"/>
              <a:t> </a:t>
            </a:r>
            <a:r>
              <a:rPr lang="de-DE" dirty="0" err="1"/>
              <a:t>would</a:t>
            </a:r>
            <a:r>
              <a:rPr lang="de-DE" dirty="0"/>
              <a:t> </a:t>
            </a:r>
            <a:r>
              <a:rPr lang="de-DE" dirty="0" err="1"/>
              <a:t>require</a:t>
            </a:r>
            <a:r>
              <a:rPr lang="de-DE" dirty="0"/>
              <a:t> human </a:t>
            </a:r>
            <a:r>
              <a:rPr lang="de-DE" dirty="0" err="1"/>
              <a:t>intelligence</a:t>
            </a:r>
            <a:endParaRPr lang="de-DE" dirty="0"/>
          </a:p>
          <a:p>
            <a:pPr marL="0" indent="0">
              <a:buNone/>
            </a:pPr>
            <a:endParaRPr lang="de-DE" dirty="0"/>
          </a:p>
          <a:p>
            <a:pPr>
              <a:buFont typeface="Systemschrift Normal"/>
              <a:buChar char="="/>
            </a:pPr>
            <a:r>
              <a:rPr lang="de-DE" dirty="0" err="1"/>
              <a:t>applications</a:t>
            </a:r>
            <a:r>
              <a:rPr lang="de-DE" dirty="0"/>
              <a:t> </a:t>
            </a:r>
            <a:r>
              <a:rPr lang="de-DE" dirty="0" err="1"/>
              <a:t>of</a:t>
            </a:r>
            <a:r>
              <a:rPr lang="de-DE" dirty="0"/>
              <a:t> </a:t>
            </a:r>
            <a:r>
              <a:rPr lang="de-DE" dirty="0" err="1"/>
              <a:t>algorithms</a:t>
            </a:r>
            <a:r>
              <a:rPr lang="de-DE" dirty="0"/>
              <a:t> and models that </a:t>
            </a:r>
          </a:p>
          <a:p>
            <a:pPr lvl="1"/>
            <a:r>
              <a:rPr lang="de-DE" dirty="0" err="1"/>
              <a:t>learn</a:t>
            </a:r>
            <a:r>
              <a:rPr lang="de-DE" dirty="0"/>
              <a:t> </a:t>
            </a:r>
            <a:r>
              <a:rPr lang="de-DE" dirty="0" err="1"/>
              <a:t>from</a:t>
            </a:r>
            <a:r>
              <a:rPr lang="de-DE" dirty="0"/>
              <a:t> large </a:t>
            </a:r>
            <a:r>
              <a:rPr lang="de-DE" dirty="0" err="1"/>
              <a:t>data</a:t>
            </a:r>
            <a:r>
              <a:rPr lang="de-DE" dirty="0"/>
              <a:t> </a:t>
            </a:r>
            <a:r>
              <a:rPr lang="de-DE" dirty="0" err="1"/>
              <a:t>sets</a:t>
            </a:r>
            <a:endParaRPr lang="de-DE" dirty="0"/>
          </a:p>
          <a:p>
            <a:pPr lvl="1"/>
            <a:r>
              <a:rPr lang="de-DE" dirty="0" err="1"/>
              <a:t>adapt</a:t>
            </a:r>
            <a:r>
              <a:rPr lang="de-DE" dirty="0"/>
              <a:t> </a:t>
            </a:r>
            <a:r>
              <a:rPr lang="de-DE" dirty="0" err="1"/>
              <a:t>to</a:t>
            </a:r>
            <a:r>
              <a:rPr lang="de-DE" dirty="0"/>
              <a:t> </a:t>
            </a:r>
            <a:r>
              <a:rPr lang="de-DE" dirty="0" err="1"/>
              <a:t>new</a:t>
            </a:r>
            <a:r>
              <a:rPr lang="de-DE" dirty="0"/>
              <a:t> </a:t>
            </a:r>
            <a:r>
              <a:rPr lang="de-DE" dirty="0" err="1"/>
              <a:t>information</a:t>
            </a:r>
            <a:endParaRPr lang="de-DE" dirty="0"/>
          </a:p>
          <a:p>
            <a:pPr lvl="1"/>
            <a:r>
              <a:rPr lang="de-DE" dirty="0" err="1"/>
              <a:t>take</a:t>
            </a:r>
            <a:r>
              <a:rPr lang="de-DE" dirty="0"/>
              <a:t> </a:t>
            </a:r>
            <a:r>
              <a:rPr lang="de-DE" dirty="0" err="1"/>
              <a:t>decisions</a:t>
            </a:r>
            <a:r>
              <a:rPr lang="de-DE" dirty="0"/>
              <a:t> and </a:t>
            </a:r>
            <a:r>
              <a:rPr lang="de-DE" dirty="0" err="1"/>
              <a:t>make</a:t>
            </a:r>
            <a:r>
              <a:rPr lang="de-DE" dirty="0"/>
              <a:t> </a:t>
            </a:r>
            <a:r>
              <a:rPr lang="de-DE" dirty="0" err="1"/>
              <a:t>predictions</a:t>
            </a:r>
            <a:endParaRPr lang="de-DE" dirty="0"/>
          </a:p>
          <a:p>
            <a:pPr lvl="1"/>
            <a:r>
              <a:rPr lang="de-DE" dirty="0" err="1"/>
              <a:t>generate</a:t>
            </a:r>
            <a:r>
              <a:rPr lang="de-DE" dirty="0"/>
              <a:t> </a:t>
            </a:r>
            <a:r>
              <a:rPr lang="de-DE" dirty="0" err="1"/>
              <a:t>new</a:t>
            </a:r>
            <a:r>
              <a:rPr lang="de-DE" dirty="0"/>
              <a:t>, </a:t>
            </a:r>
            <a:r>
              <a:rPr lang="de-DE" dirty="0" err="1"/>
              <a:t>transformed</a:t>
            </a:r>
            <a:r>
              <a:rPr lang="de-DE" dirty="0"/>
              <a:t> </a:t>
            </a:r>
            <a:r>
              <a:rPr lang="de-DE" dirty="0" err="1"/>
              <a:t>information</a:t>
            </a:r>
            <a:endParaRPr lang="de-DE" dirty="0"/>
          </a:p>
          <a:p>
            <a:pPr marL="342900" lvl="1" indent="0">
              <a:buNone/>
            </a:pPr>
            <a:r>
              <a:rPr lang="de-DE" dirty="0"/>
              <a:t>			</a:t>
            </a:r>
          </a:p>
          <a:p>
            <a:pPr>
              <a:buFont typeface="Systemschrift Normal"/>
              <a:buChar char="="/>
            </a:pPr>
            <a:r>
              <a:rPr lang="de-DE" dirty="0" err="1"/>
              <a:t>huge</a:t>
            </a:r>
            <a:r>
              <a:rPr lang="de-DE" dirty="0"/>
              <a:t> </a:t>
            </a:r>
            <a:r>
              <a:rPr lang="de-DE" dirty="0" err="1"/>
              <a:t>variety</a:t>
            </a:r>
            <a:r>
              <a:rPr lang="de-DE" dirty="0"/>
              <a:t> </a:t>
            </a:r>
            <a:r>
              <a:rPr lang="de-DE" dirty="0" err="1"/>
              <a:t>of</a:t>
            </a:r>
            <a:r>
              <a:rPr lang="de-DE" dirty="0"/>
              <a:t> </a:t>
            </a:r>
            <a:r>
              <a:rPr lang="de-DE" dirty="0" err="1"/>
              <a:t>applications</a:t>
            </a:r>
            <a:r>
              <a:rPr lang="de-DE" dirty="0"/>
              <a:t> and </a:t>
            </a:r>
            <a:r>
              <a:rPr lang="de-DE" dirty="0" err="1"/>
              <a:t>ideas</a:t>
            </a:r>
            <a:endParaRPr lang="de-DE" dirty="0"/>
          </a:p>
          <a:p>
            <a:pPr marL="342900" lvl="1" indent="0">
              <a:buNone/>
            </a:pPr>
            <a:endParaRPr lang="de-DE" dirty="0"/>
          </a:p>
        </p:txBody>
      </p:sp>
      <p:pic>
        <p:nvPicPr>
          <p:cNvPr id="5" name="Grafik 4" descr="Ein Bild, das Feuerwerk, Wunderkerze, Person enthält.&#10;&#10;Automatisch generierte Beschreibung">
            <a:extLst>
              <a:ext uri="{FF2B5EF4-FFF2-40B4-BE49-F238E27FC236}">
                <a16:creationId xmlns:a16="http://schemas.microsoft.com/office/drawing/2014/main" id="{E5B2C55C-AAD7-CAE6-38CE-5229E4DC7B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807" y="1777423"/>
            <a:ext cx="3331047" cy="1869786"/>
          </a:xfrm>
          <a:prstGeom prst="rect">
            <a:avLst/>
          </a:prstGeom>
        </p:spPr>
      </p:pic>
    </p:spTree>
    <p:extLst>
      <p:ext uri="{BB962C8B-B14F-4D97-AF65-F5344CB8AC3E}">
        <p14:creationId xmlns:p14="http://schemas.microsoft.com/office/powerpoint/2010/main" val="21757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9736-416D-9222-DE87-658E5F38A8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A0F70E-E8BE-302F-8101-810E55F931D6}"/>
              </a:ext>
            </a:extLst>
          </p:cNvPr>
          <p:cNvSpPr>
            <a:spLocks noGrp="1"/>
          </p:cNvSpPr>
          <p:nvPr>
            <p:ph type="title"/>
          </p:nvPr>
        </p:nvSpPr>
        <p:spPr/>
        <p:txBody>
          <a:bodyPr/>
          <a:lstStyle/>
          <a:p>
            <a:r>
              <a:rPr lang="de-DE" dirty="0" err="1"/>
              <a:t>Ethical</a:t>
            </a:r>
            <a:r>
              <a:rPr lang="de-DE" dirty="0"/>
              <a:t> and social </a:t>
            </a:r>
            <a:r>
              <a:rPr lang="de-DE" dirty="0" err="1"/>
              <a:t>considerations</a:t>
            </a:r>
            <a:endParaRPr lang="de-DE" dirty="0"/>
          </a:p>
        </p:txBody>
      </p:sp>
      <p:sp>
        <p:nvSpPr>
          <p:cNvPr id="3" name="Inhaltsplatzhalter 2">
            <a:extLst>
              <a:ext uri="{FF2B5EF4-FFF2-40B4-BE49-F238E27FC236}">
                <a16:creationId xmlns:a16="http://schemas.microsoft.com/office/drawing/2014/main" id="{FF3F9B45-C519-370F-4A2D-81E57F2A2285}"/>
              </a:ext>
            </a:extLst>
          </p:cNvPr>
          <p:cNvSpPr>
            <a:spLocks noGrp="1"/>
          </p:cNvSpPr>
          <p:nvPr>
            <p:ph idx="1"/>
          </p:nvPr>
        </p:nvSpPr>
        <p:spPr>
          <a:xfrm>
            <a:off x="628650" y="1369219"/>
            <a:ext cx="4670714" cy="3263504"/>
          </a:xfrm>
        </p:spPr>
        <p:txBody>
          <a:bodyPr>
            <a:normAutofit lnSpcReduction="10000"/>
          </a:bodyPr>
          <a:lstStyle/>
          <a:p>
            <a:r>
              <a:rPr lang="de-AT" sz="2000" dirty="0">
                <a:effectLst/>
                <a:latin typeface="HardingText"/>
              </a:rPr>
              <a:t>4 </a:t>
            </a:r>
            <a:r>
              <a:rPr lang="de-AT" sz="2000" b="1" dirty="0">
                <a:effectLst/>
                <a:latin typeface="HardingText"/>
              </a:rPr>
              <a:t>Pillars</a:t>
            </a:r>
          </a:p>
          <a:p>
            <a:pPr lvl="1"/>
            <a:r>
              <a:rPr lang="de-AT" dirty="0" err="1">
                <a:latin typeface="HardingText"/>
              </a:rPr>
              <a:t>Autonomy</a:t>
            </a:r>
            <a:endParaRPr lang="de-AT" dirty="0">
              <a:latin typeface="HardingText"/>
            </a:endParaRPr>
          </a:p>
          <a:p>
            <a:pPr lvl="1"/>
            <a:r>
              <a:rPr lang="de-AT" dirty="0" err="1">
                <a:effectLst/>
                <a:latin typeface="HardingText"/>
              </a:rPr>
              <a:t>Beneficience</a:t>
            </a:r>
            <a:endParaRPr lang="de-AT" dirty="0">
              <a:effectLst/>
              <a:latin typeface="HardingText"/>
            </a:endParaRPr>
          </a:p>
          <a:p>
            <a:pPr lvl="1"/>
            <a:r>
              <a:rPr lang="de-AT" dirty="0">
                <a:latin typeface="HardingText"/>
              </a:rPr>
              <a:t>Non-</a:t>
            </a:r>
            <a:r>
              <a:rPr lang="de-AT" dirty="0" err="1">
                <a:latin typeface="HardingText"/>
              </a:rPr>
              <a:t>maleficience</a:t>
            </a:r>
            <a:endParaRPr lang="de-AT" dirty="0">
              <a:latin typeface="HardingText"/>
            </a:endParaRPr>
          </a:p>
          <a:p>
            <a:pPr lvl="1"/>
            <a:r>
              <a:rPr lang="de-AT" dirty="0">
                <a:effectLst/>
                <a:latin typeface="HardingText"/>
              </a:rPr>
              <a:t>Justice</a:t>
            </a:r>
          </a:p>
          <a:p>
            <a:r>
              <a:rPr lang="de-AT" sz="2000" dirty="0" err="1"/>
              <a:t>Examples</a:t>
            </a:r>
            <a:endParaRPr lang="de-AT" dirty="0"/>
          </a:p>
          <a:p>
            <a:pPr lvl="1"/>
            <a:r>
              <a:rPr lang="de-AT" dirty="0" err="1"/>
              <a:t>Choosing</a:t>
            </a:r>
            <a:r>
              <a:rPr lang="de-AT" dirty="0"/>
              <a:t> </a:t>
            </a:r>
            <a:r>
              <a:rPr lang="de-AT" dirty="0" err="1"/>
              <a:t>the</a:t>
            </a:r>
            <a:r>
              <a:rPr lang="de-AT" dirty="0"/>
              <a:t> </a:t>
            </a:r>
            <a:r>
              <a:rPr lang="de-AT" dirty="0" err="1"/>
              <a:t>right</a:t>
            </a:r>
            <a:r>
              <a:rPr lang="de-AT" dirty="0"/>
              <a:t> </a:t>
            </a:r>
            <a:r>
              <a:rPr lang="de-AT" dirty="0" err="1"/>
              <a:t>tools</a:t>
            </a:r>
            <a:r>
              <a:rPr lang="de-AT" dirty="0"/>
              <a:t> – </a:t>
            </a:r>
            <a:r>
              <a:rPr lang="de-AT" dirty="0" err="1"/>
              <a:t>standardized</a:t>
            </a:r>
            <a:r>
              <a:rPr lang="de-AT" dirty="0"/>
              <a:t> </a:t>
            </a:r>
            <a:r>
              <a:rPr lang="de-AT" dirty="0" err="1"/>
              <a:t>reporting</a:t>
            </a:r>
            <a:endParaRPr lang="de-AT" dirty="0"/>
          </a:p>
          <a:p>
            <a:pPr lvl="1"/>
            <a:r>
              <a:rPr lang="de-AT" dirty="0" err="1"/>
              <a:t>Preserving</a:t>
            </a:r>
            <a:r>
              <a:rPr lang="de-AT" dirty="0"/>
              <a:t> </a:t>
            </a:r>
            <a:r>
              <a:rPr lang="de-AT" dirty="0" err="1"/>
              <a:t>the</a:t>
            </a:r>
            <a:r>
              <a:rPr lang="de-AT" dirty="0"/>
              <a:t> </a:t>
            </a:r>
            <a:r>
              <a:rPr lang="de-AT" dirty="0" err="1"/>
              <a:t>autonomy</a:t>
            </a:r>
            <a:r>
              <a:rPr lang="de-AT" dirty="0"/>
              <a:t> </a:t>
            </a:r>
            <a:r>
              <a:rPr lang="de-AT" dirty="0" err="1"/>
              <a:t>of</a:t>
            </a:r>
            <a:r>
              <a:rPr lang="de-AT" dirty="0"/>
              <a:t> </a:t>
            </a:r>
            <a:r>
              <a:rPr lang="de-AT" dirty="0" err="1"/>
              <a:t>the</a:t>
            </a:r>
            <a:r>
              <a:rPr lang="de-AT" dirty="0"/>
              <a:t> </a:t>
            </a:r>
            <a:r>
              <a:rPr lang="de-AT" dirty="0" err="1"/>
              <a:t>urologist</a:t>
            </a:r>
            <a:r>
              <a:rPr lang="de-AT" dirty="0"/>
              <a:t> </a:t>
            </a:r>
            <a:r>
              <a:rPr lang="de-AT" dirty="0" err="1"/>
              <a:t>taking</a:t>
            </a:r>
            <a:r>
              <a:rPr lang="de-AT" dirty="0"/>
              <a:t> </a:t>
            </a:r>
            <a:r>
              <a:rPr lang="de-AT" dirty="0" err="1"/>
              <a:t>the</a:t>
            </a:r>
            <a:r>
              <a:rPr lang="de-AT" dirty="0"/>
              <a:t> </a:t>
            </a:r>
            <a:r>
              <a:rPr lang="de-AT" dirty="0" err="1"/>
              <a:t>decision</a:t>
            </a:r>
            <a:endParaRPr lang="de-AT" dirty="0"/>
          </a:p>
          <a:p>
            <a:pPr lvl="1"/>
            <a:r>
              <a:rPr lang="de-AT" dirty="0" err="1"/>
              <a:t>Ensuring</a:t>
            </a:r>
            <a:r>
              <a:rPr lang="de-AT" dirty="0"/>
              <a:t> </a:t>
            </a:r>
            <a:r>
              <a:rPr lang="de-AT" dirty="0" err="1"/>
              <a:t>inclusiveness</a:t>
            </a:r>
            <a:r>
              <a:rPr lang="de-AT" dirty="0"/>
              <a:t> and </a:t>
            </a:r>
            <a:r>
              <a:rPr lang="de-AT" dirty="0" err="1"/>
              <a:t>equity</a:t>
            </a:r>
            <a:endParaRPr lang="de-AT" dirty="0"/>
          </a:p>
          <a:p>
            <a:pPr marL="342900" lvl="1" indent="0">
              <a:buNone/>
            </a:pPr>
            <a:endParaRPr lang="de-AT" dirty="0"/>
          </a:p>
          <a:p>
            <a:pPr marL="342900" lvl="1" indent="0">
              <a:buNone/>
            </a:pPr>
            <a:endParaRPr lang="de-AT" dirty="0"/>
          </a:p>
        </p:txBody>
      </p:sp>
      <p:sp>
        <p:nvSpPr>
          <p:cNvPr id="8" name="Textfeld 7">
            <a:extLst>
              <a:ext uri="{FF2B5EF4-FFF2-40B4-BE49-F238E27FC236}">
                <a16:creationId xmlns:a16="http://schemas.microsoft.com/office/drawing/2014/main" id="{ED26945A-6093-7B29-FE4E-3FE73D4058D8}"/>
              </a:ext>
            </a:extLst>
          </p:cNvPr>
          <p:cNvSpPr txBox="1"/>
          <p:nvPr/>
        </p:nvSpPr>
        <p:spPr>
          <a:xfrm>
            <a:off x="-46759" y="4733926"/>
            <a:ext cx="9216736" cy="430887"/>
          </a:xfrm>
          <a:prstGeom prst="rect">
            <a:avLst/>
          </a:prstGeom>
          <a:noFill/>
        </p:spPr>
        <p:txBody>
          <a:bodyPr wrap="square" rtlCol="0">
            <a:spAutoFit/>
          </a:bodyPr>
          <a:lstStyle/>
          <a:p>
            <a:r>
              <a:rPr lang="de-AT" sz="1100" dirty="0" err="1">
                <a:effectLst/>
                <a:latin typeface="+mn-lt"/>
              </a:rPr>
              <a:t>Cacciamani</a:t>
            </a:r>
            <a:r>
              <a:rPr lang="de-AT" sz="1100" dirty="0">
                <a:effectLst/>
                <a:latin typeface="+mn-lt"/>
              </a:rPr>
              <a:t>, G. E., Chen, A., Gill, I. S., &amp; Hung, A. J. (2024). </a:t>
            </a:r>
            <a:r>
              <a:rPr lang="de-AT" sz="1100" dirty="0" err="1">
                <a:effectLst/>
                <a:latin typeface="+mn-lt"/>
              </a:rPr>
              <a:t>Artificial</a:t>
            </a:r>
            <a:r>
              <a:rPr lang="de-AT" sz="1100" dirty="0">
                <a:effectLst/>
                <a:latin typeface="+mn-lt"/>
              </a:rPr>
              <a:t> </a:t>
            </a:r>
            <a:r>
              <a:rPr lang="de-AT" sz="1100" dirty="0" err="1">
                <a:effectLst/>
                <a:latin typeface="+mn-lt"/>
              </a:rPr>
              <a:t>intelligence</a:t>
            </a:r>
            <a:r>
              <a:rPr lang="de-AT" sz="1100" dirty="0">
                <a:effectLst/>
                <a:latin typeface="+mn-lt"/>
              </a:rPr>
              <a:t> and </a:t>
            </a:r>
            <a:r>
              <a:rPr lang="de-AT" sz="1100" dirty="0" err="1">
                <a:effectLst/>
                <a:latin typeface="+mn-lt"/>
              </a:rPr>
              <a:t>urology</a:t>
            </a:r>
            <a:r>
              <a:rPr lang="de-AT" sz="1100" dirty="0">
                <a:effectLst/>
                <a:latin typeface="+mn-lt"/>
              </a:rPr>
              <a:t>: </a:t>
            </a:r>
            <a:r>
              <a:rPr lang="de-AT" sz="1100" dirty="0" err="1">
                <a:effectLst/>
                <a:latin typeface="+mn-lt"/>
              </a:rPr>
              <a:t>ethical</a:t>
            </a:r>
            <a:r>
              <a:rPr lang="de-AT" sz="1100" dirty="0">
                <a:effectLst/>
                <a:latin typeface="+mn-lt"/>
              </a:rPr>
              <a:t> </a:t>
            </a:r>
            <a:r>
              <a:rPr lang="de-AT" sz="1100" dirty="0" err="1">
                <a:effectLst/>
                <a:latin typeface="+mn-lt"/>
              </a:rPr>
              <a:t>considerations</a:t>
            </a:r>
            <a:r>
              <a:rPr lang="de-AT" sz="1100" dirty="0">
                <a:effectLst/>
                <a:latin typeface="+mn-lt"/>
              </a:rPr>
              <a:t> </a:t>
            </a:r>
            <a:r>
              <a:rPr lang="de-AT" sz="1100" dirty="0" err="1">
                <a:effectLst/>
                <a:latin typeface="+mn-lt"/>
              </a:rPr>
              <a:t>for</a:t>
            </a:r>
            <a:r>
              <a:rPr lang="de-AT" sz="1100" dirty="0">
                <a:effectLst/>
                <a:latin typeface="+mn-lt"/>
              </a:rPr>
              <a:t> </a:t>
            </a:r>
            <a:r>
              <a:rPr lang="de-AT" sz="1100" dirty="0" err="1">
                <a:effectLst/>
                <a:latin typeface="+mn-lt"/>
              </a:rPr>
              <a:t>urologists</a:t>
            </a:r>
            <a:r>
              <a:rPr lang="de-AT" sz="1100" dirty="0">
                <a:effectLst/>
                <a:latin typeface="+mn-lt"/>
              </a:rPr>
              <a:t> and </a:t>
            </a:r>
            <a:r>
              <a:rPr lang="de-AT" sz="1100" dirty="0" err="1">
                <a:effectLst/>
                <a:latin typeface="+mn-lt"/>
              </a:rPr>
              <a:t>patients</a:t>
            </a:r>
            <a:r>
              <a:rPr lang="de-AT" sz="1100" dirty="0">
                <a:effectLst/>
                <a:latin typeface="+mn-lt"/>
              </a:rPr>
              <a:t>. </a:t>
            </a:r>
            <a:r>
              <a:rPr lang="de-AT" sz="1100" i="1" dirty="0">
                <a:effectLst/>
                <a:latin typeface="+mn-lt"/>
              </a:rPr>
              <a:t>Nat Rev </a:t>
            </a:r>
            <a:r>
              <a:rPr lang="de-AT" sz="1100" i="1" dirty="0" err="1">
                <a:effectLst/>
                <a:latin typeface="+mn-lt"/>
              </a:rPr>
              <a:t>Urol</a:t>
            </a:r>
            <a:r>
              <a:rPr lang="de-AT" sz="1100" dirty="0">
                <a:effectLst/>
                <a:latin typeface="+mn-lt"/>
              </a:rPr>
              <a:t>, </a:t>
            </a:r>
            <a:r>
              <a:rPr lang="de-AT" sz="1100" i="1" dirty="0">
                <a:effectLst/>
                <a:latin typeface="+mn-lt"/>
              </a:rPr>
              <a:t>21</a:t>
            </a:r>
            <a:r>
              <a:rPr lang="de-AT" sz="1100" dirty="0">
                <a:effectLst/>
                <a:latin typeface="+mn-lt"/>
              </a:rPr>
              <a:t>(1), 50-59. </a:t>
            </a:r>
          </a:p>
        </p:txBody>
      </p:sp>
      <p:pic>
        <p:nvPicPr>
          <p:cNvPr id="6" name="Grafik 5" descr="Ein Bild, das Text, Schrift, Poster, Grafikdesign enthält.&#10;&#10;Automatisch generierte Beschreibung">
            <a:extLst>
              <a:ext uri="{FF2B5EF4-FFF2-40B4-BE49-F238E27FC236}">
                <a16:creationId xmlns:a16="http://schemas.microsoft.com/office/drawing/2014/main" id="{32AF6CB4-2769-1104-5C0E-602FFF5DD0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45666" y="91933"/>
            <a:ext cx="2608118" cy="3034146"/>
          </a:xfrm>
          <a:prstGeom prst="rect">
            <a:avLst/>
          </a:prstGeom>
        </p:spPr>
      </p:pic>
      <p:pic>
        <p:nvPicPr>
          <p:cNvPr id="7" name="Grafik 6" descr="Ein Bild, das Text, Buch, Schrift, Grafikdesign enthält.&#10;&#10;Automatisch generierte Beschreibung">
            <a:extLst>
              <a:ext uri="{FF2B5EF4-FFF2-40B4-BE49-F238E27FC236}">
                <a16:creationId xmlns:a16="http://schemas.microsoft.com/office/drawing/2014/main" id="{2BDD3A63-F2D7-9AC4-4DB6-D478F1131A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857179">
            <a:off x="6188912" y="3165213"/>
            <a:ext cx="571500" cy="889000"/>
          </a:xfrm>
          <a:prstGeom prst="rect">
            <a:avLst/>
          </a:prstGeom>
        </p:spPr>
      </p:pic>
      <p:pic>
        <p:nvPicPr>
          <p:cNvPr id="9" name="Grafik 8" descr="Ein Bild, das Text, Screenshot, Grafikdesign, Grafiken enthält.&#10;&#10;Automatisch generierte Beschreibung">
            <a:extLst>
              <a:ext uri="{FF2B5EF4-FFF2-40B4-BE49-F238E27FC236}">
                <a16:creationId xmlns:a16="http://schemas.microsoft.com/office/drawing/2014/main" id="{4878DBC9-ED07-3A9B-D2E2-1A6D2C005D28}"/>
              </a:ext>
            </a:extLst>
          </p:cNvPr>
          <p:cNvPicPr>
            <a:picLocks noChangeAspect="1"/>
          </p:cNvPicPr>
          <p:nvPr/>
        </p:nvPicPr>
        <p:blipFill>
          <a:blip r:embed="rId5"/>
          <a:stretch>
            <a:fillRect/>
          </a:stretch>
        </p:blipFill>
        <p:spPr>
          <a:xfrm rot="589270">
            <a:off x="6765354" y="3281706"/>
            <a:ext cx="847030" cy="1126462"/>
          </a:xfrm>
          <a:prstGeom prst="rect">
            <a:avLst/>
          </a:prstGeom>
        </p:spPr>
      </p:pic>
      <p:pic>
        <p:nvPicPr>
          <p:cNvPr id="10" name="Grafik 9" descr="Ein Bild, das Text, Screenshot, Schrift, Marke enthält.&#10;&#10;Automatisch generierte Beschreibung">
            <a:extLst>
              <a:ext uri="{FF2B5EF4-FFF2-40B4-BE49-F238E27FC236}">
                <a16:creationId xmlns:a16="http://schemas.microsoft.com/office/drawing/2014/main" id="{F6753571-D2AB-0C0C-5345-A9D51DF2B6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012093">
            <a:off x="7728386" y="3337637"/>
            <a:ext cx="716887" cy="1081405"/>
          </a:xfrm>
          <a:prstGeom prst="rect">
            <a:avLst/>
          </a:prstGeom>
        </p:spPr>
      </p:pic>
      <p:pic>
        <p:nvPicPr>
          <p:cNvPr id="11" name="Grafik 10" descr="Ein Bild, das Text, Schrift, Screenshot, Grafikdesign enthält.&#10;&#10;Automatisch generierte Beschreibung">
            <a:extLst>
              <a:ext uri="{FF2B5EF4-FFF2-40B4-BE49-F238E27FC236}">
                <a16:creationId xmlns:a16="http://schemas.microsoft.com/office/drawing/2014/main" id="{16CB30EF-2659-875B-BB06-733BCE0378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54709">
            <a:off x="8421240" y="3421556"/>
            <a:ext cx="646210" cy="1005216"/>
          </a:xfrm>
          <a:prstGeom prst="rect">
            <a:avLst/>
          </a:prstGeom>
        </p:spPr>
      </p:pic>
    </p:spTree>
    <p:extLst>
      <p:ext uri="{BB962C8B-B14F-4D97-AF65-F5344CB8AC3E}">
        <p14:creationId xmlns:p14="http://schemas.microsoft.com/office/powerpoint/2010/main" val="371227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B3CB9-9B10-715D-7FB8-A75A5D7468EE}"/>
              </a:ext>
            </a:extLst>
          </p:cNvPr>
          <p:cNvSpPr>
            <a:spLocks noGrp="1"/>
          </p:cNvSpPr>
          <p:nvPr>
            <p:ph type="title"/>
          </p:nvPr>
        </p:nvSpPr>
        <p:spPr/>
        <p:txBody>
          <a:bodyPr/>
          <a:lstStyle/>
          <a:p>
            <a:r>
              <a:rPr lang="de-DE" dirty="0"/>
              <a:t>Take Home Messages</a:t>
            </a:r>
          </a:p>
        </p:txBody>
      </p:sp>
      <p:sp>
        <p:nvSpPr>
          <p:cNvPr id="3" name="Inhaltsplatzhalter 2">
            <a:extLst>
              <a:ext uri="{FF2B5EF4-FFF2-40B4-BE49-F238E27FC236}">
                <a16:creationId xmlns:a16="http://schemas.microsoft.com/office/drawing/2014/main" id="{3004E30B-07AB-0991-06F1-5A3126E2902F}"/>
              </a:ext>
            </a:extLst>
          </p:cNvPr>
          <p:cNvSpPr>
            <a:spLocks noGrp="1"/>
          </p:cNvSpPr>
          <p:nvPr>
            <p:ph idx="1"/>
          </p:nvPr>
        </p:nvSpPr>
        <p:spPr/>
        <p:txBody>
          <a:bodyPr/>
          <a:lstStyle/>
          <a:p>
            <a:r>
              <a:rPr lang="de-DE" dirty="0"/>
              <a:t>AI </a:t>
            </a:r>
            <a:r>
              <a:rPr lang="de-DE" dirty="0" err="1"/>
              <a:t>is</a:t>
            </a:r>
            <a:r>
              <a:rPr lang="de-DE" dirty="0"/>
              <a:t> </a:t>
            </a:r>
            <a:r>
              <a:rPr lang="de-DE" dirty="0" err="1"/>
              <a:t>much</a:t>
            </a:r>
            <a:r>
              <a:rPr lang="de-DE" dirty="0"/>
              <a:t> </a:t>
            </a:r>
            <a:r>
              <a:rPr lang="de-DE" dirty="0" err="1"/>
              <a:t>more</a:t>
            </a:r>
            <a:r>
              <a:rPr lang="de-DE" dirty="0"/>
              <a:t> </a:t>
            </a:r>
            <a:r>
              <a:rPr lang="de-DE" dirty="0" err="1"/>
              <a:t>varied</a:t>
            </a:r>
            <a:r>
              <a:rPr lang="de-DE" dirty="0"/>
              <a:t> </a:t>
            </a:r>
            <a:r>
              <a:rPr lang="de-DE" dirty="0" err="1"/>
              <a:t>than</a:t>
            </a:r>
            <a:r>
              <a:rPr lang="de-DE" dirty="0"/>
              <a:t> </a:t>
            </a:r>
            <a:r>
              <a:rPr lang="de-DE" dirty="0" err="1"/>
              <a:t>you</a:t>
            </a:r>
            <a:r>
              <a:rPr lang="de-DE" dirty="0"/>
              <a:t> </a:t>
            </a:r>
            <a:r>
              <a:rPr lang="de-DE" dirty="0" err="1"/>
              <a:t>might</a:t>
            </a:r>
            <a:r>
              <a:rPr lang="de-DE" dirty="0"/>
              <a:t> </a:t>
            </a:r>
            <a:r>
              <a:rPr lang="de-DE" dirty="0" err="1"/>
              <a:t>have</a:t>
            </a:r>
            <a:r>
              <a:rPr lang="de-DE" dirty="0"/>
              <a:t> </a:t>
            </a:r>
            <a:r>
              <a:rPr lang="de-DE" dirty="0" err="1"/>
              <a:t>thought</a:t>
            </a:r>
            <a:r>
              <a:rPr lang="de-DE" dirty="0"/>
              <a:t> – and </a:t>
            </a:r>
            <a:r>
              <a:rPr lang="de-DE" dirty="0" err="1"/>
              <a:t>much</a:t>
            </a:r>
            <a:r>
              <a:rPr lang="de-DE" dirty="0"/>
              <a:t> </a:t>
            </a:r>
            <a:r>
              <a:rPr lang="de-DE" dirty="0" err="1"/>
              <a:t>older</a:t>
            </a:r>
            <a:endParaRPr lang="de-DE" dirty="0"/>
          </a:p>
          <a:p>
            <a:r>
              <a:rPr lang="de-DE" dirty="0" err="1"/>
              <a:t>It</a:t>
            </a:r>
            <a:r>
              <a:rPr lang="de-DE" dirty="0"/>
              <a:t> will </a:t>
            </a:r>
            <a:r>
              <a:rPr lang="de-DE" dirty="0" err="1"/>
              <a:t>shape</a:t>
            </a:r>
            <a:r>
              <a:rPr lang="de-DE" dirty="0"/>
              <a:t> </a:t>
            </a:r>
            <a:r>
              <a:rPr lang="de-DE" dirty="0" err="1"/>
              <a:t>clinical</a:t>
            </a:r>
            <a:r>
              <a:rPr lang="de-DE" dirty="0"/>
              <a:t> </a:t>
            </a:r>
            <a:r>
              <a:rPr lang="de-DE" dirty="0" err="1"/>
              <a:t>medicine</a:t>
            </a:r>
            <a:r>
              <a:rPr lang="de-DE" dirty="0"/>
              <a:t> </a:t>
            </a:r>
            <a:r>
              <a:rPr lang="de-DE" dirty="0" err="1"/>
              <a:t>with</a:t>
            </a:r>
            <a:r>
              <a:rPr lang="de-DE" dirty="0"/>
              <a:t> </a:t>
            </a:r>
            <a:r>
              <a:rPr lang="de-DE" dirty="0" err="1"/>
              <a:t>prediction</a:t>
            </a:r>
            <a:r>
              <a:rPr lang="de-DE" dirty="0"/>
              <a:t> </a:t>
            </a:r>
            <a:r>
              <a:rPr lang="de-DE" dirty="0" err="1"/>
              <a:t>models</a:t>
            </a:r>
            <a:r>
              <a:rPr lang="de-DE" dirty="0"/>
              <a:t>, </a:t>
            </a:r>
            <a:r>
              <a:rPr lang="de-DE" dirty="0" err="1"/>
              <a:t>computer</a:t>
            </a:r>
            <a:r>
              <a:rPr lang="de-DE" dirty="0"/>
              <a:t> </a:t>
            </a:r>
            <a:r>
              <a:rPr lang="de-DE" dirty="0" err="1"/>
              <a:t>vision</a:t>
            </a:r>
            <a:r>
              <a:rPr lang="de-DE" dirty="0"/>
              <a:t>, </a:t>
            </a:r>
            <a:r>
              <a:rPr lang="de-DE" dirty="0" err="1"/>
              <a:t>signal</a:t>
            </a:r>
            <a:r>
              <a:rPr lang="de-DE" dirty="0"/>
              <a:t> </a:t>
            </a:r>
            <a:r>
              <a:rPr lang="de-DE" dirty="0" err="1"/>
              <a:t>analysis</a:t>
            </a:r>
            <a:r>
              <a:rPr lang="de-DE" dirty="0"/>
              <a:t> and </a:t>
            </a:r>
            <a:r>
              <a:rPr lang="de-DE" dirty="0" err="1"/>
              <a:t>prescription</a:t>
            </a:r>
            <a:r>
              <a:rPr lang="de-DE" dirty="0"/>
              <a:t> </a:t>
            </a:r>
            <a:r>
              <a:rPr lang="de-DE" dirty="0" err="1"/>
              <a:t>models</a:t>
            </a:r>
            <a:endParaRPr lang="de-DE" dirty="0"/>
          </a:p>
          <a:p>
            <a:r>
              <a:rPr lang="de-DE" dirty="0"/>
              <a:t>In </a:t>
            </a:r>
            <a:r>
              <a:rPr lang="de-DE" dirty="0" err="1"/>
              <a:t>science</a:t>
            </a:r>
            <a:r>
              <a:rPr lang="de-DE" dirty="0"/>
              <a:t>, </a:t>
            </a:r>
            <a:r>
              <a:rPr lang="de-DE" dirty="0" err="1"/>
              <a:t>its</a:t>
            </a:r>
            <a:r>
              <a:rPr lang="de-DE" dirty="0"/>
              <a:t> </a:t>
            </a:r>
            <a:r>
              <a:rPr lang="de-DE" dirty="0" err="1"/>
              <a:t>use</a:t>
            </a:r>
            <a:r>
              <a:rPr lang="de-DE" dirty="0"/>
              <a:t> in </a:t>
            </a:r>
            <a:r>
              <a:rPr lang="de-DE" dirty="0" err="1"/>
              <a:t>writing</a:t>
            </a:r>
            <a:r>
              <a:rPr lang="de-DE" dirty="0"/>
              <a:t> </a:t>
            </a:r>
            <a:r>
              <a:rPr lang="de-DE" dirty="0" err="1"/>
              <a:t>has</a:t>
            </a:r>
            <a:r>
              <a:rPr lang="de-DE" dirty="0"/>
              <a:t> </a:t>
            </a:r>
            <a:r>
              <a:rPr lang="de-DE" dirty="0" err="1"/>
              <a:t>to</a:t>
            </a:r>
            <a:r>
              <a:rPr lang="de-DE" dirty="0"/>
              <a:t> </a:t>
            </a:r>
            <a:r>
              <a:rPr lang="de-DE" dirty="0" err="1"/>
              <a:t>be</a:t>
            </a:r>
            <a:r>
              <a:rPr lang="de-DE" dirty="0"/>
              <a:t> </a:t>
            </a:r>
            <a:r>
              <a:rPr lang="de-DE" dirty="0" err="1"/>
              <a:t>scrutinized</a:t>
            </a:r>
            <a:r>
              <a:rPr lang="de-DE" dirty="0"/>
              <a:t> – </a:t>
            </a:r>
            <a:r>
              <a:rPr lang="de-DE" dirty="0" err="1"/>
              <a:t>it</a:t>
            </a:r>
            <a:r>
              <a:rPr lang="de-DE" dirty="0"/>
              <a:t> will </a:t>
            </a:r>
            <a:r>
              <a:rPr lang="de-DE" dirty="0" err="1"/>
              <a:t>be</a:t>
            </a:r>
            <a:r>
              <a:rPr lang="de-DE" dirty="0"/>
              <a:t> </a:t>
            </a:r>
            <a:r>
              <a:rPr lang="de-DE" dirty="0" err="1"/>
              <a:t>useful</a:t>
            </a:r>
            <a:r>
              <a:rPr lang="de-DE" dirty="0"/>
              <a:t> in </a:t>
            </a:r>
            <a:r>
              <a:rPr lang="de-DE" dirty="0" err="1"/>
              <a:t>data</a:t>
            </a:r>
            <a:r>
              <a:rPr lang="de-DE" dirty="0"/>
              <a:t> </a:t>
            </a:r>
            <a:r>
              <a:rPr lang="de-DE" dirty="0" err="1"/>
              <a:t>collection</a:t>
            </a:r>
            <a:r>
              <a:rPr lang="de-DE" dirty="0"/>
              <a:t>, </a:t>
            </a:r>
            <a:r>
              <a:rPr lang="de-DE" dirty="0" err="1"/>
              <a:t>guideline</a:t>
            </a:r>
            <a:r>
              <a:rPr lang="de-DE" dirty="0"/>
              <a:t> design and </a:t>
            </a:r>
            <a:r>
              <a:rPr lang="de-DE" dirty="0" err="1"/>
              <a:t>reviewing</a:t>
            </a:r>
            <a:endParaRPr lang="de-DE" dirty="0"/>
          </a:p>
          <a:p>
            <a:r>
              <a:rPr lang="de-DE" dirty="0"/>
              <a:t>Can AI make us „more human“ in teaching and practicing clinical medicine? </a:t>
            </a:r>
          </a:p>
          <a:p>
            <a:r>
              <a:rPr lang="de-DE" dirty="0"/>
              <a:t>Use </a:t>
            </a:r>
            <a:r>
              <a:rPr lang="de-DE" dirty="0" err="1"/>
              <a:t>it</a:t>
            </a:r>
            <a:r>
              <a:rPr lang="de-DE" dirty="0"/>
              <a:t> </a:t>
            </a:r>
            <a:r>
              <a:rPr lang="de-DE" dirty="0" err="1"/>
              <a:t>wisely</a:t>
            </a:r>
            <a:r>
              <a:rPr lang="de-DE" dirty="0"/>
              <a:t>: </a:t>
            </a:r>
            <a:r>
              <a:rPr lang="de-DE" dirty="0" err="1"/>
              <a:t>Know</a:t>
            </a:r>
            <a:r>
              <a:rPr lang="de-DE" dirty="0"/>
              <a:t> </a:t>
            </a:r>
            <a:r>
              <a:rPr lang="de-DE" dirty="0" err="1"/>
              <a:t>the</a:t>
            </a:r>
            <a:r>
              <a:rPr lang="de-DE" dirty="0"/>
              <a:t> </a:t>
            </a:r>
            <a:r>
              <a:rPr lang="de-DE" dirty="0" err="1"/>
              <a:t>pitfalls</a:t>
            </a:r>
            <a:r>
              <a:rPr lang="de-DE" dirty="0"/>
              <a:t> and </a:t>
            </a:r>
            <a:r>
              <a:rPr lang="de-DE" dirty="0" err="1"/>
              <a:t>dangers</a:t>
            </a:r>
            <a:endParaRPr lang="de-DE" dirty="0"/>
          </a:p>
        </p:txBody>
      </p:sp>
    </p:spTree>
    <p:extLst>
      <p:ext uri="{BB962C8B-B14F-4D97-AF65-F5344CB8AC3E}">
        <p14:creationId xmlns:p14="http://schemas.microsoft.com/office/powerpoint/2010/main" val="382060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B07CEC-66EE-847A-7C22-8293CCC342B9}"/>
              </a:ext>
            </a:extLst>
          </p:cNvPr>
          <p:cNvGrpSpPr/>
          <p:nvPr/>
        </p:nvGrpSpPr>
        <p:grpSpPr>
          <a:xfrm>
            <a:off x="2487339" y="1622266"/>
            <a:ext cx="1332417" cy="1494044"/>
            <a:chOff x="4262586" y="2152445"/>
            <a:chExt cx="1776556" cy="1992059"/>
          </a:xfrm>
        </p:grpSpPr>
        <p:pic>
          <p:nvPicPr>
            <p:cNvPr id="6" name="Picture 5">
              <a:extLst>
                <a:ext uri="{FF2B5EF4-FFF2-40B4-BE49-F238E27FC236}">
                  <a16:creationId xmlns:a16="http://schemas.microsoft.com/office/drawing/2014/main" id="{CB226D7E-0410-4F1F-042F-B2D7CF124A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57063" y="2152445"/>
              <a:ext cx="987600" cy="1361999"/>
            </a:xfrm>
            <a:prstGeom prst="rect">
              <a:avLst/>
            </a:prstGeom>
            <a:ln>
              <a:solidFill>
                <a:srgbClr val="0C475C"/>
              </a:solidFill>
            </a:ln>
          </p:spPr>
        </p:pic>
        <p:sp>
          <p:nvSpPr>
            <p:cNvPr id="7" name="TextBox 6">
              <a:extLst>
                <a:ext uri="{FF2B5EF4-FFF2-40B4-BE49-F238E27FC236}">
                  <a16:creationId xmlns:a16="http://schemas.microsoft.com/office/drawing/2014/main" id="{3FB2C124-812E-F1E6-E9FD-43B4ABF952CE}"/>
                </a:ext>
              </a:extLst>
            </p:cNvPr>
            <p:cNvSpPr txBox="1"/>
            <p:nvPr/>
          </p:nvSpPr>
          <p:spPr>
            <a:xfrm>
              <a:off x="4262586" y="3528951"/>
              <a:ext cx="1776556" cy="615553"/>
            </a:xfrm>
            <a:prstGeom prst="rect">
              <a:avLst/>
            </a:prstGeom>
            <a:noFill/>
            <a:scene3d>
              <a:camera prst="orthographicFront"/>
              <a:lightRig rig="threePt" dir="t"/>
            </a:scene3d>
            <a:sp3d>
              <a:bevelT/>
              <a:bevelB/>
            </a:sp3d>
          </p:spPr>
          <p:txBody>
            <a:bodyPr wrap="none" rtlCol="0">
              <a:spAutoFit/>
            </a:bodyPr>
            <a:lstStyle/>
            <a:p>
              <a:pPr algn="ctr"/>
              <a:r>
                <a:rPr lang="en-US" sz="1200" dirty="0"/>
                <a:t>Massimo Garriboli</a:t>
              </a:r>
            </a:p>
            <a:p>
              <a:pPr algn="ctr"/>
              <a:r>
                <a:rPr lang="en-US" sz="1200" dirty="0"/>
                <a:t>(UK)</a:t>
              </a:r>
            </a:p>
          </p:txBody>
        </p:sp>
      </p:grpSp>
      <p:pic>
        <p:nvPicPr>
          <p:cNvPr id="9" name="Picture 8">
            <a:extLst>
              <a:ext uri="{FF2B5EF4-FFF2-40B4-BE49-F238E27FC236}">
                <a16:creationId xmlns:a16="http://schemas.microsoft.com/office/drawing/2014/main" id="{11C67CE2-E696-526B-CB35-2D50B21559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9598" y="414337"/>
            <a:ext cx="1331675" cy="475598"/>
          </a:xfrm>
          <a:prstGeom prst="rect">
            <a:avLst/>
          </a:prstGeom>
        </p:spPr>
      </p:pic>
      <p:sp>
        <p:nvSpPr>
          <p:cNvPr id="10" name="TextBox 9">
            <a:extLst>
              <a:ext uri="{FF2B5EF4-FFF2-40B4-BE49-F238E27FC236}">
                <a16:creationId xmlns:a16="http://schemas.microsoft.com/office/drawing/2014/main" id="{00587FD9-BC37-0D28-2689-44DF267D2535}"/>
              </a:ext>
            </a:extLst>
          </p:cNvPr>
          <p:cNvSpPr txBox="1"/>
          <p:nvPr/>
        </p:nvSpPr>
        <p:spPr>
          <a:xfrm>
            <a:off x="2987577" y="250365"/>
            <a:ext cx="2515112" cy="715581"/>
          </a:xfrm>
          <a:prstGeom prst="rect">
            <a:avLst/>
          </a:prstGeom>
          <a:noFill/>
        </p:spPr>
        <p:txBody>
          <a:bodyPr wrap="none" rtlCol="0">
            <a:spAutoFit/>
          </a:bodyPr>
          <a:lstStyle/>
          <a:p>
            <a:r>
              <a:rPr lang="en-US" sz="4050" dirty="0">
                <a:solidFill>
                  <a:srgbClr val="1580A8"/>
                </a:solidFill>
              </a:rPr>
              <a:t>Thank You!</a:t>
            </a:r>
          </a:p>
        </p:txBody>
      </p:sp>
      <p:sp>
        <p:nvSpPr>
          <p:cNvPr id="11" name="Rectangle 10">
            <a:extLst>
              <a:ext uri="{FF2B5EF4-FFF2-40B4-BE49-F238E27FC236}">
                <a16:creationId xmlns:a16="http://schemas.microsoft.com/office/drawing/2014/main" id="{DE52E137-0ADA-21D9-6B65-72C6957DE2E1}"/>
              </a:ext>
            </a:extLst>
          </p:cNvPr>
          <p:cNvSpPr/>
          <p:nvPr/>
        </p:nvSpPr>
        <p:spPr>
          <a:xfrm>
            <a:off x="2016831" y="889935"/>
            <a:ext cx="4500849" cy="507831"/>
          </a:xfrm>
          <a:prstGeom prst="rect">
            <a:avLst/>
          </a:prstGeom>
        </p:spPr>
        <p:txBody>
          <a:bodyPr wrap="none">
            <a:spAutoFit/>
          </a:bodyPr>
          <a:lstStyle/>
          <a:p>
            <a:pPr algn="ctr"/>
            <a:r>
              <a:rPr lang="en-US" sz="2700" u="sng" dirty="0">
                <a:solidFill>
                  <a:srgbClr val="1580A8"/>
                </a:solidFill>
              </a:rPr>
              <a:t>The ESPU Research Committee</a:t>
            </a:r>
          </a:p>
        </p:txBody>
      </p:sp>
      <p:grpSp>
        <p:nvGrpSpPr>
          <p:cNvPr id="12" name="Group 11">
            <a:extLst>
              <a:ext uri="{FF2B5EF4-FFF2-40B4-BE49-F238E27FC236}">
                <a16:creationId xmlns:a16="http://schemas.microsoft.com/office/drawing/2014/main" id="{ED510CB9-A1AB-FB58-85D2-CA3F62B25F39}"/>
              </a:ext>
            </a:extLst>
          </p:cNvPr>
          <p:cNvGrpSpPr/>
          <p:nvPr/>
        </p:nvGrpSpPr>
        <p:grpSpPr>
          <a:xfrm>
            <a:off x="286249" y="3209376"/>
            <a:ext cx="1676036" cy="1494044"/>
            <a:chOff x="1957056" y="2152445"/>
            <a:chExt cx="2234715" cy="1992059"/>
          </a:xfrm>
        </p:grpSpPr>
        <p:pic>
          <p:nvPicPr>
            <p:cNvPr id="13" name="Picture 2" descr="Anka NIEUWHOF-LEPPINK (NL)">
              <a:extLst>
                <a:ext uri="{FF2B5EF4-FFF2-40B4-BE49-F238E27FC236}">
                  <a16:creationId xmlns:a16="http://schemas.microsoft.com/office/drawing/2014/main" id="{B868054B-E921-E413-E37F-C2A91967556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590087" y="2152445"/>
              <a:ext cx="968648" cy="1341705"/>
            </a:xfrm>
            <a:prstGeom prst="rect">
              <a:avLst/>
            </a:prstGeom>
            <a:noFill/>
            <a:ln>
              <a:solidFill>
                <a:srgbClr val="0C475C"/>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2EC56EB-2763-2154-01EE-11FCC0131B29}"/>
                </a:ext>
              </a:extLst>
            </p:cNvPr>
            <p:cNvSpPr txBox="1"/>
            <p:nvPr/>
          </p:nvSpPr>
          <p:spPr>
            <a:xfrm>
              <a:off x="1957056" y="3528951"/>
              <a:ext cx="2234715" cy="615553"/>
            </a:xfrm>
            <a:prstGeom prst="rect">
              <a:avLst/>
            </a:prstGeom>
            <a:noFill/>
            <a:scene3d>
              <a:camera prst="orthographicFront"/>
              <a:lightRig rig="threePt" dir="t"/>
            </a:scene3d>
            <a:sp3d>
              <a:bevelT/>
              <a:bevelB/>
            </a:sp3d>
          </p:spPr>
          <p:txBody>
            <a:bodyPr wrap="none" rtlCol="0">
              <a:spAutoFit/>
            </a:bodyPr>
            <a:lstStyle/>
            <a:p>
              <a:pPr algn="ctr"/>
              <a:r>
                <a:rPr lang="en-US" sz="1200" dirty="0"/>
                <a:t>Anka Nieuwhof-Leppink</a:t>
              </a:r>
            </a:p>
            <a:p>
              <a:pPr algn="ctr"/>
              <a:r>
                <a:rPr lang="en-US" sz="1200" dirty="0"/>
                <a:t>(Vice-Chair, NL)</a:t>
              </a:r>
            </a:p>
          </p:txBody>
        </p:sp>
      </p:grpSp>
      <p:grpSp>
        <p:nvGrpSpPr>
          <p:cNvPr id="16" name="Group 15">
            <a:extLst>
              <a:ext uri="{FF2B5EF4-FFF2-40B4-BE49-F238E27FC236}">
                <a16:creationId xmlns:a16="http://schemas.microsoft.com/office/drawing/2014/main" id="{9E15D3EF-F34F-A548-7FA0-D71EAFD9EAB5}"/>
              </a:ext>
            </a:extLst>
          </p:cNvPr>
          <p:cNvGrpSpPr/>
          <p:nvPr/>
        </p:nvGrpSpPr>
        <p:grpSpPr>
          <a:xfrm>
            <a:off x="3885838" y="1604934"/>
            <a:ext cx="1196995" cy="1494044"/>
            <a:chOff x="6045919" y="2152445"/>
            <a:chExt cx="1595992" cy="1992059"/>
          </a:xfrm>
        </p:grpSpPr>
        <p:sp>
          <p:nvSpPr>
            <p:cNvPr id="17" name="TextBox 16">
              <a:extLst>
                <a:ext uri="{FF2B5EF4-FFF2-40B4-BE49-F238E27FC236}">
                  <a16:creationId xmlns:a16="http://schemas.microsoft.com/office/drawing/2014/main" id="{AF2899DF-7B3A-0747-79DF-278FA3158B4F}"/>
                </a:ext>
              </a:extLst>
            </p:cNvPr>
            <p:cNvSpPr txBox="1"/>
            <p:nvPr/>
          </p:nvSpPr>
          <p:spPr>
            <a:xfrm>
              <a:off x="6045919" y="3528951"/>
              <a:ext cx="1595992" cy="615553"/>
            </a:xfrm>
            <a:prstGeom prst="rect">
              <a:avLst/>
            </a:prstGeom>
            <a:noFill/>
            <a:scene3d>
              <a:camera prst="orthographicFront"/>
              <a:lightRig rig="threePt" dir="t"/>
            </a:scene3d>
            <a:sp3d>
              <a:bevelT/>
              <a:bevelB/>
            </a:sp3d>
          </p:spPr>
          <p:txBody>
            <a:bodyPr wrap="none" rtlCol="0">
              <a:spAutoFit/>
            </a:bodyPr>
            <a:lstStyle/>
            <a:p>
              <a:pPr algn="ctr"/>
              <a:r>
                <a:rPr lang="en-US" sz="1200" dirty="0"/>
                <a:t>Salvatore </a:t>
              </a:r>
              <a:r>
                <a:rPr lang="en-US" sz="1200" dirty="0" err="1"/>
                <a:t>Cascio</a:t>
              </a:r>
              <a:endParaRPr lang="en-US" sz="1200" dirty="0"/>
            </a:p>
            <a:p>
              <a:pPr algn="ctr"/>
              <a:r>
                <a:rPr lang="en-US" sz="1200" dirty="0"/>
                <a:t>(IRL)</a:t>
              </a:r>
            </a:p>
          </p:txBody>
        </p:sp>
        <p:pic>
          <p:nvPicPr>
            <p:cNvPr id="18" name="Picture 17">
              <a:extLst>
                <a:ext uri="{FF2B5EF4-FFF2-40B4-BE49-F238E27FC236}">
                  <a16:creationId xmlns:a16="http://schemas.microsoft.com/office/drawing/2014/main" id="{E4F68DED-4E14-A084-50A1-489579A43B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52252" y="2152445"/>
              <a:ext cx="983326" cy="1361999"/>
            </a:xfrm>
            <a:prstGeom prst="rect">
              <a:avLst/>
            </a:prstGeom>
            <a:ln>
              <a:solidFill>
                <a:srgbClr val="0C475C"/>
              </a:solidFill>
            </a:ln>
          </p:spPr>
        </p:pic>
      </p:grpSp>
      <p:grpSp>
        <p:nvGrpSpPr>
          <p:cNvPr id="19" name="Group 18">
            <a:extLst>
              <a:ext uri="{FF2B5EF4-FFF2-40B4-BE49-F238E27FC236}">
                <a16:creationId xmlns:a16="http://schemas.microsoft.com/office/drawing/2014/main" id="{DD753AFE-3B23-6494-9D15-5D8A84A46835}"/>
              </a:ext>
            </a:extLst>
          </p:cNvPr>
          <p:cNvGrpSpPr/>
          <p:nvPr/>
        </p:nvGrpSpPr>
        <p:grpSpPr>
          <a:xfrm>
            <a:off x="5395146" y="1614334"/>
            <a:ext cx="810222" cy="1494044"/>
            <a:chOff x="7728048" y="2152445"/>
            <a:chExt cx="1080296" cy="1992059"/>
          </a:xfrm>
        </p:grpSpPr>
        <p:sp>
          <p:nvSpPr>
            <p:cNvPr id="20" name="TextBox 19">
              <a:extLst>
                <a:ext uri="{FF2B5EF4-FFF2-40B4-BE49-F238E27FC236}">
                  <a16:creationId xmlns:a16="http://schemas.microsoft.com/office/drawing/2014/main" id="{AFDD38BD-CBF1-8EF8-4568-8BC64DB9E805}"/>
                </a:ext>
              </a:extLst>
            </p:cNvPr>
            <p:cNvSpPr txBox="1"/>
            <p:nvPr/>
          </p:nvSpPr>
          <p:spPr>
            <a:xfrm>
              <a:off x="7728048" y="3528951"/>
              <a:ext cx="1080296" cy="615553"/>
            </a:xfrm>
            <a:prstGeom prst="rect">
              <a:avLst/>
            </a:prstGeom>
            <a:noFill/>
            <a:scene3d>
              <a:camera prst="orthographicFront"/>
              <a:lightRig rig="threePt" dir="t"/>
            </a:scene3d>
            <a:sp3d>
              <a:bevelT/>
              <a:bevelB/>
            </a:sp3d>
          </p:spPr>
          <p:txBody>
            <a:bodyPr wrap="none" rtlCol="0">
              <a:spAutoFit/>
            </a:bodyPr>
            <a:lstStyle/>
            <a:p>
              <a:pPr algn="ctr"/>
              <a:r>
                <a:rPr lang="en-US" sz="1200" dirty="0"/>
                <a:t>Luis Braga</a:t>
              </a:r>
            </a:p>
            <a:p>
              <a:pPr algn="ctr"/>
              <a:r>
                <a:rPr lang="en-US" sz="1200" dirty="0"/>
                <a:t>(CAN)</a:t>
              </a:r>
            </a:p>
          </p:txBody>
        </p:sp>
        <p:pic>
          <p:nvPicPr>
            <p:cNvPr id="21" name="Picture 20">
              <a:extLst>
                <a:ext uri="{FF2B5EF4-FFF2-40B4-BE49-F238E27FC236}">
                  <a16:creationId xmlns:a16="http://schemas.microsoft.com/office/drawing/2014/main" id="{DD2073D9-384B-D8F6-B35B-B62E5545C75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80045" y="2152445"/>
              <a:ext cx="976300" cy="1361999"/>
            </a:xfrm>
            <a:prstGeom prst="rect">
              <a:avLst/>
            </a:prstGeom>
            <a:ln>
              <a:solidFill>
                <a:srgbClr val="0C475C"/>
              </a:solidFill>
            </a:ln>
          </p:spPr>
        </p:pic>
      </p:grpSp>
      <p:grpSp>
        <p:nvGrpSpPr>
          <p:cNvPr id="25" name="Group 24">
            <a:extLst>
              <a:ext uri="{FF2B5EF4-FFF2-40B4-BE49-F238E27FC236}">
                <a16:creationId xmlns:a16="http://schemas.microsoft.com/office/drawing/2014/main" id="{AAD0B6AB-D732-B771-4753-4DFE0931061C}"/>
              </a:ext>
            </a:extLst>
          </p:cNvPr>
          <p:cNvGrpSpPr/>
          <p:nvPr/>
        </p:nvGrpSpPr>
        <p:grpSpPr>
          <a:xfrm>
            <a:off x="6517680" y="1614334"/>
            <a:ext cx="1002197" cy="1494044"/>
            <a:chOff x="9759645" y="2152445"/>
            <a:chExt cx="1336262" cy="1992059"/>
          </a:xfrm>
        </p:grpSpPr>
        <p:sp>
          <p:nvSpPr>
            <p:cNvPr id="26" name="TextBox 25">
              <a:extLst>
                <a:ext uri="{FF2B5EF4-FFF2-40B4-BE49-F238E27FC236}">
                  <a16:creationId xmlns:a16="http://schemas.microsoft.com/office/drawing/2014/main" id="{F248F1DC-33E9-21C5-8C27-CB3ADD45A2C7}"/>
                </a:ext>
              </a:extLst>
            </p:cNvPr>
            <p:cNvSpPr txBox="1"/>
            <p:nvPr/>
          </p:nvSpPr>
          <p:spPr>
            <a:xfrm>
              <a:off x="9759645" y="3528951"/>
              <a:ext cx="1336262" cy="615553"/>
            </a:xfrm>
            <a:prstGeom prst="rect">
              <a:avLst/>
            </a:prstGeom>
            <a:noFill/>
            <a:scene3d>
              <a:camera prst="orthographicFront"/>
              <a:lightRig rig="threePt" dir="t"/>
            </a:scene3d>
            <a:sp3d>
              <a:bevelT/>
              <a:bevelB/>
            </a:sp3d>
          </p:spPr>
          <p:txBody>
            <a:bodyPr wrap="none" rtlCol="0">
              <a:spAutoFit/>
            </a:bodyPr>
            <a:lstStyle/>
            <a:p>
              <a:pPr algn="ctr"/>
              <a:r>
                <a:rPr lang="en-US" sz="1200" dirty="0"/>
                <a:t>Caleb Nelson</a:t>
              </a:r>
            </a:p>
            <a:p>
              <a:pPr algn="ctr"/>
              <a:r>
                <a:rPr lang="en-US" sz="1200" dirty="0"/>
                <a:t>(USA)</a:t>
              </a:r>
            </a:p>
          </p:txBody>
        </p:sp>
        <p:pic>
          <p:nvPicPr>
            <p:cNvPr id="27" name="Picture 26">
              <a:extLst>
                <a:ext uri="{FF2B5EF4-FFF2-40B4-BE49-F238E27FC236}">
                  <a16:creationId xmlns:a16="http://schemas.microsoft.com/office/drawing/2014/main" id="{0F2C5F3F-B31E-315B-72CA-63801EC2975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40071" y="2152445"/>
              <a:ext cx="975405" cy="1361999"/>
            </a:xfrm>
            <a:prstGeom prst="rect">
              <a:avLst/>
            </a:prstGeom>
            <a:ln>
              <a:solidFill>
                <a:srgbClr val="0C475C"/>
              </a:solidFill>
            </a:ln>
          </p:spPr>
        </p:pic>
      </p:grpSp>
      <p:grpSp>
        <p:nvGrpSpPr>
          <p:cNvPr id="28" name="Group 27">
            <a:extLst>
              <a:ext uri="{FF2B5EF4-FFF2-40B4-BE49-F238E27FC236}">
                <a16:creationId xmlns:a16="http://schemas.microsoft.com/office/drawing/2014/main" id="{55F0FDC5-7497-7CB1-BDBC-D97C5E6398E0}"/>
              </a:ext>
            </a:extLst>
          </p:cNvPr>
          <p:cNvGrpSpPr/>
          <p:nvPr/>
        </p:nvGrpSpPr>
        <p:grpSpPr>
          <a:xfrm>
            <a:off x="636495" y="1607416"/>
            <a:ext cx="939553" cy="1494044"/>
            <a:chOff x="621151" y="2152445"/>
            <a:chExt cx="1252738" cy="1992059"/>
          </a:xfrm>
        </p:grpSpPr>
        <p:sp>
          <p:nvSpPr>
            <p:cNvPr id="29" name="TextBox 28">
              <a:extLst>
                <a:ext uri="{FF2B5EF4-FFF2-40B4-BE49-F238E27FC236}">
                  <a16:creationId xmlns:a16="http://schemas.microsoft.com/office/drawing/2014/main" id="{BAB26D86-E723-7068-2D70-09E5D494F48E}"/>
                </a:ext>
              </a:extLst>
            </p:cNvPr>
            <p:cNvSpPr txBox="1"/>
            <p:nvPr/>
          </p:nvSpPr>
          <p:spPr>
            <a:xfrm>
              <a:off x="621151" y="3528951"/>
              <a:ext cx="1252738" cy="615553"/>
            </a:xfrm>
            <a:prstGeom prst="rect">
              <a:avLst/>
            </a:prstGeom>
            <a:noFill/>
            <a:scene3d>
              <a:camera prst="orthographicFront"/>
              <a:lightRig rig="threePt" dir="t"/>
            </a:scene3d>
            <a:sp3d>
              <a:bevelT/>
              <a:bevelB/>
            </a:sp3d>
          </p:spPr>
          <p:txBody>
            <a:bodyPr wrap="none" rtlCol="0">
              <a:spAutoFit/>
            </a:bodyPr>
            <a:lstStyle/>
            <a:p>
              <a:pPr algn="ctr"/>
              <a:r>
                <a:rPr lang="en-US" sz="1200" dirty="0"/>
                <a:t>Luke Harper</a:t>
              </a:r>
            </a:p>
            <a:p>
              <a:pPr algn="ctr"/>
              <a:r>
                <a:rPr lang="en-US" sz="1200" dirty="0"/>
                <a:t>(Chair, FR)</a:t>
              </a:r>
            </a:p>
          </p:txBody>
        </p:sp>
        <p:pic>
          <p:nvPicPr>
            <p:cNvPr id="30" name="Picture 29">
              <a:extLst>
                <a:ext uri="{FF2B5EF4-FFF2-40B4-BE49-F238E27FC236}">
                  <a16:creationId xmlns:a16="http://schemas.microsoft.com/office/drawing/2014/main" id="{F31D3252-750C-A3C4-5CFD-071AC2FA293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07996" y="2152445"/>
              <a:ext cx="995026" cy="1340734"/>
            </a:xfrm>
            <a:prstGeom prst="rect">
              <a:avLst/>
            </a:prstGeom>
            <a:ln>
              <a:solidFill>
                <a:srgbClr val="0C475C"/>
              </a:solidFill>
            </a:ln>
          </p:spPr>
        </p:pic>
      </p:grpSp>
      <p:grpSp>
        <p:nvGrpSpPr>
          <p:cNvPr id="34" name="Group 33">
            <a:extLst>
              <a:ext uri="{FF2B5EF4-FFF2-40B4-BE49-F238E27FC236}">
                <a16:creationId xmlns:a16="http://schemas.microsoft.com/office/drawing/2014/main" id="{BA886995-830E-1F49-0B47-0E0DE756CEA2}"/>
              </a:ext>
            </a:extLst>
          </p:cNvPr>
          <p:cNvGrpSpPr/>
          <p:nvPr/>
        </p:nvGrpSpPr>
        <p:grpSpPr>
          <a:xfrm>
            <a:off x="5751007" y="3192236"/>
            <a:ext cx="1119089" cy="1491044"/>
            <a:chOff x="501461" y="2156446"/>
            <a:chExt cx="1492119" cy="1988058"/>
          </a:xfrm>
        </p:grpSpPr>
        <p:sp>
          <p:nvSpPr>
            <p:cNvPr id="35" name="TextBox 34">
              <a:extLst>
                <a:ext uri="{FF2B5EF4-FFF2-40B4-BE49-F238E27FC236}">
                  <a16:creationId xmlns:a16="http://schemas.microsoft.com/office/drawing/2014/main" id="{E6008817-EBCC-4564-DE75-7736F84D512D}"/>
                </a:ext>
              </a:extLst>
            </p:cNvPr>
            <p:cNvSpPr txBox="1"/>
            <p:nvPr/>
          </p:nvSpPr>
          <p:spPr>
            <a:xfrm>
              <a:off x="501461" y="3528951"/>
              <a:ext cx="1492119" cy="615553"/>
            </a:xfrm>
            <a:prstGeom prst="rect">
              <a:avLst/>
            </a:prstGeom>
            <a:noFill/>
            <a:scene3d>
              <a:camera prst="orthographicFront"/>
              <a:lightRig rig="threePt" dir="t"/>
            </a:scene3d>
            <a:sp3d>
              <a:bevelT/>
              <a:bevelB/>
            </a:sp3d>
          </p:spPr>
          <p:txBody>
            <a:bodyPr wrap="none" rtlCol="0">
              <a:spAutoFit/>
            </a:bodyPr>
            <a:lstStyle/>
            <a:p>
              <a:pPr algn="ctr"/>
              <a:r>
                <a:rPr lang="en-US" sz="1200" dirty="0"/>
                <a:t>Christina Ching</a:t>
              </a:r>
            </a:p>
            <a:p>
              <a:pPr algn="ctr"/>
              <a:r>
                <a:rPr lang="en-US" sz="1200" dirty="0"/>
                <a:t>(USA)</a:t>
              </a:r>
            </a:p>
          </p:txBody>
        </p:sp>
        <p:pic>
          <p:nvPicPr>
            <p:cNvPr id="36" name="Picture 35">
              <a:extLst>
                <a:ext uri="{FF2B5EF4-FFF2-40B4-BE49-F238E27FC236}">
                  <a16:creationId xmlns:a16="http://schemas.microsoft.com/office/drawing/2014/main" id="{335870AD-0328-9D68-CD7E-BA905D50135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824626" y="2156446"/>
              <a:ext cx="961766" cy="1332732"/>
            </a:xfrm>
            <a:prstGeom prst="rect">
              <a:avLst/>
            </a:prstGeom>
            <a:ln>
              <a:solidFill>
                <a:srgbClr val="0C475C"/>
              </a:solidFill>
            </a:ln>
          </p:spPr>
        </p:pic>
      </p:grpSp>
      <p:grpSp>
        <p:nvGrpSpPr>
          <p:cNvPr id="37" name="Group 36">
            <a:extLst>
              <a:ext uri="{FF2B5EF4-FFF2-40B4-BE49-F238E27FC236}">
                <a16:creationId xmlns:a16="http://schemas.microsoft.com/office/drawing/2014/main" id="{866D5FC7-0A9B-B868-8595-B66DB22D7CB7}"/>
              </a:ext>
            </a:extLst>
          </p:cNvPr>
          <p:cNvGrpSpPr/>
          <p:nvPr/>
        </p:nvGrpSpPr>
        <p:grpSpPr>
          <a:xfrm>
            <a:off x="4508125" y="3214708"/>
            <a:ext cx="1024960" cy="1494044"/>
            <a:chOff x="564214" y="2152445"/>
            <a:chExt cx="1366614" cy="1992059"/>
          </a:xfrm>
        </p:grpSpPr>
        <p:sp>
          <p:nvSpPr>
            <p:cNvPr id="38" name="TextBox 37">
              <a:extLst>
                <a:ext uri="{FF2B5EF4-FFF2-40B4-BE49-F238E27FC236}">
                  <a16:creationId xmlns:a16="http://schemas.microsoft.com/office/drawing/2014/main" id="{13CA85F3-94FB-CF84-42ED-F9D8A122EC7B}"/>
                </a:ext>
              </a:extLst>
            </p:cNvPr>
            <p:cNvSpPr txBox="1"/>
            <p:nvPr/>
          </p:nvSpPr>
          <p:spPr>
            <a:xfrm>
              <a:off x="564214" y="3528951"/>
              <a:ext cx="1366614" cy="615553"/>
            </a:xfrm>
            <a:prstGeom prst="rect">
              <a:avLst/>
            </a:prstGeom>
            <a:noFill/>
            <a:scene3d>
              <a:camera prst="orthographicFront"/>
              <a:lightRig rig="threePt" dir="t"/>
            </a:scene3d>
            <a:sp3d>
              <a:bevelT/>
              <a:bevelB/>
            </a:sp3d>
          </p:spPr>
          <p:txBody>
            <a:bodyPr wrap="none" rtlCol="0">
              <a:spAutoFit/>
            </a:bodyPr>
            <a:lstStyle/>
            <a:p>
              <a:pPr algn="ctr"/>
              <a:r>
                <a:rPr lang="en-US" sz="1200" dirty="0"/>
                <a:t>Irfan </a:t>
              </a:r>
              <a:r>
                <a:rPr lang="en-US" sz="1200" dirty="0" err="1"/>
                <a:t>Donmez</a:t>
              </a:r>
              <a:endParaRPr lang="en-US" sz="1200" dirty="0"/>
            </a:p>
            <a:p>
              <a:pPr algn="ctr"/>
              <a:r>
                <a:rPr lang="en-US" sz="1200" dirty="0"/>
                <a:t>(TUR)</a:t>
              </a:r>
            </a:p>
          </p:txBody>
        </p:sp>
        <p:pic>
          <p:nvPicPr>
            <p:cNvPr id="39" name="Picture 38">
              <a:extLst>
                <a:ext uri="{FF2B5EF4-FFF2-40B4-BE49-F238E27FC236}">
                  <a16:creationId xmlns:a16="http://schemas.microsoft.com/office/drawing/2014/main" id="{17EEC16A-E6DE-37A1-7D8C-9908E47BF8C8}"/>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821739" y="2152445"/>
              <a:ext cx="967539" cy="1340734"/>
            </a:xfrm>
            <a:prstGeom prst="rect">
              <a:avLst/>
            </a:prstGeom>
            <a:ln>
              <a:solidFill>
                <a:srgbClr val="0C475C"/>
              </a:solidFill>
            </a:ln>
          </p:spPr>
        </p:pic>
      </p:grpSp>
      <p:grpSp>
        <p:nvGrpSpPr>
          <p:cNvPr id="43" name="Group 42">
            <a:extLst>
              <a:ext uri="{FF2B5EF4-FFF2-40B4-BE49-F238E27FC236}">
                <a16:creationId xmlns:a16="http://schemas.microsoft.com/office/drawing/2014/main" id="{DDD87468-DAF5-E710-A75E-1FDE9B900A6B}"/>
              </a:ext>
            </a:extLst>
          </p:cNvPr>
          <p:cNvGrpSpPr/>
          <p:nvPr/>
        </p:nvGrpSpPr>
        <p:grpSpPr>
          <a:xfrm>
            <a:off x="3117178" y="3209374"/>
            <a:ext cx="1083438" cy="1494046"/>
            <a:chOff x="525227" y="2152444"/>
            <a:chExt cx="1444584" cy="1992060"/>
          </a:xfrm>
        </p:grpSpPr>
        <p:sp>
          <p:nvSpPr>
            <p:cNvPr id="44" name="TextBox 43">
              <a:extLst>
                <a:ext uri="{FF2B5EF4-FFF2-40B4-BE49-F238E27FC236}">
                  <a16:creationId xmlns:a16="http://schemas.microsoft.com/office/drawing/2014/main" id="{51293FC0-E0B7-7909-EFB9-0648DB46E224}"/>
                </a:ext>
              </a:extLst>
            </p:cNvPr>
            <p:cNvSpPr txBox="1"/>
            <p:nvPr/>
          </p:nvSpPr>
          <p:spPr>
            <a:xfrm>
              <a:off x="525227" y="3528951"/>
              <a:ext cx="1444584" cy="615553"/>
            </a:xfrm>
            <a:prstGeom prst="rect">
              <a:avLst/>
            </a:prstGeom>
            <a:noFill/>
            <a:scene3d>
              <a:camera prst="orthographicFront"/>
              <a:lightRig rig="threePt" dir="t"/>
            </a:scene3d>
            <a:sp3d>
              <a:bevelT/>
              <a:bevelB/>
            </a:sp3d>
          </p:spPr>
          <p:txBody>
            <a:bodyPr wrap="none" rtlCol="0">
              <a:spAutoFit/>
            </a:bodyPr>
            <a:lstStyle/>
            <a:p>
              <a:pPr algn="ctr"/>
              <a:r>
                <a:rPr lang="en-US" sz="1200" dirty="0"/>
                <a:t>Bernhard Haid</a:t>
              </a:r>
            </a:p>
            <a:p>
              <a:pPr algn="ctr"/>
              <a:r>
                <a:rPr lang="en-US" sz="1200" dirty="0"/>
                <a:t>(AUS)</a:t>
              </a:r>
            </a:p>
          </p:txBody>
        </p:sp>
        <p:pic>
          <p:nvPicPr>
            <p:cNvPr id="45" name="Picture 44">
              <a:extLst>
                <a:ext uri="{FF2B5EF4-FFF2-40B4-BE49-F238E27FC236}">
                  <a16:creationId xmlns:a16="http://schemas.microsoft.com/office/drawing/2014/main" id="{62CD5E65-8662-4C37-E1BA-F1798D267D6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07996" y="2152444"/>
              <a:ext cx="995027" cy="1340732"/>
            </a:xfrm>
            <a:prstGeom prst="rect">
              <a:avLst/>
            </a:prstGeom>
            <a:ln>
              <a:solidFill>
                <a:srgbClr val="0C475C"/>
              </a:solidFill>
            </a:ln>
          </p:spPr>
        </p:pic>
      </p:grpSp>
      <p:pic>
        <p:nvPicPr>
          <p:cNvPr id="46" name="Picture 6" descr="ESPU Congress">
            <a:extLst>
              <a:ext uri="{FF2B5EF4-FFF2-40B4-BE49-F238E27FC236}">
                <a16:creationId xmlns:a16="http://schemas.microsoft.com/office/drawing/2014/main" id="{2FC789DB-8C20-B67F-C2A6-D7EB14788A28}"/>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83382" y="59727"/>
            <a:ext cx="1171260" cy="116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07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FFDCD-D5AD-7C69-538F-B29B33B173BD}"/>
              </a:ext>
            </a:extLst>
          </p:cNvPr>
          <p:cNvSpPr>
            <a:spLocks noGrp="1"/>
          </p:cNvSpPr>
          <p:nvPr>
            <p:ph type="title"/>
          </p:nvPr>
        </p:nvSpPr>
        <p:spPr/>
        <p:txBody>
          <a:bodyPr/>
          <a:lstStyle/>
          <a:p>
            <a:r>
              <a:rPr lang="de-DE" dirty="0" err="1"/>
              <a:t>Get</a:t>
            </a:r>
            <a:r>
              <a:rPr lang="de-DE" dirty="0"/>
              <a:t> </a:t>
            </a:r>
            <a:r>
              <a:rPr lang="de-DE" dirty="0" err="1"/>
              <a:t>involved</a:t>
            </a:r>
            <a:r>
              <a:rPr lang="de-DE" dirty="0"/>
              <a:t> in </a:t>
            </a:r>
            <a:r>
              <a:rPr lang="de-DE" dirty="0" err="1"/>
              <a:t>the</a:t>
            </a:r>
            <a:r>
              <a:rPr lang="de-DE" dirty="0"/>
              <a:t> </a:t>
            </a:r>
            <a:r>
              <a:rPr lang="de-DE" dirty="0" err="1"/>
              <a:t>CyPhy</a:t>
            </a:r>
            <a:r>
              <a:rPr lang="de-DE" dirty="0"/>
              <a:t> </a:t>
            </a:r>
            <a:r>
              <a:rPr lang="de-DE" dirty="0" err="1"/>
              <a:t>trial</a:t>
            </a:r>
            <a:r>
              <a:rPr lang="de-DE" dirty="0"/>
              <a:t>!</a:t>
            </a:r>
          </a:p>
        </p:txBody>
      </p:sp>
      <p:pic>
        <p:nvPicPr>
          <p:cNvPr id="5" name="Inhaltsplatzhalter 4" descr="Ein Bild, das Text, Grafiken, Screenshot, Logo enthält.&#10;&#10;Automatisch generierte Beschreibung">
            <a:extLst>
              <a:ext uri="{FF2B5EF4-FFF2-40B4-BE49-F238E27FC236}">
                <a16:creationId xmlns:a16="http://schemas.microsoft.com/office/drawing/2014/main" id="{74E0E082-53EF-5577-915B-F19BF67B4873}"/>
              </a:ext>
            </a:extLst>
          </p:cNvPr>
          <p:cNvPicPr>
            <a:picLocks noGrp="1" noChangeAspect="1"/>
          </p:cNvPicPr>
          <p:nvPr>
            <p:ph idx="1"/>
          </p:nvPr>
        </p:nvPicPr>
        <p:blipFill rotWithShape="1">
          <a:blip r:embed="rId2"/>
          <a:srcRect l="6851" t="4670" r="9882" b="4903"/>
          <a:stretch/>
        </p:blipFill>
        <p:spPr>
          <a:xfrm>
            <a:off x="4644736" y="1776844"/>
            <a:ext cx="3283528" cy="2597729"/>
          </a:xfrm>
        </p:spPr>
      </p:pic>
      <p:pic>
        <p:nvPicPr>
          <p:cNvPr id="7" name="Grafik 6" descr="Ein Bild, das Screenshot, Muster, Kreis, Schwarzweiß enthält.&#10;&#10;Automatisch generierte Beschreibung">
            <a:extLst>
              <a:ext uri="{FF2B5EF4-FFF2-40B4-BE49-F238E27FC236}">
                <a16:creationId xmlns:a16="http://schemas.microsoft.com/office/drawing/2014/main" id="{2A7FD4A0-08F1-CBC1-E355-CB7637815A76}"/>
              </a:ext>
            </a:extLst>
          </p:cNvPr>
          <p:cNvPicPr>
            <a:picLocks noChangeAspect="1"/>
          </p:cNvPicPr>
          <p:nvPr/>
        </p:nvPicPr>
        <p:blipFill>
          <a:blip r:embed="rId3"/>
          <a:stretch>
            <a:fillRect/>
          </a:stretch>
        </p:blipFill>
        <p:spPr>
          <a:xfrm>
            <a:off x="680605" y="1490731"/>
            <a:ext cx="3098800" cy="3098800"/>
          </a:xfrm>
          <a:prstGeom prst="rect">
            <a:avLst/>
          </a:prstGeom>
        </p:spPr>
      </p:pic>
    </p:spTree>
    <p:extLst>
      <p:ext uri="{BB962C8B-B14F-4D97-AF65-F5344CB8AC3E}">
        <p14:creationId xmlns:p14="http://schemas.microsoft.com/office/powerpoint/2010/main" val="107781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3124-26B8-55AF-D816-39AB37DA3DAB}"/>
            </a:ext>
          </a:extLst>
        </p:cNvPr>
        <p:cNvGrpSpPr/>
        <p:nvPr/>
      </p:nvGrpSpPr>
      <p:grpSpPr>
        <a:xfrm>
          <a:off x="0" y="0"/>
          <a:ext cx="0" cy="0"/>
          <a:chOff x="0" y="0"/>
          <a:chExt cx="0" cy="0"/>
        </a:xfrm>
      </p:grpSpPr>
      <p:graphicFrame>
        <p:nvGraphicFramePr>
          <p:cNvPr id="7" name="Inhaltsplatzhalter 6">
            <a:extLst>
              <a:ext uri="{FF2B5EF4-FFF2-40B4-BE49-F238E27FC236}">
                <a16:creationId xmlns:a16="http://schemas.microsoft.com/office/drawing/2014/main" id="{9BCF4A48-1497-97DF-44A4-2370C57D1FB8}"/>
              </a:ext>
            </a:extLst>
          </p:cNvPr>
          <p:cNvGraphicFramePr>
            <a:graphicFrameLocks noGrp="1"/>
          </p:cNvGraphicFramePr>
          <p:nvPr>
            <p:ph idx="1"/>
            <p:extLst>
              <p:ext uri="{D42A27DB-BD31-4B8C-83A1-F6EECF244321}">
                <p14:modId xmlns:p14="http://schemas.microsoft.com/office/powerpoint/2010/main" val="3127005267"/>
              </p:ext>
            </p:extLst>
          </p:nvPr>
        </p:nvGraphicFramePr>
        <p:xfrm>
          <a:off x="0" y="1153391"/>
          <a:ext cx="9144000" cy="3990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816D25E2-B1E6-41D2-0093-1AE25794426E}"/>
              </a:ext>
            </a:extLst>
          </p:cNvPr>
          <p:cNvSpPr>
            <a:spLocks noGrp="1"/>
          </p:cNvSpPr>
          <p:nvPr>
            <p:ph type="title"/>
          </p:nvPr>
        </p:nvSpPr>
        <p:spPr/>
        <p:txBody>
          <a:bodyPr>
            <a:normAutofit fontScale="90000"/>
          </a:bodyPr>
          <a:lstStyle/>
          <a:p>
            <a:r>
              <a:rPr lang="de-DE" dirty="0"/>
              <a:t>Something „</a:t>
            </a:r>
            <a:r>
              <a:rPr lang="de-DE" dirty="0" err="1"/>
              <a:t>new</a:t>
            </a:r>
            <a:r>
              <a:rPr lang="de-DE" dirty="0"/>
              <a:t>“? … a </a:t>
            </a:r>
            <a:r>
              <a:rPr lang="de-DE" dirty="0" err="1"/>
              <a:t>short</a:t>
            </a:r>
            <a:r>
              <a:rPr lang="de-DE" dirty="0"/>
              <a:t> </a:t>
            </a:r>
            <a:r>
              <a:rPr lang="de-DE" dirty="0" err="1"/>
              <a:t>historical</a:t>
            </a:r>
            <a:r>
              <a:rPr lang="de-DE" dirty="0"/>
              <a:t> </a:t>
            </a:r>
            <a:r>
              <a:rPr lang="de-DE" dirty="0" err="1"/>
              <a:t>perspective</a:t>
            </a:r>
            <a:endParaRPr lang="de-DE" dirty="0"/>
          </a:p>
        </p:txBody>
      </p:sp>
      <p:pic>
        <p:nvPicPr>
          <p:cNvPr id="5" name="Grafik 4" descr="Ein Bild, das Text, Screenshot, Schrift, Kreis enthält.&#10;&#10;Automatisch generierte Beschreibung">
            <a:extLst>
              <a:ext uri="{FF2B5EF4-FFF2-40B4-BE49-F238E27FC236}">
                <a16:creationId xmlns:a16="http://schemas.microsoft.com/office/drawing/2014/main" id="{2F56675D-7171-2A9A-2DCB-0DF38A1A4B8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40455" y="2988643"/>
            <a:ext cx="1263089" cy="1322297"/>
          </a:xfrm>
          <a:prstGeom prst="rect">
            <a:avLst/>
          </a:prstGeom>
        </p:spPr>
      </p:pic>
      <p:pic>
        <p:nvPicPr>
          <p:cNvPr id="21" name="Grafik 20" descr="Ein Bild, das Kleidung, Person, draußen, Schuhwerk enthält.&#10;&#10;Automatisch generierte Beschreibung">
            <a:extLst>
              <a:ext uri="{FF2B5EF4-FFF2-40B4-BE49-F238E27FC236}">
                <a16:creationId xmlns:a16="http://schemas.microsoft.com/office/drawing/2014/main" id="{DDC260CC-A543-64F9-D763-6C5F9F0CA9B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23555" y="1437517"/>
            <a:ext cx="1793799" cy="1420091"/>
          </a:xfrm>
          <a:prstGeom prst="rect">
            <a:avLst/>
          </a:prstGeom>
        </p:spPr>
      </p:pic>
      <p:pic>
        <p:nvPicPr>
          <p:cNvPr id="23" name="Grafik 22" descr="Ein Bild, das Person, Kleidung, Mann, Schwarzweiß enthält.&#10;&#10;Automatisch generierte Beschreibung">
            <a:extLst>
              <a:ext uri="{FF2B5EF4-FFF2-40B4-BE49-F238E27FC236}">
                <a16:creationId xmlns:a16="http://schemas.microsoft.com/office/drawing/2014/main" id="{142F37DC-20CE-F668-7F77-102D89332D5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7889" y="4310940"/>
            <a:ext cx="1320222" cy="878691"/>
          </a:xfrm>
          <a:prstGeom prst="rect">
            <a:avLst/>
          </a:prstGeom>
        </p:spPr>
      </p:pic>
      <p:pic>
        <p:nvPicPr>
          <p:cNvPr id="4" name="Grafik 3" descr="Ein Bild, das Tisch, Hallensportarten, Spiele, Tabletopspiel enthält.&#10;&#10;Automatisch generierte Beschreibung">
            <a:extLst>
              <a:ext uri="{FF2B5EF4-FFF2-40B4-BE49-F238E27FC236}">
                <a16:creationId xmlns:a16="http://schemas.microsoft.com/office/drawing/2014/main" id="{31C748F4-A27E-54A3-E581-5D63115A8D2B}"/>
              </a:ext>
            </a:extLst>
          </p:cNvPr>
          <p:cNvPicPr>
            <a:picLocks noChangeAspect="1"/>
          </p:cNvPicPr>
          <p:nvPr/>
        </p:nvPicPr>
        <p:blipFill>
          <a:blip r:embed="rId11"/>
          <a:stretch>
            <a:fillRect/>
          </a:stretch>
        </p:blipFill>
        <p:spPr>
          <a:xfrm>
            <a:off x="5534183" y="3555783"/>
            <a:ext cx="1957664" cy="1345046"/>
          </a:xfrm>
          <a:prstGeom prst="rect">
            <a:avLst/>
          </a:prstGeom>
        </p:spPr>
      </p:pic>
    </p:spTree>
    <p:extLst>
      <p:ext uri="{BB962C8B-B14F-4D97-AF65-F5344CB8AC3E}">
        <p14:creationId xmlns:p14="http://schemas.microsoft.com/office/powerpoint/2010/main" val="264498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823A3D6-BD35-5F46-8E78-BBD76D93AC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E59F92EB-3634-A240-99C1-907F61689D66}"/>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3FFB67E8-0A75-A945-B42E-7691CF46E55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4979B662-D551-5B4C-8504-0F11CDBE9FED}"/>
                                            </p:graphic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DE5066AD-217C-CF4A-A651-5FFF65010E7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02DD08BF-827E-4F4F-9FA7-5888175B04A2}"/>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DC4E907B-015A-CF49-B310-C1F31AE47E52}"/>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D01C7B17-0FE9-3D41-9C7C-238D451E91AD}"/>
                                            </p:graphic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22FC3321-3C73-BC4F-BDD9-72D60F476750}"/>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5D2A7F74-C70E-3A4B-9DE8-88D70BBA16F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ransport, Rakete, Wolke, draußen enthält.&#10;&#10;Automatisch generierte Beschreibung">
            <a:extLst>
              <a:ext uri="{FF2B5EF4-FFF2-40B4-BE49-F238E27FC236}">
                <a16:creationId xmlns:a16="http://schemas.microsoft.com/office/drawing/2014/main" id="{7C3907FE-5EF1-D996-846B-CAC959D607E3}"/>
              </a:ext>
            </a:extLst>
          </p:cNvPr>
          <p:cNvPicPr>
            <a:picLocks noChangeAspect="1"/>
          </p:cNvPicPr>
          <p:nvPr/>
        </p:nvPicPr>
        <p:blipFill rotWithShape="1">
          <a:blip r:embed="rId3" cstate="print">
            <a:alphaModFix amt="43000"/>
            <a:extLst>
              <a:ext uri="{28A0092B-C50C-407E-A947-70E740481C1C}">
                <a14:useLocalDpi xmlns:a14="http://schemas.microsoft.com/office/drawing/2010/main"/>
              </a:ext>
            </a:extLst>
          </a:blip>
          <a:srcRect/>
          <a:stretch/>
        </p:blipFill>
        <p:spPr>
          <a:xfrm>
            <a:off x="10391" y="-6714"/>
            <a:ext cx="9144000" cy="5150213"/>
          </a:xfrm>
          <a:prstGeom prst="rect">
            <a:avLst/>
          </a:prstGeom>
        </p:spPr>
      </p:pic>
      <p:sp>
        <p:nvSpPr>
          <p:cNvPr id="2" name="Titel 1">
            <a:extLst>
              <a:ext uri="{FF2B5EF4-FFF2-40B4-BE49-F238E27FC236}">
                <a16:creationId xmlns:a16="http://schemas.microsoft.com/office/drawing/2014/main" id="{1C14C1B7-C5BB-A093-5C0F-731A25F76EF2}"/>
              </a:ext>
            </a:extLst>
          </p:cNvPr>
          <p:cNvSpPr>
            <a:spLocks noGrp="1"/>
          </p:cNvSpPr>
          <p:nvPr>
            <p:ph type="title"/>
          </p:nvPr>
        </p:nvSpPr>
        <p:spPr/>
        <p:txBody>
          <a:bodyPr/>
          <a:lstStyle/>
          <a:p>
            <a:r>
              <a:rPr lang="de-DE" dirty="0" err="1"/>
              <a:t>History</a:t>
            </a:r>
            <a:r>
              <a:rPr lang="de-DE" dirty="0"/>
              <a:t> </a:t>
            </a:r>
            <a:r>
              <a:rPr lang="de-DE" dirty="0" err="1"/>
              <a:t>of</a:t>
            </a:r>
            <a:r>
              <a:rPr lang="de-DE" dirty="0"/>
              <a:t> AI in </a:t>
            </a:r>
            <a:r>
              <a:rPr lang="de-DE" dirty="0" err="1"/>
              <a:t>healthcare</a:t>
            </a:r>
            <a:r>
              <a:rPr lang="de-DE" dirty="0"/>
              <a:t> – 3 </a:t>
            </a:r>
            <a:r>
              <a:rPr lang="de-DE" dirty="0" err="1"/>
              <a:t>Epochs</a:t>
            </a:r>
            <a:endParaRPr lang="de-DE" dirty="0"/>
          </a:p>
        </p:txBody>
      </p:sp>
      <p:pic>
        <p:nvPicPr>
          <p:cNvPr id="5" name="Inhaltsplatzhalter 4">
            <a:extLst>
              <a:ext uri="{FF2B5EF4-FFF2-40B4-BE49-F238E27FC236}">
                <a16:creationId xmlns:a16="http://schemas.microsoft.com/office/drawing/2014/main" id="{6C0037EB-B37F-2EFE-8A11-270FD039ED3D}"/>
              </a:ext>
            </a:extLst>
          </p:cNvPr>
          <p:cNvPicPr>
            <a:picLocks noGrp="1" noChangeAspect="1"/>
          </p:cNvPicPr>
          <p:nvPr>
            <p:ph idx="1"/>
          </p:nvPr>
        </p:nvPicPr>
        <p:blipFill rotWithShape="1">
          <a:blip r:embed="rId4"/>
          <a:srcRect l="67655"/>
          <a:stretch/>
        </p:blipFill>
        <p:spPr>
          <a:xfrm>
            <a:off x="5766956" y="1921239"/>
            <a:ext cx="2550968" cy="709385"/>
          </a:xfrm>
        </p:spPr>
      </p:pic>
      <p:sp>
        <p:nvSpPr>
          <p:cNvPr id="6" name="Textfeld 5">
            <a:extLst>
              <a:ext uri="{FF2B5EF4-FFF2-40B4-BE49-F238E27FC236}">
                <a16:creationId xmlns:a16="http://schemas.microsoft.com/office/drawing/2014/main" id="{F4A398CF-49CB-F98F-E3E4-E3274C495E02}"/>
              </a:ext>
            </a:extLst>
          </p:cNvPr>
          <p:cNvSpPr txBox="1"/>
          <p:nvPr/>
        </p:nvSpPr>
        <p:spPr>
          <a:xfrm>
            <a:off x="-72736" y="4869656"/>
            <a:ext cx="9216736" cy="261610"/>
          </a:xfrm>
          <a:prstGeom prst="rect">
            <a:avLst/>
          </a:prstGeom>
          <a:noFill/>
        </p:spPr>
        <p:txBody>
          <a:bodyPr wrap="square" rtlCol="0">
            <a:spAutoFit/>
          </a:bodyPr>
          <a:lstStyle/>
          <a:p>
            <a:r>
              <a:rPr lang="de-AT" sz="1100" dirty="0">
                <a:effectLst/>
                <a:latin typeface="+mn-lt"/>
              </a:rPr>
              <a:t>Howell, M. D., Corrado, G. S., &amp; </a:t>
            </a:r>
            <a:r>
              <a:rPr lang="de-AT" sz="1100" dirty="0" err="1">
                <a:effectLst/>
                <a:latin typeface="+mn-lt"/>
              </a:rPr>
              <a:t>DeSalvo</a:t>
            </a:r>
            <a:r>
              <a:rPr lang="de-AT" sz="1100" dirty="0">
                <a:effectLst/>
                <a:latin typeface="+mn-lt"/>
              </a:rPr>
              <a:t>, K. B. (2024). </a:t>
            </a:r>
            <a:r>
              <a:rPr lang="de-AT" sz="1100" dirty="0" err="1">
                <a:effectLst/>
                <a:latin typeface="+mn-lt"/>
              </a:rPr>
              <a:t>Three</a:t>
            </a:r>
            <a:r>
              <a:rPr lang="de-AT" sz="1100" dirty="0">
                <a:effectLst/>
                <a:latin typeface="+mn-lt"/>
              </a:rPr>
              <a:t> </a:t>
            </a:r>
            <a:r>
              <a:rPr lang="de-AT" sz="1100" dirty="0" err="1">
                <a:effectLst/>
                <a:latin typeface="+mn-lt"/>
              </a:rPr>
              <a:t>Epochs</a:t>
            </a:r>
            <a:r>
              <a:rPr lang="de-AT" sz="1100" dirty="0">
                <a:effectLst/>
                <a:latin typeface="+mn-lt"/>
              </a:rPr>
              <a:t> </a:t>
            </a:r>
            <a:r>
              <a:rPr lang="de-AT" sz="1100" dirty="0" err="1">
                <a:effectLst/>
                <a:latin typeface="+mn-lt"/>
              </a:rPr>
              <a:t>of</a:t>
            </a:r>
            <a:r>
              <a:rPr lang="de-AT" sz="1100" dirty="0">
                <a:effectLst/>
                <a:latin typeface="+mn-lt"/>
              </a:rPr>
              <a:t> </a:t>
            </a:r>
            <a:r>
              <a:rPr lang="de-AT" sz="1100" dirty="0" err="1">
                <a:effectLst/>
                <a:latin typeface="+mn-lt"/>
              </a:rPr>
              <a:t>Artificial</a:t>
            </a:r>
            <a:r>
              <a:rPr lang="de-AT" sz="1100" dirty="0">
                <a:effectLst/>
                <a:latin typeface="+mn-lt"/>
              </a:rPr>
              <a:t> </a:t>
            </a:r>
            <a:r>
              <a:rPr lang="de-AT" sz="1100" dirty="0" err="1">
                <a:effectLst/>
                <a:latin typeface="+mn-lt"/>
              </a:rPr>
              <a:t>Intelligence</a:t>
            </a:r>
            <a:r>
              <a:rPr lang="de-AT" sz="1100" dirty="0">
                <a:effectLst/>
                <a:latin typeface="+mn-lt"/>
              </a:rPr>
              <a:t> in Health Care. </a:t>
            </a:r>
            <a:r>
              <a:rPr lang="de-AT" sz="1100" i="1" dirty="0">
                <a:effectLst/>
                <a:latin typeface="+mn-lt"/>
              </a:rPr>
              <a:t>JAMA</a:t>
            </a:r>
            <a:r>
              <a:rPr lang="de-AT" sz="1100" dirty="0">
                <a:effectLst/>
                <a:latin typeface="+mn-lt"/>
              </a:rPr>
              <a:t>, </a:t>
            </a:r>
            <a:r>
              <a:rPr lang="de-AT" sz="1100" i="1" dirty="0">
                <a:effectLst/>
                <a:latin typeface="+mn-lt"/>
              </a:rPr>
              <a:t>331</a:t>
            </a:r>
            <a:r>
              <a:rPr lang="de-AT" sz="1100" dirty="0">
                <a:effectLst/>
                <a:latin typeface="+mn-lt"/>
              </a:rPr>
              <a:t>(3), 242-244. </a:t>
            </a:r>
          </a:p>
        </p:txBody>
      </p:sp>
      <p:pic>
        <p:nvPicPr>
          <p:cNvPr id="8" name="Grafik 7">
            <a:extLst>
              <a:ext uri="{FF2B5EF4-FFF2-40B4-BE49-F238E27FC236}">
                <a16:creationId xmlns:a16="http://schemas.microsoft.com/office/drawing/2014/main" id="{8561C69E-660C-E435-B152-B160554FED83}"/>
              </a:ext>
            </a:extLst>
          </p:cNvPr>
          <p:cNvPicPr>
            <a:picLocks noChangeAspect="1"/>
          </p:cNvPicPr>
          <p:nvPr/>
        </p:nvPicPr>
        <p:blipFill rotWithShape="1">
          <a:blip r:embed="rId5"/>
          <a:srcRect l="14031" r="59618"/>
          <a:stretch/>
        </p:blipFill>
        <p:spPr>
          <a:xfrm>
            <a:off x="1537854" y="2804637"/>
            <a:ext cx="2078182" cy="564059"/>
          </a:xfrm>
          <a:prstGeom prst="rect">
            <a:avLst/>
          </a:prstGeom>
        </p:spPr>
      </p:pic>
      <p:pic>
        <p:nvPicPr>
          <p:cNvPr id="3" name="Inhaltsplatzhalter 4">
            <a:extLst>
              <a:ext uri="{FF2B5EF4-FFF2-40B4-BE49-F238E27FC236}">
                <a16:creationId xmlns:a16="http://schemas.microsoft.com/office/drawing/2014/main" id="{05922843-F977-EBA7-5BCC-949F9848F701}"/>
              </a:ext>
            </a:extLst>
          </p:cNvPr>
          <p:cNvPicPr>
            <a:picLocks noChangeAspect="1"/>
          </p:cNvPicPr>
          <p:nvPr/>
        </p:nvPicPr>
        <p:blipFill rotWithShape="1">
          <a:blip r:embed="rId4"/>
          <a:srcRect l="40382" r="32346"/>
          <a:stretch/>
        </p:blipFill>
        <p:spPr>
          <a:xfrm>
            <a:off x="3616035" y="1921142"/>
            <a:ext cx="2150919" cy="709385"/>
          </a:xfrm>
          <a:prstGeom prst="rect">
            <a:avLst/>
          </a:prstGeom>
        </p:spPr>
      </p:pic>
      <p:pic>
        <p:nvPicPr>
          <p:cNvPr id="4" name="Inhaltsplatzhalter 4">
            <a:extLst>
              <a:ext uri="{FF2B5EF4-FFF2-40B4-BE49-F238E27FC236}">
                <a16:creationId xmlns:a16="http://schemas.microsoft.com/office/drawing/2014/main" id="{05AF5416-560E-EC4B-64BA-7B2622520363}"/>
              </a:ext>
            </a:extLst>
          </p:cNvPr>
          <p:cNvPicPr>
            <a:picLocks noChangeAspect="1"/>
          </p:cNvPicPr>
          <p:nvPr/>
        </p:nvPicPr>
        <p:blipFill rotWithShape="1">
          <a:blip r:embed="rId4"/>
          <a:srcRect l="14031" r="59618"/>
          <a:stretch/>
        </p:blipFill>
        <p:spPr>
          <a:xfrm>
            <a:off x="1537854" y="1921142"/>
            <a:ext cx="2078181" cy="709385"/>
          </a:xfrm>
          <a:prstGeom prst="rect">
            <a:avLst/>
          </a:prstGeom>
        </p:spPr>
      </p:pic>
      <p:pic>
        <p:nvPicPr>
          <p:cNvPr id="7" name="Grafik 6">
            <a:extLst>
              <a:ext uri="{FF2B5EF4-FFF2-40B4-BE49-F238E27FC236}">
                <a16:creationId xmlns:a16="http://schemas.microsoft.com/office/drawing/2014/main" id="{5A4DDA0A-20AB-4D08-C186-664868DD07E4}"/>
              </a:ext>
            </a:extLst>
          </p:cNvPr>
          <p:cNvPicPr>
            <a:picLocks noChangeAspect="1"/>
          </p:cNvPicPr>
          <p:nvPr/>
        </p:nvPicPr>
        <p:blipFill rotWithShape="1">
          <a:blip r:embed="rId5"/>
          <a:srcRect l="40382" r="32345"/>
          <a:stretch/>
        </p:blipFill>
        <p:spPr>
          <a:xfrm>
            <a:off x="3616035" y="2815541"/>
            <a:ext cx="2150919" cy="564059"/>
          </a:xfrm>
          <a:prstGeom prst="rect">
            <a:avLst/>
          </a:prstGeom>
        </p:spPr>
      </p:pic>
      <p:pic>
        <p:nvPicPr>
          <p:cNvPr id="9" name="Grafik 8">
            <a:extLst>
              <a:ext uri="{FF2B5EF4-FFF2-40B4-BE49-F238E27FC236}">
                <a16:creationId xmlns:a16="http://schemas.microsoft.com/office/drawing/2014/main" id="{72610690-69D0-74EE-A3FD-119E180C32A9}"/>
              </a:ext>
            </a:extLst>
          </p:cNvPr>
          <p:cNvPicPr>
            <a:picLocks noChangeAspect="1"/>
          </p:cNvPicPr>
          <p:nvPr/>
        </p:nvPicPr>
        <p:blipFill rotWithShape="1">
          <a:blip r:embed="rId5"/>
          <a:srcRect l="67655"/>
          <a:stretch/>
        </p:blipFill>
        <p:spPr>
          <a:xfrm>
            <a:off x="5766954" y="2815541"/>
            <a:ext cx="2550969" cy="564059"/>
          </a:xfrm>
          <a:prstGeom prst="rect">
            <a:avLst/>
          </a:prstGeom>
        </p:spPr>
      </p:pic>
    </p:spTree>
    <p:extLst>
      <p:ext uri="{BB962C8B-B14F-4D97-AF65-F5344CB8AC3E}">
        <p14:creationId xmlns:p14="http://schemas.microsoft.com/office/powerpoint/2010/main" val="69162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BDCC1-C6EC-2D79-0346-A86587C31F40}"/>
              </a:ext>
            </a:extLst>
          </p:cNvPr>
          <p:cNvSpPr>
            <a:spLocks noGrp="1"/>
          </p:cNvSpPr>
          <p:nvPr>
            <p:ph type="title"/>
          </p:nvPr>
        </p:nvSpPr>
        <p:spPr/>
        <p:txBody>
          <a:bodyPr/>
          <a:lstStyle/>
          <a:p>
            <a:r>
              <a:rPr lang="de-DE" dirty="0"/>
              <a:t>Main </a:t>
            </a:r>
            <a:r>
              <a:rPr lang="de-DE" dirty="0" err="1"/>
              <a:t>types</a:t>
            </a:r>
            <a:r>
              <a:rPr lang="de-DE" dirty="0"/>
              <a:t> </a:t>
            </a:r>
            <a:r>
              <a:rPr lang="de-DE" dirty="0" err="1"/>
              <a:t>of</a:t>
            </a:r>
            <a:r>
              <a:rPr lang="de-DE" dirty="0"/>
              <a:t> AI</a:t>
            </a:r>
          </a:p>
        </p:txBody>
      </p:sp>
      <p:sp>
        <p:nvSpPr>
          <p:cNvPr id="3" name="Inhaltsplatzhalter 2">
            <a:extLst>
              <a:ext uri="{FF2B5EF4-FFF2-40B4-BE49-F238E27FC236}">
                <a16:creationId xmlns:a16="http://schemas.microsoft.com/office/drawing/2014/main" id="{3CE6AE77-ADFB-9377-9981-B8886FE846D6}"/>
              </a:ext>
            </a:extLst>
          </p:cNvPr>
          <p:cNvSpPr>
            <a:spLocks noGrp="1"/>
          </p:cNvSpPr>
          <p:nvPr>
            <p:ph idx="1"/>
          </p:nvPr>
        </p:nvSpPr>
        <p:spPr>
          <a:xfrm>
            <a:off x="628650" y="1369219"/>
            <a:ext cx="6094268" cy="3263504"/>
          </a:xfrm>
        </p:spPr>
        <p:txBody>
          <a:bodyPr>
            <a:normAutofit fontScale="85000" lnSpcReduction="20000"/>
          </a:bodyPr>
          <a:lstStyle/>
          <a:p>
            <a:r>
              <a:rPr lang="de-DE" b="1" dirty="0" err="1"/>
              <a:t>machine</a:t>
            </a:r>
            <a:r>
              <a:rPr lang="de-DE" b="1" dirty="0"/>
              <a:t> </a:t>
            </a:r>
            <a:r>
              <a:rPr lang="de-DE" b="1" dirty="0" err="1"/>
              <a:t>learning</a:t>
            </a:r>
            <a:endParaRPr lang="de-DE" b="1" dirty="0"/>
          </a:p>
          <a:p>
            <a:pPr lvl="1">
              <a:buFont typeface="Systemschrift Normal"/>
              <a:buChar char="="/>
            </a:pPr>
            <a:r>
              <a:rPr lang="de-DE" dirty="0" err="1"/>
              <a:t>learning</a:t>
            </a:r>
            <a:r>
              <a:rPr lang="de-DE" dirty="0"/>
              <a:t> </a:t>
            </a:r>
            <a:r>
              <a:rPr lang="de-DE" dirty="0" err="1"/>
              <a:t>from</a:t>
            </a:r>
            <a:r>
              <a:rPr lang="de-DE" dirty="0"/>
              <a:t> </a:t>
            </a:r>
            <a:r>
              <a:rPr lang="de-DE" dirty="0" err="1"/>
              <a:t>experience</a:t>
            </a:r>
            <a:r>
              <a:rPr lang="de-DE" dirty="0"/>
              <a:t> </a:t>
            </a:r>
            <a:r>
              <a:rPr lang="de-DE" dirty="0" err="1"/>
              <a:t>without</a:t>
            </a:r>
            <a:r>
              <a:rPr lang="de-DE" dirty="0"/>
              <a:t> </a:t>
            </a:r>
            <a:r>
              <a:rPr lang="de-DE" dirty="0" err="1"/>
              <a:t>being</a:t>
            </a:r>
            <a:r>
              <a:rPr lang="de-DE" dirty="0"/>
              <a:t> </a:t>
            </a:r>
            <a:r>
              <a:rPr lang="de-DE" dirty="0" err="1"/>
              <a:t>explicitely</a:t>
            </a:r>
            <a:r>
              <a:rPr lang="de-DE" dirty="0"/>
              <a:t> </a:t>
            </a:r>
            <a:r>
              <a:rPr lang="de-DE" dirty="0" err="1"/>
              <a:t>programmed</a:t>
            </a:r>
            <a:endParaRPr lang="de-DE" dirty="0"/>
          </a:p>
          <a:p>
            <a:pPr lvl="1">
              <a:buFont typeface="Systemschrift Normal"/>
              <a:buChar char="="/>
            </a:pPr>
            <a:r>
              <a:rPr lang="de-DE" dirty="0"/>
              <a:t> an email </a:t>
            </a:r>
            <a:r>
              <a:rPr lang="de-DE" dirty="0" err="1"/>
              <a:t>spam</a:t>
            </a:r>
            <a:r>
              <a:rPr lang="de-DE" dirty="0"/>
              <a:t> </a:t>
            </a:r>
            <a:r>
              <a:rPr lang="de-DE" dirty="0" err="1"/>
              <a:t>filter</a:t>
            </a:r>
            <a:r>
              <a:rPr lang="de-DE" dirty="0"/>
              <a:t> </a:t>
            </a:r>
            <a:r>
              <a:rPr lang="de-DE" dirty="0" err="1"/>
              <a:t>learning</a:t>
            </a:r>
            <a:r>
              <a:rPr lang="de-DE" dirty="0"/>
              <a:t> </a:t>
            </a:r>
            <a:r>
              <a:rPr lang="de-DE" dirty="0" err="1"/>
              <a:t>to</a:t>
            </a:r>
            <a:r>
              <a:rPr lang="de-DE" dirty="0"/>
              <a:t> </a:t>
            </a:r>
            <a:r>
              <a:rPr lang="de-DE" dirty="0" err="1"/>
              <a:t>identify</a:t>
            </a:r>
            <a:r>
              <a:rPr lang="de-DE" dirty="0"/>
              <a:t> </a:t>
            </a:r>
            <a:r>
              <a:rPr lang="de-DE" dirty="0" err="1"/>
              <a:t>new</a:t>
            </a:r>
            <a:r>
              <a:rPr lang="de-DE" dirty="0"/>
              <a:t> </a:t>
            </a:r>
            <a:r>
              <a:rPr lang="de-DE" dirty="0" err="1"/>
              <a:t>spam</a:t>
            </a:r>
            <a:r>
              <a:rPr lang="de-DE" dirty="0"/>
              <a:t> </a:t>
            </a:r>
            <a:r>
              <a:rPr lang="de-DE" dirty="0" err="1"/>
              <a:t>emails</a:t>
            </a:r>
            <a:r>
              <a:rPr lang="de-DE" dirty="0"/>
              <a:t> </a:t>
            </a:r>
            <a:r>
              <a:rPr lang="de-DE" dirty="0" err="1"/>
              <a:t>based</a:t>
            </a:r>
            <a:r>
              <a:rPr lang="de-DE" dirty="0"/>
              <a:t> on </a:t>
            </a:r>
            <a:r>
              <a:rPr lang="de-DE" dirty="0" err="1"/>
              <a:t>previous</a:t>
            </a:r>
            <a:r>
              <a:rPr lang="de-DE" dirty="0"/>
              <a:t> </a:t>
            </a:r>
            <a:r>
              <a:rPr lang="de-DE" dirty="0" err="1"/>
              <a:t>patterns</a:t>
            </a:r>
            <a:r>
              <a:rPr lang="de-DE" dirty="0"/>
              <a:t> </a:t>
            </a:r>
            <a:r>
              <a:rPr lang="de-DE" dirty="0" err="1"/>
              <a:t>learned</a:t>
            </a:r>
            <a:endParaRPr lang="de-DE" dirty="0"/>
          </a:p>
          <a:p>
            <a:r>
              <a:rPr lang="de-DE" b="1" dirty="0" err="1"/>
              <a:t>natural</a:t>
            </a:r>
            <a:r>
              <a:rPr lang="de-DE" b="1" dirty="0"/>
              <a:t> </a:t>
            </a:r>
            <a:r>
              <a:rPr lang="de-DE" b="1" dirty="0" err="1"/>
              <a:t>language</a:t>
            </a:r>
            <a:r>
              <a:rPr lang="de-DE" b="1" dirty="0"/>
              <a:t> </a:t>
            </a:r>
            <a:r>
              <a:rPr lang="de-DE" b="1" dirty="0" err="1"/>
              <a:t>processing</a:t>
            </a:r>
            <a:r>
              <a:rPr lang="de-DE" b="1" dirty="0"/>
              <a:t> / large </a:t>
            </a:r>
            <a:r>
              <a:rPr lang="de-DE" b="1" dirty="0" err="1"/>
              <a:t>language</a:t>
            </a:r>
            <a:r>
              <a:rPr lang="de-DE" b="1" dirty="0"/>
              <a:t> </a:t>
            </a:r>
            <a:r>
              <a:rPr lang="de-DE" b="1" dirty="0" err="1"/>
              <a:t>models</a:t>
            </a:r>
            <a:endParaRPr lang="de-DE" b="1" dirty="0"/>
          </a:p>
          <a:p>
            <a:pPr lvl="1">
              <a:buFont typeface="Systemschrift Normal"/>
              <a:buChar char="="/>
            </a:pPr>
            <a:r>
              <a:rPr lang="de-DE" dirty="0" err="1"/>
              <a:t>understand</a:t>
            </a:r>
            <a:r>
              <a:rPr lang="de-DE" dirty="0"/>
              <a:t>, </a:t>
            </a:r>
            <a:r>
              <a:rPr lang="de-DE" dirty="0" err="1"/>
              <a:t>interpret</a:t>
            </a:r>
            <a:r>
              <a:rPr lang="de-DE" dirty="0"/>
              <a:t> and </a:t>
            </a:r>
            <a:r>
              <a:rPr lang="de-DE" dirty="0" err="1"/>
              <a:t>generate</a:t>
            </a:r>
            <a:r>
              <a:rPr lang="de-DE" dirty="0"/>
              <a:t> human like </a:t>
            </a:r>
            <a:r>
              <a:rPr lang="de-DE" dirty="0" err="1"/>
              <a:t>text</a:t>
            </a:r>
            <a:r>
              <a:rPr lang="de-DE" dirty="0"/>
              <a:t> (and </a:t>
            </a:r>
            <a:r>
              <a:rPr lang="de-DE" dirty="0" err="1"/>
              <a:t>imagages</a:t>
            </a:r>
            <a:r>
              <a:rPr lang="de-DE" dirty="0"/>
              <a:t>)</a:t>
            </a:r>
          </a:p>
          <a:p>
            <a:pPr lvl="1">
              <a:buFont typeface="Systemschrift Normal"/>
              <a:buChar char="="/>
            </a:pPr>
            <a:r>
              <a:rPr lang="de-DE" dirty="0" err="1"/>
              <a:t>chatbots</a:t>
            </a:r>
            <a:r>
              <a:rPr lang="de-DE" dirty="0"/>
              <a:t> like </a:t>
            </a:r>
            <a:r>
              <a:rPr lang="de-DE" dirty="0" err="1"/>
              <a:t>ChatGPT</a:t>
            </a:r>
            <a:r>
              <a:rPr lang="de-DE" dirty="0"/>
              <a:t> </a:t>
            </a:r>
            <a:r>
              <a:rPr lang="de-DE" b="1" dirty="0">
                <a:solidFill>
                  <a:srgbClr val="FF0000"/>
                </a:solidFill>
              </a:rPr>
              <a:t>G</a:t>
            </a:r>
            <a:r>
              <a:rPr lang="de-DE" dirty="0">
                <a:solidFill>
                  <a:srgbClr val="FF0000"/>
                </a:solidFill>
              </a:rPr>
              <a:t>enerative </a:t>
            </a:r>
            <a:r>
              <a:rPr lang="de-DE" b="1" dirty="0" err="1">
                <a:solidFill>
                  <a:srgbClr val="FF0000"/>
                </a:solidFill>
              </a:rPr>
              <a:t>P</a:t>
            </a:r>
            <a:r>
              <a:rPr lang="de-DE" dirty="0" err="1">
                <a:solidFill>
                  <a:srgbClr val="FF0000"/>
                </a:solidFill>
              </a:rPr>
              <a:t>retrained</a:t>
            </a:r>
            <a:r>
              <a:rPr lang="de-DE" dirty="0">
                <a:solidFill>
                  <a:srgbClr val="FF0000"/>
                </a:solidFill>
              </a:rPr>
              <a:t> </a:t>
            </a:r>
            <a:r>
              <a:rPr lang="de-DE" b="1" dirty="0">
                <a:solidFill>
                  <a:srgbClr val="FF0000"/>
                </a:solidFill>
              </a:rPr>
              <a:t>T</a:t>
            </a:r>
            <a:r>
              <a:rPr lang="de-DE" dirty="0">
                <a:solidFill>
                  <a:srgbClr val="FF0000"/>
                </a:solidFill>
              </a:rPr>
              <a:t>ransformer</a:t>
            </a:r>
          </a:p>
          <a:p>
            <a:r>
              <a:rPr lang="de-DE" b="1" dirty="0" err="1"/>
              <a:t>computer</a:t>
            </a:r>
            <a:r>
              <a:rPr lang="de-DE" b="1" dirty="0"/>
              <a:t> </a:t>
            </a:r>
            <a:r>
              <a:rPr lang="de-DE" b="1" dirty="0" err="1"/>
              <a:t>vision</a:t>
            </a:r>
            <a:endParaRPr lang="de-DE" b="1" dirty="0"/>
          </a:p>
          <a:p>
            <a:pPr lvl="1">
              <a:buFont typeface="Systemschrift Normal"/>
              <a:buChar char="="/>
            </a:pPr>
            <a:r>
              <a:rPr lang="de-DE" dirty="0" err="1"/>
              <a:t>image</a:t>
            </a:r>
            <a:r>
              <a:rPr lang="de-DE" dirty="0"/>
              <a:t> </a:t>
            </a:r>
            <a:r>
              <a:rPr lang="de-DE" dirty="0" err="1"/>
              <a:t>recongnition</a:t>
            </a:r>
            <a:r>
              <a:rPr lang="de-DE" dirty="0"/>
              <a:t>, </a:t>
            </a:r>
            <a:r>
              <a:rPr lang="de-DE" dirty="0" err="1"/>
              <a:t>object</a:t>
            </a:r>
            <a:r>
              <a:rPr lang="de-DE" dirty="0"/>
              <a:t> </a:t>
            </a:r>
            <a:r>
              <a:rPr lang="de-DE" dirty="0" err="1"/>
              <a:t>detection</a:t>
            </a:r>
            <a:r>
              <a:rPr lang="de-DE" dirty="0"/>
              <a:t> and </a:t>
            </a:r>
            <a:r>
              <a:rPr lang="de-DE" dirty="0" err="1"/>
              <a:t>scene</a:t>
            </a:r>
            <a:r>
              <a:rPr lang="de-DE" dirty="0"/>
              <a:t> </a:t>
            </a:r>
            <a:r>
              <a:rPr lang="de-DE" dirty="0" err="1"/>
              <a:t>understanding</a:t>
            </a:r>
            <a:endParaRPr lang="de-DE" dirty="0"/>
          </a:p>
          <a:p>
            <a:pPr lvl="1">
              <a:buFont typeface="Systemschrift Normal"/>
              <a:buChar char="="/>
            </a:pPr>
            <a:r>
              <a:rPr lang="de-DE" dirty="0" err="1"/>
              <a:t>facial</a:t>
            </a:r>
            <a:r>
              <a:rPr lang="de-DE" dirty="0"/>
              <a:t> </a:t>
            </a:r>
            <a:r>
              <a:rPr lang="de-DE" dirty="0" err="1"/>
              <a:t>recognition</a:t>
            </a:r>
            <a:r>
              <a:rPr lang="de-DE" dirty="0"/>
              <a:t> </a:t>
            </a:r>
            <a:r>
              <a:rPr lang="de-DE" dirty="0" err="1"/>
              <a:t>used</a:t>
            </a:r>
            <a:r>
              <a:rPr lang="de-DE" dirty="0"/>
              <a:t> in </a:t>
            </a:r>
            <a:r>
              <a:rPr lang="de-DE" dirty="0" err="1"/>
              <a:t>security</a:t>
            </a:r>
            <a:r>
              <a:rPr lang="de-DE" dirty="0"/>
              <a:t> </a:t>
            </a:r>
            <a:r>
              <a:rPr lang="de-DE" dirty="0" err="1"/>
              <a:t>systems</a:t>
            </a:r>
            <a:endParaRPr lang="de-DE" dirty="0"/>
          </a:p>
          <a:p>
            <a:r>
              <a:rPr lang="de-DE" b="1" dirty="0" err="1"/>
              <a:t>robotics</a:t>
            </a:r>
            <a:endParaRPr lang="de-DE" b="1" dirty="0"/>
          </a:p>
          <a:p>
            <a:pPr lvl="1">
              <a:buFont typeface="Systemschrift Normal"/>
              <a:buChar char="="/>
            </a:pPr>
            <a:r>
              <a:rPr lang="de-DE" dirty="0" err="1"/>
              <a:t>autonomous</a:t>
            </a:r>
            <a:r>
              <a:rPr lang="de-DE" dirty="0"/>
              <a:t> mobile and </a:t>
            </a:r>
            <a:r>
              <a:rPr lang="de-DE" dirty="0" err="1"/>
              <a:t>learning</a:t>
            </a:r>
            <a:r>
              <a:rPr lang="de-DE" dirty="0"/>
              <a:t> </a:t>
            </a:r>
            <a:r>
              <a:rPr lang="de-DE" dirty="0" err="1"/>
              <a:t>devices</a:t>
            </a:r>
            <a:endParaRPr lang="de-DE" dirty="0"/>
          </a:p>
          <a:p>
            <a:pPr lvl="1">
              <a:buFont typeface="Systemschrift Normal"/>
              <a:buChar char="="/>
            </a:pPr>
            <a:r>
              <a:rPr lang="de-DE" dirty="0" err="1"/>
              <a:t>Roomba</a:t>
            </a:r>
            <a:r>
              <a:rPr lang="de-DE" dirty="0"/>
              <a:t> – </a:t>
            </a:r>
            <a:r>
              <a:rPr lang="de-DE" dirty="0" err="1"/>
              <a:t>the</a:t>
            </a:r>
            <a:r>
              <a:rPr lang="de-DE" dirty="0"/>
              <a:t> </a:t>
            </a:r>
            <a:r>
              <a:rPr lang="de-DE" dirty="0" err="1"/>
              <a:t>autonomous</a:t>
            </a:r>
            <a:r>
              <a:rPr lang="de-DE" dirty="0"/>
              <a:t> </a:t>
            </a:r>
            <a:r>
              <a:rPr lang="de-DE" dirty="0" err="1"/>
              <a:t>vacuum</a:t>
            </a:r>
            <a:r>
              <a:rPr lang="de-DE" dirty="0"/>
              <a:t> cleaner</a:t>
            </a:r>
          </a:p>
          <a:p>
            <a:pPr lvl="1"/>
            <a:endParaRPr lang="de-DE" dirty="0"/>
          </a:p>
          <a:p>
            <a:endParaRPr lang="de-DE" dirty="0"/>
          </a:p>
        </p:txBody>
      </p:sp>
      <p:pic>
        <p:nvPicPr>
          <p:cNvPr id="5" name="Grafik 4" descr="Ein Bild, das Symbol, Entwurf enthält.&#10;&#10;Automatisch generierte Beschreibung">
            <a:extLst>
              <a:ext uri="{FF2B5EF4-FFF2-40B4-BE49-F238E27FC236}">
                <a16:creationId xmlns:a16="http://schemas.microsoft.com/office/drawing/2014/main" id="{5FB80535-78C4-605D-0294-4D6A5A97EF3F}"/>
              </a:ext>
            </a:extLst>
          </p:cNvPr>
          <p:cNvPicPr>
            <a:picLocks noChangeAspect="1"/>
          </p:cNvPicPr>
          <p:nvPr/>
        </p:nvPicPr>
        <p:blipFill>
          <a:blip r:embed="rId2"/>
          <a:stretch>
            <a:fillRect/>
          </a:stretch>
        </p:blipFill>
        <p:spPr>
          <a:xfrm>
            <a:off x="6937032" y="987714"/>
            <a:ext cx="994172" cy="994172"/>
          </a:xfrm>
          <a:prstGeom prst="rect">
            <a:avLst/>
          </a:prstGeom>
        </p:spPr>
      </p:pic>
      <p:pic>
        <p:nvPicPr>
          <p:cNvPr id="7" name="Grafik 6" descr="Ein Bild, das Symbol, Logo, Schrift, Grafiken enthält.&#10;&#10;Automatisch generierte Beschreibung">
            <a:extLst>
              <a:ext uri="{FF2B5EF4-FFF2-40B4-BE49-F238E27FC236}">
                <a16:creationId xmlns:a16="http://schemas.microsoft.com/office/drawing/2014/main" id="{4412C8DB-A7FA-097D-DCDD-1C197B307C61}"/>
              </a:ext>
            </a:extLst>
          </p:cNvPr>
          <p:cNvPicPr>
            <a:picLocks noChangeAspect="1"/>
          </p:cNvPicPr>
          <p:nvPr/>
        </p:nvPicPr>
        <p:blipFill>
          <a:blip r:embed="rId3"/>
          <a:stretch>
            <a:fillRect/>
          </a:stretch>
        </p:blipFill>
        <p:spPr>
          <a:xfrm>
            <a:off x="6937032" y="2006798"/>
            <a:ext cx="994173" cy="994173"/>
          </a:xfrm>
          <a:prstGeom prst="rect">
            <a:avLst/>
          </a:prstGeom>
        </p:spPr>
      </p:pic>
      <p:pic>
        <p:nvPicPr>
          <p:cNvPr id="9" name="Grafik 8" descr="Ein Bild, das Fiktive Gestalt, Cartoon, Digitale Kunst, Screenshot enthält.&#10;&#10;Automatisch generierte Beschreibung">
            <a:extLst>
              <a:ext uri="{FF2B5EF4-FFF2-40B4-BE49-F238E27FC236}">
                <a16:creationId xmlns:a16="http://schemas.microsoft.com/office/drawing/2014/main" id="{C24D0499-8DBB-E55A-6819-FACAAB9B48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7032" y="3000971"/>
            <a:ext cx="994174" cy="660364"/>
          </a:xfrm>
          <a:prstGeom prst="rect">
            <a:avLst/>
          </a:prstGeom>
        </p:spPr>
      </p:pic>
      <p:pic>
        <p:nvPicPr>
          <p:cNvPr id="11" name="Grafik 10" descr="Ein Bild, das Elektronik, Lautsprecher enthält.&#10;&#10;Automatisch generierte Beschreibung">
            <a:extLst>
              <a:ext uri="{FF2B5EF4-FFF2-40B4-BE49-F238E27FC236}">
                <a16:creationId xmlns:a16="http://schemas.microsoft.com/office/drawing/2014/main" id="{AAEA6309-2246-9745-6C7B-B6212019D2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96670" y="3677407"/>
            <a:ext cx="892970" cy="892970"/>
          </a:xfrm>
          <a:prstGeom prst="rect">
            <a:avLst/>
          </a:prstGeom>
        </p:spPr>
      </p:pic>
    </p:spTree>
    <p:extLst>
      <p:ext uri="{BB962C8B-B14F-4D97-AF65-F5344CB8AC3E}">
        <p14:creationId xmlns:p14="http://schemas.microsoft.com/office/powerpoint/2010/main" val="235657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A253A126-4083-D6A5-868A-9741CCAC29B9}"/>
              </a:ext>
            </a:extLst>
          </p:cNvPr>
          <p:cNvGrpSpPr/>
          <p:nvPr/>
        </p:nvGrpSpPr>
        <p:grpSpPr>
          <a:xfrm>
            <a:off x="6556663" y="1641763"/>
            <a:ext cx="1483300" cy="1859973"/>
            <a:chOff x="5465618" y="1849907"/>
            <a:chExt cx="1483300" cy="1859973"/>
          </a:xfrm>
        </p:grpSpPr>
        <p:grpSp>
          <p:nvGrpSpPr>
            <p:cNvPr id="7" name="Gruppieren 6">
              <a:extLst>
                <a:ext uri="{FF2B5EF4-FFF2-40B4-BE49-F238E27FC236}">
                  <a16:creationId xmlns:a16="http://schemas.microsoft.com/office/drawing/2014/main" id="{D6EAD590-938D-5849-F910-8B25A9A8A702}"/>
                </a:ext>
              </a:extLst>
            </p:cNvPr>
            <p:cNvGrpSpPr/>
            <p:nvPr/>
          </p:nvGrpSpPr>
          <p:grpSpPr>
            <a:xfrm>
              <a:off x="5465618" y="1849907"/>
              <a:ext cx="1483300" cy="1859973"/>
              <a:chOff x="5361709" y="3127989"/>
              <a:chExt cx="1483300" cy="1859973"/>
            </a:xfrm>
          </p:grpSpPr>
          <p:pic>
            <p:nvPicPr>
              <p:cNvPr id="4" name="Grafik 3" descr="Ein Bild, das Text, Screenshot, Diagramm, Reihe enthält.&#10;&#10;Automatisch generierte Beschreibung">
                <a:extLst>
                  <a:ext uri="{FF2B5EF4-FFF2-40B4-BE49-F238E27FC236}">
                    <a16:creationId xmlns:a16="http://schemas.microsoft.com/office/drawing/2014/main" id="{8161FC4C-CD35-0255-02D5-14365C7868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8716"/>
              <a:stretch/>
            </p:blipFill>
            <p:spPr>
              <a:xfrm>
                <a:off x="5361709" y="3127989"/>
                <a:ext cx="415636" cy="1859973"/>
              </a:xfrm>
              <a:prstGeom prst="rect">
                <a:avLst/>
              </a:prstGeom>
            </p:spPr>
          </p:pic>
          <p:pic>
            <p:nvPicPr>
              <p:cNvPr id="6" name="Grafik 5" descr="Ein Bild, das Text, Screenshot, Diagramm, Reihe enthält.&#10;&#10;Automatisch generierte Beschreibung">
                <a:extLst>
                  <a:ext uri="{FF2B5EF4-FFF2-40B4-BE49-F238E27FC236}">
                    <a16:creationId xmlns:a16="http://schemas.microsoft.com/office/drawing/2014/main" id="{39D5234E-05ED-8C96-36EA-FE6A00C7F3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7222" r="-6206"/>
              <a:stretch/>
            </p:blipFill>
            <p:spPr>
              <a:xfrm>
                <a:off x="5777345" y="3127989"/>
                <a:ext cx="1067664" cy="1859973"/>
              </a:xfrm>
              <a:prstGeom prst="rect">
                <a:avLst/>
              </a:prstGeom>
            </p:spPr>
          </p:pic>
        </p:grpSp>
        <p:sp>
          <p:nvSpPr>
            <p:cNvPr id="8" name="Rechteck 7">
              <a:extLst>
                <a:ext uri="{FF2B5EF4-FFF2-40B4-BE49-F238E27FC236}">
                  <a16:creationId xmlns:a16="http://schemas.microsoft.com/office/drawing/2014/main" id="{A1677FCA-16EF-37B7-706B-FBC33A3B16F1}"/>
                </a:ext>
              </a:extLst>
            </p:cNvPr>
            <p:cNvSpPr/>
            <p:nvPr/>
          </p:nvSpPr>
          <p:spPr>
            <a:xfrm>
              <a:off x="5802024" y="1927676"/>
              <a:ext cx="187036" cy="12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a:extLst>
              <a:ext uri="{FF2B5EF4-FFF2-40B4-BE49-F238E27FC236}">
                <a16:creationId xmlns:a16="http://schemas.microsoft.com/office/drawing/2014/main" id="{5342655E-57CC-84F1-2C6D-D48391BEE4E6}"/>
              </a:ext>
            </a:extLst>
          </p:cNvPr>
          <p:cNvSpPr>
            <a:spLocks noGrp="1"/>
          </p:cNvSpPr>
          <p:nvPr>
            <p:ph type="title"/>
          </p:nvPr>
        </p:nvSpPr>
        <p:spPr/>
        <p:txBody>
          <a:bodyPr/>
          <a:lstStyle/>
          <a:p>
            <a:r>
              <a:rPr lang="de-DE" dirty="0"/>
              <a:t>Terms and </a:t>
            </a:r>
            <a:r>
              <a:rPr lang="de-DE" dirty="0" err="1"/>
              <a:t>tools</a:t>
            </a:r>
            <a:r>
              <a:rPr lang="de-DE" dirty="0"/>
              <a:t> in AI</a:t>
            </a:r>
          </a:p>
        </p:txBody>
      </p:sp>
      <p:sp>
        <p:nvSpPr>
          <p:cNvPr id="3" name="Inhaltsplatzhalter 2">
            <a:extLst>
              <a:ext uri="{FF2B5EF4-FFF2-40B4-BE49-F238E27FC236}">
                <a16:creationId xmlns:a16="http://schemas.microsoft.com/office/drawing/2014/main" id="{B5AA9E5A-5C07-60FF-228D-795DE0A26482}"/>
              </a:ext>
            </a:extLst>
          </p:cNvPr>
          <p:cNvSpPr>
            <a:spLocks noGrp="1"/>
          </p:cNvSpPr>
          <p:nvPr>
            <p:ph idx="1"/>
          </p:nvPr>
        </p:nvSpPr>
        <p:spPr>
          <a:xfrm>
            <a:off x="628650" y="1514691"/>
            <a:ext cx="3823857" cy="2506590"/>
          </a:xfrm>
        </p:spPr>
        <p:txBody>
          <a:bodyPr>
            <a:normAutofit lnSpcReduction="10000"/>
          </a:bodyPr>
          <a:lstStyle/>
          <a:p>
            <a:r>
              <a:rPr lang="de-DE" b="1" dirty="0" err="1"/>
              <a:t>Algorithm</a:t>
            </a:r>
            <a:endParaRPr lang="de-DE" b="1" dirty="0"/>
          </a:p>
          <a:p>
            <a:r>
              <a:rPr lang="de-DE" b="1" dirty="0" err="1"/>
              <a:t>Neural</a:t>
            </a:r>
            <a:r>
              <a:rPr lang="de-DE" b="1" dirty="0"/>
              <a:t> network</a:t>
            </a:r>
            <a:r>
              <a:rPr lang="de-DE" dirty="0"/>
              <a:t>: </a:t>
            </a:r>
            <a:r>
              <a:rPr lang="de-DE" dirty="0" err="1"/>
              <a:t>interconnected</a:t>
            </a:r>
            <a:r>
              <a:rPr lang="de-DE" dirty="0"/>
              <a:t> </a:t>
            </a:r>
            <a:r>
              <a:rPr lang="de-DE" dirty="0" err="1"/>
              <a:t>nodes</a:t>
            </a:r>
            <a:r>
              <a:rPr lang="de-DE" dirty="0"/>
              <a:t>- </a:t>
            </a:r>
            <a:r>
              <a:rPr lang="de-DE" dirty="0" err="1"/>
              <a:t>inspired</a:t>
            </a:r>
            <a:r>
              <a:rPr lang="de-DE" dirty="0"/>
              <a:t> </a:t>
            </a:r>
            <a:r>
              <a:rPr lang="de-DE" dirty="0" err="1"/>
              <a:t>by</a:t>
            </a:r>
            <a:r>
              <a:rPr lang="de-DE" dirty="0"/>
              <a:t> </a:t>
            </a:r>
            <a:r>
              <a:rPr lang="de-DE" dirty="0" err="1"/>
              <a:t>the</a:t>
            </a:r>
            <a:r>
              <a:rPr lang="de-DE" dirty="0"/>
              <a:t> human </a:t>
            </a:r>
            <a:r>
              <a:rPr lang="de-DE" dirty="0" err="1"/>
              <a:t>brain</a:t>
            </a:r>
            <a:endParaRPr lang="de-DE" dirty="0"/>
          </a:p>
          <a:p>
            <a:r>
              <a:rPr lang="de-DE" b="1" dirty="0"/>
              <a:t>Deep </a:t>
            </a:r>
            <a:r>
              <a:rPr lang="de-DE" b="1" dirty="0" err="1"/>
              <a:t>learning</a:t>
            </a:r>
            <a:r>
              <a:rPr lang="de-DE" dirty="0"/>
              <a:t>: </a:t>
            </a:r>
            <a:r>
              <a:rPr lang="de-DE" dirty="0" err="1"/>
              <a:t>use</a:t>
            </a:r>
            <a:r>
              <a:rPr lang="de-DE" dirty="0"/>
              <a:t> </a:t>
            </a:r>
            <a:r>
              <a:rPr lang="de-DE" dirty="0" err="1"/>
              <a:t>of</a:t>
            </a:r>
            <a:r>
              <a:rPr lang="de-DE" dirty="0"/>
              <a:t> </a:t>
            </a:r>
            <a:r>
              <a:rPr lang="de-DE" dirty="0" err="1"/>
              <a:t>typically</a:t>
            </a:r>
            <a:r>
              <a:rPr lang="de-DE" dirty="0"/>
              <a:t> </a:t>
            </a:r>
            <a:r>
              <a:rPr lang="de-DE" dirty="0" err="1"/>
              <a:t>multilayered</a:t>
            </a:r>
            <a:r>
              <a:rPr lang="de-DE" dirty="0"/>
              <a:t> neuronal</a:t>
            </a:r>
          </a:p>
          <a:p>
            <a:r>
              <a:rPr lang="de-DE" dirty="0"/>
              <a:t> </a:t>
            </a:r>
            <a:r>
              <a:rPr lang="de-DE" b="1" dirty="0" err="1"/>
              <a:t>Foundation</a:t>
            </a:r>
            <a:r>
              <a:rPr lang="de-DE" b="1" dirty="0"/>
              <a:t> </a:t>
            </a:r>
            <a:r>
              <a:rPr lang="de-DE" b="1" dirty="0" err="1"/>
              <a:t>models</a:t>
            </a:r>
            <a:r>
              <a:rPr lang="de-DE" dirty="0"/>
              <a:t>: </a:t>
            </a:r>
            <a:r>
              <a:rPr lang="de-DE" dirty="0" err="1"/>
              <a:t>up</a:t>
            </a:r>
            <a:r>
              <a:rPr lang="de-DE" dirty="0"/>
              <a:t> </a:t>
            </a:r>
            <a:r>
              <a:rPr lang="de-DE" dirty="0" err="1"/>
              <a:t>to</a:t>
            </a:r>
            <a:r>
              <a:rPr lang="de-DE" dirty="0"/>
              <a:t> </a:t>
            </a:r>
            <a:r>
              <a:rPr lang="de-DE" dirty="0" err="1"/>
              <a:t>trillions</a:t>
            </a:r>
            <a:r>
              <a:rPr lang="de-DE" dirty="0"/>
              <a:t> </a:t>
            </a:r>
            <a:r>
              <a:rPr lang="de-DE" dirty="0" err="1"/>
              <a:t>of</a:t>
            </a:r>
            <a:r>
              <a:rPr lang="de-DE" dirty="0"/>
              <a:t> </a:t>
            </a:r>
            <a:r>
              <a:rPr lang="de-DE" dirty="0" err="1"/>
              <a:t>parameters</a:t>
            </a:r>
            <a:r>
              <a:rPr lang="de-DE" dirty="0"/>
              <a:t> </a:t>
            </a:r>
            <a:r>
              <a:rPr lang="de-DE" dirty="0" err="1"/>
              <a:t>used</a:t>
            </a:r>
            <a:r>
              <a:rPr lang="de-DE" b="1" dirty="0"/>
              <a:t> </a:t>
            </a:r>
          </a:p>
        </p:txBody>
      </p:sp>
      <p:pic>
        <p:nvPicPr>
          <p:cNvPr id="5" name="Grafik 4" descr="Ein Bild, das Text, Screenshot, Diagramm, Reihe enthält.&#10;&#10;Automatisch generierte Beschreibung">
            <a:extLst>
              <a:ext uri="{FF2B5EF4-FFF2-40B4-BE49-F238E27FC236}">
                <a16:creationId xmlns:a16="http://schemas.microsoft.com/office/drawing/2014/main" id="{EDFFF8D1-F8DD-892F-05FA-12E939254D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61710" y="1641763"/>
            <a:ext cx="3683577" cy="1859973"/>
          </a:xfrm>
          <a:prstGeom prst="rect">
            <a:avLst/>
          </a:prstGeom>
        </p:spPr>
      </p:pic>
      <p:pic>
        <p:nvPicPr>
          <p:cNvPr id="11" name="Grafik 10" descr="Ein Bild, das Text, Screenshot, Schrift, Reihe enthält.&#10;&#10;Automatisch generierte Beschreibung">
            <a:extLst>
              <a:ext uri="{FF2B5EF4-FFF2-40B4-BE49-F238E27FC236}">
                <a16:creationId xmlns:a16="http://schemas.microsoft.com/office/drawing/2014/main" id="{A51E04E5-D9BE-AA10-492B-3F08B6D5CC22}"/>
              </a:ext>
            </a:extLst>
          </p:cNvPr>
          <p:cNvPicPr>
            <a:picLocks noChangeAspect="1"/>
          </p:cNvPicPr>
          <p:nvPr/>
        </p:nvPicPr>
        <p:blipFill>
          <a:blip r:embed="rId4">
            <a:clrChange>
              <a:clrFrom>
                <a:srgbClr val="FEFEF7"/>
              </a:clrFrom>
              <a:clrTo>
                <a:srgbClr val="FEFEF7">
                  <a:alpha val="0"/>
                </a:srgbClr>
              </a:clrTo>
            </a:clrChange>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colorTemperature colorTemp="5300"/>
                    </a14:imgEffect>
                    <a14:imgEffect>
                      <a14:saturation sat="400000"/>
                    </a14:imgEffect>
                  </a14:imgLayer>
                </a14:imgProps>
              </a:ext>
            </a:extLst>
          </a:blip>
          <a:stretch>
            <a:fillRect/>
          </a:stretch>
        </p:blipFill>
        <p:spPr>
          <a:xfrm>
            <a:off x="4263950" y="1747677"/>
            <a:ext cx="4789930" cy="1754059"/>
          </a:xfrm>
          <a:prstGeom prst="rect">
            <a:avLst/>
          </a:prstGeom>
        </p:spPr>
      </p:pic>
      <p:pic>
        <p:nvPicPr>
          <p:cNvPr id="13" name="Grafik 12" descr="Ein Bild, das Screenshot, Nacht enthält.&#10;&#10;Automatisch generierte Beschreibung">
            <a:extLst>
              <a:ext uri="{FF2B5EF4-FFF2-40B4-BE49-F238E27FC236}">
                <a16:creationId xmlns:a16="http://schemas.microsoft.com/office/drawing/2014/main" id="{AFC84A2D-853B-E6ED-039C-A2E0AE880607}"/>
              </a:ext>
            </a:extLst>
          </p:cNvPr>
          <p:cNvPicPr>
            <a:picLocks noChangeAspect="1"/>
          </p:cNvPicPr>
          <p:nvPr/>
        </p:nvPicPr>
        <p:blipFill>
          <a:blip r:embed="rId6"/>
          <a:stretch>
            <a:fillRect/>
          </a:stretch>
        </p:blipFill>
        <p:spPr>
          <a:xfrm>
            <a:off x="4321996" y="1514691"/>
            <a:ext cx="4789930" cy="2518459"/>
          </a:xfrm>
          <a:prstGeom prst="rect">
            <a:avLst/>
          </a:prstGeom>
        </p:spPr>
      </p:pic>
    </p:spTree>
    <p:extLst>
      <p:ext uri="{BB962C8B-B14F-4D97-AF65-F5344CB8AC3E}">
        <p14:creationId xmlns:p14="http://schemas.microsoft.com/office/powerpoint/2010/main" val="289718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ESPU 202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U 2020 Slide Template" id="{721B315C-FDBE-4707-9F9B-1C1BAE51E2FD}" vid="{3AF8794E-5DC0-4F86-99E0-659E76EDC0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9C39E11-02BF-47A2-82A6-286896BAAE04}">
  <we:reference id="wa200005566" version="3.0.0.1" store="fr-FR" storeType="OMEX"/>
  <we:alternateReferences>
    <we:reference id="wa200005566" version="3.0.0.1"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BCH_20121010_Power_Point_Template_UntilEveryChild_harvard.potx</Template>
  <TotalTime>0</TotalTime>
  <Words>4532</Words>
  <Application>Microsoft Macintosh PowerPoint</Application>
  <PresentationFormat>Bildschirmpräsentation (16:9)</PresentationFormat>
  <Paragraphs>405</Paragraphs>
  <Slides>53</Slides>
  <Notes>25</Notes>
  <HiddenSlides>0</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53</vt:i4>
      </vt:variant>
    </vt:vector>
  </HeadingPairs>
  <TitlesOfParts>
    <vt:vector size="67" baseType="lpstr">
      <vt:lpstr>Arial</vt:lpstr>
      <vt:lpstr>Calibri</vt:lpstr>
      <vt:lpstr>Calibri Light</vt:lpstr>
      <vt:lpstr>GraphikNaturel</vt:lpstr>
      <vt:lpstr>GuardianSansGR</vt:lpstr>
      <vt:lpstr>HardingText</vt:lpstr>
      <vt:lpstr>Lato</vt:lpstr>
      <vt:lpstr>MinionPro</vt:lpstr>
      <vt:lpstr>Söhne</vt:lpstr>
      <vt:lpstr>STIX</vt:lpstr>
      <vt:lpstr>Systemschrift Normal</vt:lpstr>
      <vt:lpstr>Times New Roman</vt:lpstr>
      <vt:lpstr>Wingdings</vt:lpstr>
      <vt:lpstr>ESPU 2020</vt:lpstr>
      <vt:lpstr>PowerPoint-Präsentation</vt:lpstr>
      <vt:lpstr>Artificial Intelligence (AI) is transforming medicine and research</vt:lpstr>
      <vt:lpstr>Framework of today’s discussion</vt:lpstr>
      <vt:lpstr>Definitions and terminology </vt:lpstr>
      <vt:lpstr>Artificial intelligence</vt:lpstr>
      <vt:lpstr>Something „new“? … a short historical perspective</vt:lpstr>
      <vt:lpstr>History of AI in healthcare – 3 Epochs</vt:lpstr>
      <vt:lpstr>Main types of AI</vt:lpstr>
      <vt:lpstr>Terms and tools in AI</vt:lpstr>
      <vt:lpstr>AI in clinical medicine</vt:lpstr>
      <vt:lpstr>AI in clinical medicine</vt:lpstr>
      <vt:lpstr>Prediction models  in paediatric urology</vt:lpstr>
      <vt:lpstr>PowerPoint-Präsentation</vt:lpstr>
      <vt:lpstr>PowerPoint-Präsentation</vt:lpstr>
      <vt:lpstr>PowerPoint-Präsentation</vt:lpstr>
      <vt:lpstr>PowerPoint-Präsentation</vt:lpstr>
      <vt:lpstr>PowerPoint-Präsentation</vt:lpstr>
      <vt:lpstr>PowerPoint-Präsentation</vt:lpstr>
      <vt:lpstr>AI in clinical medicine</vt:lpstr>
      <vt:lpstr>Computer vision  in paediatric urology</vt:lpstr>
      <vt:lpstr>PowerPoint-Präsentation</vt:lpstr>
      <vt:lpstr>AI in clinical medicine</vt:lpstr>
      <vt:lpstr>Signal analysis in paediatric urology</vt:lpstr>
      <vt:lpstr>PowerPoint-Präsentation</vt:lpstr>
      <vt:lpstr>AI in clinical medicine</vt:lpstr>
      <vt:lpstr>PowerPoint-Präsentation</vt:lpstr>
      <vt:lpstr>AI in Research and Education </vt:lpstr>
      <vt:lpstr>AI as a tool for medical research </vt:lpstr>
      <vt:lpstr>Study design</vt:lpstr>
      <vt:lpstr>Data retrieval</vt:lpstr>
      <vt:lpstr>AI as a tool for qualitative research</vt:lpstr>
      <vt:lpstr>AI for clinical trials</vt:lpstr>
      <vt:lpstr>Using Chatgpt to define a research question</vt:lpstr>
      <vt:lpstr>How do we investigate risk factors?</vt:lpstr>
      <vt:lpstr>What would the inclusion criteria be?</vt:lpstr>
      <vt:lpstr>AI in medical writing</vt:lpstr>
      <vt:lpstr>Authorship?</vt:lpstr>
      <vt:lpstr>AI as a tool for reviewing</vt:lpstr>
      <vt:lpstr>AI for guidelines?</vt:lpstr>
      <vt:lpstr>AI as a tool for medical education</vt:lpstr>
      <vt:lpstr>Can Chatgpt teach medicine?</vt:lpstr>
      <vt:lpstr>PowerPoint-Präsentation</vt:lpstr>
      <vt:lpstr>PowerPoint-Präsentation</vt:lpstr>
      <vt:lpstr>"A Leap Forward: Harnessing Artificial Intelligence in Medical Research“ title suggested by Chatgpt </vt:lpstr>
      <vt:lpstr>Pitfalls of AI</vt:lpstr>
      <vt:lpstr>PowerPoint-Präsentation</vt:lpstr>
      <vt:lpstr>Data collection</vt:lpstr>
      <vt:lpstr>Algorithm / Application development</vt:lpstr>
      <vt:lpstr>Accountability and Safety</vt:lpstr>
      <vt:lpstr>Ethical and social considerations</vt:lpstr>
      <vt:lpstr>Take Home Messages</vt:lpstr>
      <vt:lpstr>PowerPoint-Präsentation</vt:lpstr>
      <vt:lpstr>Get involved in the CyPhy trial!</vt:lpstr>
    </vt:vector>
  </TitlesOfParts>
  <Company>Children's Hospital Boston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Bibbins</dc:creator>
  <cp:lastModifiedBy>Bernhard Haid</cp:lastModifiedBy>
  <cp:revision>268</cp:revision>
  <cp:lastPrinted>2012-10-17T13:16:33Z</cp:lastPrinted>
  <dcterms:created xsi:type="dcterms:W3CDTF">2012-06-20T14:43:15Z</dcterms:created>
  <dcterms:modified xsi:type="dcterms:W3CDTF">2024-04-18T04:54:57Z</dcterms:modified>
</cp:coreProperties>
</file>