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1"/>
  </p:notesMasterIdLst>
  <p:sldIdLst>
    <p:sldId id="257" r:id="rId2"/>
    <p:sldId id="280" r:id="rId3"/>
    <p:sldId id="323" r:id="rId4"/>
    <p:sldId id="289" r:id="rId5"/>
    <p:sldId id="325" r:id="rId6"/>
    <p:sldId id="324" r:id="rId7"/>
    <p:sldId id="345" r:id="rId8"/>
    <p:sldId id="355" r:id="rId9"/>
    <p:sldId id="356" r:id="rId10"/>
    <p:sldId id="326" r:id="rId11"/>
    <p:sldId id="297" r:id="rId12"/>
    <p:sldId id="357" r:id="rId13"/>
    <p:sldId id="284" r:id="rId14"/>
    <p:sldId id="389" r:id="rId15"/>
    <p:sldId id="298" r:id="rId16"/>
    <p:sldId id="328" r:id="rId17"/>
    <p:sldId id="404" r:id="rId18"/>
    <p:sldId id="332" r:id="rId19"/>
    <p:sldId id="337" r:id="rId20"/>
    <p:sldId id="329" r:id="rId21"/>
    <p:sldId id="409" r:id="rId22"/>
    <p:sldId id="330" r:id="rId23"/>
    <p:sldId id="410" r:id="rId24"/>
    <p:sldId id="338" r:id="rId25"/>
    <p:sldId id="411" r:id="rId26"/>
    <p:sldId id="331" r:id="rId27"/>
    <p:sldId id="336" r:id="rId28"/>
    <p:sldId id="294" r:id="rId29"/>
    <p:sldId id="406" r:id="rId30"/>
    <p:sldId id="320" r:id="rId31"/>
    <p:sldId id="295" r:id="rId32"/>
    <p:sldId id="358" r:id="rId33"/>
    <p:sldId id="293" r:id="rId34"/>
    <p:sldId id="321" r:id="rId35"/>
    <p:sldId id="287" r:id="rId36"/>
    <p:sldId id="291" r:id="rId37"/>
    <p:sldId id="292" r:id="rId38"/>
    <p:sldId id="342" r:id="rId39"/>
    <p:sldId id="341" r:id="rId40"/>
    <p:sldId id="262" r:id="rId41"/>
    <p:sldId id="263" r:id="rId42"/>
    <p:sldId id="267" r:id="rId43"/>
    <p:sldId id="264" r:id="rId44"/>
    <p:sldId id="270" r:id="rId45"/>
    <p:sldId id="271" r:id="rId46"/>
    <p:sldId id="276" r:id="rId47"/>
    <p:sldId id="407" r:id="rId48"/>
    <p:sldId id="322" r:id="rId49"/>
    <p:sldId id="408" r:id="rId50"/>
    <p:sldId id="364" r:id="rId51"/>
    <p:sldId id="365" r:id="rId52"/>
    <p:sldId id="387" r:id="rId53"/>
    <p:sldId id="388" r:id="rId54"/>
    <p:sldId id="367" r:id="rId55"/>
    <p:sldId id="368" r:id="rId56"/>
    <p:sldId id="369" r:id="rId57"/>
    <p:sldId id="370" r:id="rId58"/>
    <p:sldId id="371" r:id="rId59"/>
    <p:sldId id="372" r:id="rId60"/>
    <p:sldId id="373" r:id="rId61"/>
    <p:sldId id="374" r:id="rId62"/>
    <p:sldId id="375" r:id="rId63"/>
    <p:sldId id="390" r:id="rId64"/>
    <p:sldId id="376" r:id="rId65"/>
    <p:sldId id="377" r:id="rId66"/>
    <p:sldId id="405" r:id="rId67"/>
    <p:sldId id="378" r:id="rId68"/>
    <p:sldId id="379" r:id="rId69"/>
    <p:sldId id="380" r:id="rId70"/>
    <p:sldId id="392" r:id="rId71"/>
    <p:sldId id="403" r:id="rId72"/>
    <p:sldId id="308" r:id="rId73"/>
    <p:sldId id="311" r:id="rId74"/>
    <p:sldId id="304" r:id="rId75"/>
    <p:sldId id="307" r:id="rId76"/>
    <p:sldId id="347" r:id="rId77"/>
    <p:sldId id="309" r:id="rId78"/>
    <p:sldId id="348" r:id="rId79"/>
    <p:sldId id="362" r:id="rId80"/>
    <p:sldId id="349" r:id="rId81"/>
    <p:sldId id="351" r:id="rId82"/>
    <p:sldId id="393" r:id="rId83"/>
    <p:sldId id="394" r:id="rId84"/>
    <p:sldId id="395" r:id="rId85"/>
    <p:sldId id="396" r:id="rId86"/>
    <p:sldId id="305" r:id="rId87"/>
    <p:sldId id="381" r:id="rId88"/>
    <p:sldId id="384" r:id="rId89"/>
    <p:sldId id="385" r:id="rId90"/>
    <p:sldId id="397" r:id="rId91"/>
    <p:sldId id="398" r:id="rId92"/>
    <p:sldId id="386" r:id="rId93"/>
    <p:sldId id="412" r:id="rId94"/>
    <p:sldId id="296" r:id="rId95"/>
    <p:sldId id="399" r:id="rId96"/>
    <p:sldId id="275" r:id="rId97"/>
    <p:sldId id="317" r:id="rId98"/>
    <p:sldId id="316" r:id="rId99"/>
    <p:sldId id="318" r:id="rId100"/>
    <p:sldId id="319" r:id="rId101"/>
    <p:sldId id="354" r:id="rId102"/>
    <p:sldId id="344" r:id="rId103"/>
    <p:sldId id="343" r:id="rId104"/>
    <p:sldId id="352" r:id="rId105"/>
    <p:sldId id="401" r:id="rId106"/>
    <p:sldId id="353" r:id="rId107"/>
    <p:sldId id="314" r:id="rId108"/>
    <p:sldId id="290" r:id="rId109"/>
    <p:sldId id="402" r:id="rId1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11" autoAdjust="0"/>
  </p:normalViewPr>
  <p:slideViewPr>
    <p:cSldViewPr snapToObjects="1" showGuides="1">
      <p:cViewPr varScale="1">
        <p:scale>
          <a:sx n="115" d="100"/>
          <a:sy n="115" d="100"/>
        </p:scale>
        <p:origin x="1810" y="8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50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B01AEF-8F88-2642-B193-BD76530F34EA}" type="datetimeFigureOut">
              <a:rPr lang="en-US" smtClean="0"/>
              <a:t>9/30/2019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47F24-7547-5345-83FB-7711C3E8D7C9}" type="slidenum">
              <a:rPr lang="en-US" smtClean="0"/>
              <a:t>‹N°›</a:t>
            </a:fld>
            <a:endParaRPr lang="en-US"/>
          </a:p>
        </p:txBody>
      </p:sp>
    </p:spTree>
    <p:extLst>
      <p:ext uri="{BB962C8B-B14F-4D97-AF65-F5344CB8AC3E}">
        <p14:creationId xmlns:p14="http://schemas.microsoft.com/office/powerpoint/2010/main" val="20262791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Thank you for getting up so early</a:t>
            </a:r>
            <a:r>
              <a:rPr lang="en-US" baseline="0" dirty="0" smtClean="0"/>
              <a:t> to be with us this morning..  We will be your hosts for the next 45 minutes</a:t>
            </a:r>
            <a:r>
              <a:rPr lang="mr-IN" baseline="0" dirty="0" smtClean="0"/>
              <a:t>…</a:t>
            </a:r>
            <a:r>
              <a:rPr lang="en-US" baseline="0" dirty="0" smtClean="0"/>
              <a:t> and we hope to have some fun. To start us off, lets begin with what the three of us enjoy.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C947F24-7547-5345-83FB-7711C3E8D7C9}" type="slidenum">
              <a:rPr lang="en-US" smtClean="0"/>
              <a:t>1</a:t>
            </a:fld>
            <a:endParaRPr lang="en-US"/>
          </a:p>
        </p:txBody>
      </p:sp>
    </p:spTree>
    <p:extLst>
      <p:ext uri="{BB962C8B-B14F-4D97-AF65-F5344CB8AC3E}">
        <p14:creationId xmlns:p14="http://schemas.microsoft.com/office/powerpoint/2010/main" val="236449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All of these</a:t>
            </a:r>
            <a:r>
              <a:rPr lang="en-US" baseline="0" dirty="0" smtClean="0"/>
              <a:t> enjoyable things allow us to do one thing</a:t>
            </a:r>
            <a:r>
              <a:rPr lang="mr-IN" baseline="0" dirty="0" smtClean="0"/>
              <a:t>…</a:t>
            </a:r>
            <a:r>
              <a:rPr lang="en-US" baseline="0" dirty="0" smtClean="0"/>
              <a:t>..see the world more clearly.   </a:t>
            </a:r>
          </a:p>
          <a:p>
            <a:endParaRPr lang="en-US" baseline="0" dirty="0" smtClean="0"/>
          </a:p>
          <a:p>
            <a:r>
              <a:rPr lang="en-US" baseline="0" dirty="0" smtClean="0"/>
              <a:t>Oh, And one final thing we all like</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10</a:t>
            </a:fld>
            <a:endParaRPr lang="en-US"/>
          </a:p>
        </p:txBody>
      </p:sp>
    </p:spTree>
    <p:extLst>
      <p:ext uri="{BB962C8B-B14F-4D97-AF65-F5344CB8AC3E}">
        <p14:creationId xmlns:p14="http://schemas.microsoft.com/office/powerpoint/2010/main" val="28534983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So is it ok if the probability of</a:t>
            </a:r>
            <a:r>
              <a:rPr lang="en-US" baseline="0" dirty="0" smtClean="0"/>
              <a:t> the result being random is 1/20?  Maybe.  But Maybe not.   For example</a:t>
            </a:r>
            <a:r>
              <a:rPr lang="mr-IN" baseline="0"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100</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Many of us would accept the probability of the effect being random 1/20 times if it concerns labial adhesions being treated with steroids.</a:t>
            </a:r>
          </a:p>
          <a:p>
            <a:r>
              <a:rPr lang="en-US" baseline="0" dirty="0" smtClean="0"/>
              <a:t>However,</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101</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if it pertains to the risk of losing half a penis during an exstrophy closure,  is 5% chance of the finding being random good enough?     Or to push this argument even farther</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102</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mr-IN" baseline="0" dirty="0" smtClean="0"/>
              <a:t>…</a:t>
            </a:r>
            <a:r>
              <a:rPr lang="en-US" baseline="0" dirty="0" smtClean="0"/>
              <a:t>is is adequate when utilizing new </a:t>
            </a:r>
            <a:r>
              <a:rPr lang="en-US" baseline="0" dirty="0" err="1" smtClean="0"/>
              <a:t>softwear</a:t>
            </a:r>
            <a:r>
              <a:rPr lang="en-US" baseline="0" dirty="0" smtClean="0"/>
              <a:t> in a Boeing Airplane.  Or should we demand more!</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103</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So here is what the various P values mean.   So you might ask? </a:t>
            </a:r>
            <a:r>
              <a:rPr lang="en-US" baseline="0" dirty="0" smtClean="0"/>
              <a:t> </a:t>
            </a:r>
          </a:p>
          <a:p>
            <a:endParaRPr lang="en-US" baseline="0" dirty="0" smtClean="0"/>
          </a:p>
          <a:p>
            <a:r>
              <a:rPr lang="en-US" dirty="0" smtClean="0"/>
              <a:t>Who decides</a:t>
            </a:r>
            <a:r>
              <a:rPr lang="en-US" baseline="0" dirty="0" smtClean="0"/>
              <a:t> were the threshold is placed?</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104</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Well, We do.  It is our job to discuss, debate and decide what standard we need to have before we think the evidence is adequate.  This is why we come to meetings.</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105</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On the flipside,</a:t>
            </a:r>
            <a:r>
              <a:rPr lang="en-US" baseline="0" dirty="0" smtClean="0"/>
              <a:t> one might ask what makes P&lt;0.1 lack importance?  Nothing actually.  If there is a groundbreaking finding with huge import and you find that there is a 90% chance that your  results were not due to random chance</a:t>
            </a:r>
            <a:r>
              <a:rPr lang="mr-IN" baseline="0" dirty="0" smtClean="0"/>
              <a:t>…</a:t>
            </a:r>
            <a:r>
              <a:rPr lang="en-US" baseline="0" dirty="0" smtClean="0"/>
              <a:t>.. Should you report them?   I for one at would be willing to listen.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106</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So important</a:t>
            </a:r>
            <a:r>
              <a:rPr lang="en-US" baseline="0" dirty="0" smtClean="0"/>
              <a:t> lesson #3 follows</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107</a:t>
            </a:fld>
            <a:endParaRPr lang="en-US"/>
          </a:p>
        </p:txBody>
      </p:sp>
    </p:spTree>
    <p:extLst>
      <p:ext uri="{BB962C8B-B14F-4D97-AF65-F5344CB8AC3E}">
        <p14:creationId xmlns:p14="http://schemas.microsoft.com/office/powerpoint/2010/main" val="116027157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And finally,</a:t>
            </a:r>
            <a:r>
              <a:rPr lang="en-US" baseline="0" dirty="0" smtClean="0"/>
              <a:t> what is the final reason we may not see the world clearly?  Because the information we re receiving is false.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108</a:t>
            </a:fld>
            <a:endParaRPr lang="en-US"/>
          </a:p>
        </p:txBody>
      </p:sp>
    </p:spTree>
    <p:extLst>
      <p:ext uri="{BB962C8B-B14F-4D97-AF65-F5344CB8AC3E}">
        <p14:creationId xmlns:p14="http://schemas.microsoft.com/office/powerpoint/2010/main" val="285349836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baseline="0" dirty="0" smtClean="0"/>
              <a:t>To hear more about this you should come to tomorrows presentation.   Thank you for your attention. !</a:t>
            </a:r>
            <a:endParaRPr lang="en-US" dirty="0" smtClean="0"/>
          </a:p>
        </p:txBody>
      </p:sp>
      <p:sp>
        <p:nvSpPr>
          <p:cNvPr id="4" name="Slide Number Placeholder 3"/>
          <p:cNvSpPr>
            <a:spLocks noGrp="1"/>
          </p:cNvSpPr>
          <p:nvPr>
            <p:ph type="sldNum" sz="quarter" idx="10"/>
          </p:nvPr>
        </p:nvSpPr>
        <p:spPr/>
        <p:txBody>
          <a:bodyPr/>
          <a:lstStyle/>
          <a:p>
            <a:fld id="{2C947F24-7547-5345-83FB-7711C3E8D7C9}" type="slidenum">
              <a:rPr lang="en-US" smtClean="0"/>
              <a:t>109</a:t>
            </a:fld>
            <a:endParaRPr lang="en-US"/>
          </a:p>
        </p:txBody>
      </p:sp>
    </p:spTree>
    <p:extLst>
      <p:ext uri="{BB962C8B-B14F-4D97-AF65-F5344CB8AC3E}">
        <p14:creationId xmlns:p14="http://schemas.microsoft.com/office/powerpoint/2010/main" val="2853498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winning</a:t>
            </a:r>
          </a:p>
        </p:txBody>
      </p:sp>
      <p:sp>
        <p:nvSpPr>
          <p:cNvPr id="4" name="Slide Number Placeholder 3"/>
          <p:cNvSpPr>
            <a:spLocks noGrp="1"/>
          </p:cNvSpPr>
          <p:nvPr>
            <p:ph type="sldNum" sz="quarter" idx="10"/>
          </p:nvPr>
        </p:nvSpPr>
        <p:spPr/>
        <p:txBody>
          <a:bodyPr/>
          <a:lstStyle/>
          <a:p>
            <a:fld id="{2C947F24-7547-5345-83FB-7711C3E8D7C9}" type="slidenum">
              <a:rPr lang="en-US" smtClean="0"/>
              <a:t>11</a:t>
            </a:fld>
            <a:endParaRPr lang="en-US"/>
          </a:p>
        </p:txBody>
      </p:sp>
    </p:spTree>
    <p:extLst>
      <p:ext uri="{BB962C8B-B14F-4D97-AF65-F5344CB8AC3E}">
        <p14:creationId xmlns:p14="http://schemas.microsoft.com/office/powerpoint/2010/main" val="300668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 lot</a:t>
            </a:r>
            <a:r>
              <a:rPr lang="mr-IN" dirty="0" smtClean="0"/>
              <a:t>………</a:t>
            </a:r>
            <a:r>
              <a:rPr lang="en-US" dirty="0" smtClean="0"/>
              <a:t>. So in this</a:t>
            </a:r>
            <a:r>
              <a:rPr lang="en-US" baseline="0" dirty="0" smtClean="0"/>
              <a:t> spirit we are going to do the following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12</a:t>
            </a:fld>
            <a:endParaRPr lang="en-US"/>
          </a:p>
        </p:txBody>
      </p:sp>
    </p:spTree>
    <p:extLst>
      <p:ext uri="{BB962C8B-B14F-4D97-AF65-F5344CB8AC3E}">
        <p14:creationId xmlns:p14="http://schemas.microsoft.com/office/powerpoint/2010/main" val="3006689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We are going to spend the next 45 minutes </a:t>
            </a:r>
            <a:r>
              <a:rPr lang="en-US" baseline="0" dirty="0" smtClean="0"/>
              <a:t>playing a game. And the winner will get a prize. Don</a:t>
            </a:r>
            <a:r>
              <a:rPr lang="mr-IN" baseline="0" dirty="0" smtClean="0"/>
              <a:t>’</a:t>
            </a:r>
            <a:r>
              <a:rPr lang="en-US" baseline="0" dirty="0" smtClean="0"/>
              <a:t>t over think your choices.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13</a:t>
            </a:fld>
            <a:endParaRPr lang="en-US"/>
          </a:p>
        </p:txBody>
      </p:sp>
    </p:spTree>
    <p:extLst>
      <p:ext uri="{BB962C8B-B14F-4D97-AF65-F5344CB8AC3E}">
        <p14:creationId xmlns:p14="http://schemas.microsoft.com/office/powerpoint/2010/main" val="2470551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So again, we want to see the world more clearly.</a:t>
            </a:r>
            <a:r>
              <a:rPr lang="en-US" baseline="0" dirty="0" smtClean="0"/>
              <a:t>  Well, what are some reasons we might we not see it so clearly?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14</a:t>
            </a:fld>
            <a:endParaRPr lang="en-US"/>
          </a:p>
        </p:txBody>
      </p:sp>
    </p:spTree>
    <p:extLst>
      <p:ext uri="{BB962C8B-B14F-4D97-AF65-F5344CB8AC3E}">
        <p14:creationId xmlns:p14="http://schemas.microsoft.com/office/powerpoint/2010/main" val="2853498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Lets start by asking a doctor.  Maybe even a Swedish doctor.  They seem to be pretty smart.    </a:t>
            </a:r>
          </a:p>
          <a:p>
            <a:r>
              <a:rPr lang="en-US" baseline="0" dirty="0" smtClean="0"/>
              <a:t>Hans </a:t>
            </a:r>
            <a:r>
              <a:rPr lang="en-US" baseline="0" dirty="0" err="1" smtClean="0"/>
              <a:t>Rosling</a:t>
            </a:r>
            <a:r>
              <a:rPr lang="en-US" baseline="0" dirty="0" smtClean="0"/>
              <a:t> was a very engaging man.  He is known for making even statistics</a:t>
            </a:r>
            <a:r>
              <a:rPr lang="mr-IN" baseline="0"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15</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Interesting.  Here he is in a TV special he helped produce a few years ago.  He also has a bestselling book</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16</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a:t>
            </a:r>
            <a:r>
              <a:rPr lang="en-US" baseline="0" dirty="0" err="1" smtClean="0"/>
              <a:t>Factfulness</a:t>
            </a:r>
            <a:r>
              <a:rPr lang="en-US" baseline="0" dirty="0" smtClean="0"/>
              <a:t> he asks the following questions </a:t>
            </a:r>
            <a:r>
              <a:rPr lang="mr-IN" baseline="0" dirty="0" smtClean="0"/>
              <a: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2C947F24-7547-5345-83FB-7711C3E8D7C9}" type="slidenum">
              <a:rPr lang="en-US" smtClean="0"/>
              <a:t>17</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Pleas</a:t>
            </a:r>
            <a:r>
              <a:rPr lang="en-US" baseline="0" dirty="0" smtClean="0"/>
              <a:t>e write down you answer to the following.</a:t>
            </a:r>
            <a:endParaRPr lang="en-US" dirty="0" smtClean="0"/>
          </a:p>
        </p:txBody>
      </p:sp>
      <p:sp>
        <p:nvSpPr>
          <p:cNvPr id="4" name="Slide Number Placeholder 3"/>
          <p:cNvSpPr>
            <a:spLocks noGrp="1"/>
          </p:cNvSpPr>
          <p:nvPr>
            <p:ph type="sldNum" sz="quarter" idx="10"/>
          </p:nvPr>
        </p:nvSpPr>
        <p:spPr/>
        <p:txBody>
          <a:bodyPr/>
          <a:lstStyle/>
          <a:p>
            <a:fld id="{2C947F24-7547-5345-83FB-7711C3E8D7C9}" type="slidenum">
              <a:rPr lang="en-US" smtClean="0"/>
              <a:t>18</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And</a:t>
            </a:r>
            <a:r>
              <a:rPr lang="en-US" baseline="0" dirty="0" smtClean="0"/>
              <a:t> here is the answer.  Surprising is it not? </a:t>
            </a:r>
            <a:endParaRPr lang="en-US" dirty="0" smtClean="0"/>
          </a:p>
        </p:txBody>
      </p:sp>
      <p:sp>
        <p:nvSpPr>
          <p:cNvPr id="4" name="Slide Number Placeholder 3"/>
          <p:cNvSpPr>
            <a:spLocks noGrp="1"/>
          </p:cNvSpPr>
          <p:nvPr>
            <p:ph type="sldNum" sz="quarter" idx="10"/>
          </p:nvPr>
        </p:nvSpPr>
        <p:spPr/>
        <p:txBody>
          <a:bodyPr/>
          <a:lstStyle/>
          <a:p>
            <a:fld id="{2C947F24-7547-5345-83FB-7711C3E8D7C9}" type="slidenum">
              <a:rPr lang="en-US" smtClean="0"/>
              <a:t>19</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mr-IN" dirty="0" smtClean="0"/>
              <a:t>……</a:t>
            </a:r>
            <a:r>
              <a:rPr lang="mr-IN" baseline="0" dirty="0" smtClean="0"/>
              <a:t>–</a:t>
            </a:r>
            <a:r>
              <a:rPr lang="en-US" baseline="0" dirty="0" smtClean="0"/>
              <a:t> these may be some of the things that you also  enjoy.  First, we like things that are beautiful. Second</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2</a:t>
            </a:fld>
            <a:endParaRPr lang="en-US"/>
          </a:p>
        </p:txBody>
      </p:sp>
    </p:spTree>
    <p:extLst>
      <p:ext uri="{BB962C8B-B14F-4D97-AF65-F5344CB8AC3E}">
        <p14:creationId xmlns:p14="http://schemas.microsoft.com/office/powerpoint/2010/main" val="340447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Read question</a:t>
            </a:r>
          </a:p>
        </p:txBody>
      </p:sp>
      <p:sp>
        <p:nvSpPr>
          <p:cNvPr id="4" name="Slide Number Placeholder 3"/>
          <p:cNvSpPr>
            <a:spLocks noGrp="1"/>
          </p:cNvSpPr>
          <p:nvPr>
            <p:ph type="sldNum" sz="quarter" idx="10"/>
          </p:nvPr>
        </p:nvSpPr>
        <p:spPr/>
        <p:txBody>
          <a:bodyPr/>
          <a:lstStyle/>
          <a:p>
            <a:fld id="{2C947F24-7547-5345-83FB-7711C3E8D7C9}" type="slidenum">
              <a:rPr lang="en-US" smtClean="0"/>
              <a:t>20</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 for my part thought it was number one.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21</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Read</a:t>
            </a:r>
            <a:r>
              <a:rPr lang="en-US" baseline="0" dirty="0" smtClean="0"/>
              <a:t> it</a:t>
            </a:r>
            <a:r>
              <a:rPr lang="mr-IN" baseline="0" dirty="0" smtClean="0"/>
              <a:t>…</a:t>
            </a:r>
            <a:r>
              <a:rPr lang="en-US" baseline="0" dirty="0" smtClean="0"/>
              <a:t>.   Got your answer?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22</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Hard to believe isn’t it?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23</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Well</a:t>
            </a:r>
            <a:r>
              <a:rPr lang="en-US" baseline="0" dirty="0" smtClean="0"/>
              <a:t> finally an easy one</a:t>
            </a:r>
            <a:r>
              <a:rPr lang="mr-IN" baseline="0" dirty="0" smtClean="0"/>
              <a:t>…</a:t>
            </a:r>
            <a:r>
              <a:rPr lang="en-US" baseline="0" dirty="0" smtClean="0"/>
              <a:t>.ready?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24</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Well maybe in this situation you should have trusted your intuition </a:t>
            </a:r>
            <a:r>
              <a:rPr lang="en-US" dirty="0" smtClean="0">
                <a:sym typeface="Wingdings"/>
              </a:rPr>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25</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And lastly, what is the average</a:t>
            </a:r>
            <a:r>
              <a:rPr lang="en-US" baseline="0" dirty="0" smtClean="0"/>
              <a:t> life expectancy today?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26</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Astounding.  Now why is it that we get so many of these wrong .</a:t>
            </a:r>
            <a:r>
              <a:rPr lang="en-US" baseline="0" dirty="0" smtClean="0"/>
              <a:t>  Well </a:t>
            </a:r>
            <a:r>
              <a:rPr lang="en-US" baseline="0" dirty="0" err="1" smtClean="0"/>
              <a:t>Goedele</a:t>
            </a:r>
            <a:r>
              <a:rPr lang="en-US" baseline="0" dirty="0" smtClean="0"/>
              <a:t>, Darius and another Swedish Doctor told us yesterday.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27</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Its Bias.   I</a:t>
            </a:r>
            <a:r>
              <a:rPr lang="en-US" baseline="0" dirty="0" smtClean="0"/>
              <a:t> just happened to look this up on Wikipedia.  And guess how many forms of recognized bias there are? </a:t>
            </a:r>
          </a:p>
          <a:p>
            <a:endParaRPr lang="en-US" baseline="0" dirty="0" smtClean="0"/>
          </a:p>
          <a:p>
            <a:r>
              <a:rPr lang="en-US" baseline="0" dirty="0" smtClean="0"/>
              <a:t>Hans stresses that it is the instinct to generalize that effects us the most.</a:t>
            </a:r>
          </a:p>
          <a:p>
            <a:endParaRPr lang="en-US" baseline="0" dirty="0" smtClean="0"/>
          </a:p>
          <a:p>
            <a:r>
              <a:rPr lang="en-US" baseline="0" dirty="0" smtClean="0"/>
              <a:t>You see the world based on your own personal last experience, the quantity of information that you experience and yes</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28</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Propaganda.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29</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enjoy things that are shocking.</a:t>
            </a:r>
            <a:r>
              <a:rPr lang="en-US" baseline="0" dirty="0" smtClean="0"/>
              <a:t>  They move us to think of things in a different way.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3</a:t>
            </a:fld>
            <a:endParaRPr lang="en-US"/>
          </a:p>
        </p:txBody>
      </p:sp>
    </p:spTree>
    <p:extLst>
      <p:ext uri="{BB962C8B-B14F-4D97-AF65-F5344CB8AC3E}">
        <p14:creationId xmlns:p14="http://schemas.microsoft.com/office/powerpoint/2010/main" val="340447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So, first reason we may </a:t>
            </a:r>
            <a:r>
              <a:rPr lang="en-US" u="sng" baseline="0" dirty="0" smtClean="0"/>
              <a:t>not</a:t>
            </a:r>
            <a:r>
              <a:rPr lang="en-US" baseline="0" dirty="0" smtClean="0"/>
              <a:t> see the world clearly s that we fall victim to bias.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30</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What is the Anecdote</a:t>
            </a:r>
            <a:r>
              <a:rPr lang="mr-IN" dirty="0" smtClean="0"/>
              <a:t>…</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31</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 Understanding that it exists</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32</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A second reason why we are</a:t>
            </a:r>
            <a:r>
              <a:rPr lang="en-US" baseline="0" dirty="0" smtClean="0"/>
              <a:t> likely not to see the world clearly  is that  we depend too much on intuition.  And as you will see, this can be misleading.   What is at least the partial anecdote or cure to this </a:t>
            </a:r>
            <a:r>
              <a:rPr lang="mr-IN" baseline="0" dirty="0" smtClean="0"/>
              <a:t>–</a:t>
            </a:r>
            <a:r>
              <a:rPr lang="en-US" baseline="0" dirty="0" smtClean="0"/>
              <a:t> if used properly?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33</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mr-IN" baseline="0" dirty="0" smtClean="0"/>
              <a:t>……</a:t>
            </a:r>
            <a:r>
              <a:rPr lang="en-US" baseline="0" dirty="0" smtClean="0"/>
              <a:t>Statistics</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34</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And this is why we should care about statistics. Now,  many would contend that</a:t>
            </a:r>
            <a:r>
              <a:rPr lang="en-US" baseline="0" dirty="0" smtClean="0"/>
              <a:t> statistics have their own problems.  This guy did</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35</a:t>
            </a:fld>
            <a:endParaRPr lang="en-US"/>
          </a:p>
        </p:txBody>
      </p:sp>
    </p:spTree>
    <p:extLst>
      <p:ext uri="{BB962C8B-B14F-4D97-AF65-F5344CB8AC3E}">
        <p14:creationId xmlns:p14="http://schemas.microsoft.com/office/powerpoint/2010/main" val="12382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You</a:t>
            </a:r>
            <a:r>
              <a:rPr lang="en-US" baseline="0" dirty="0" smtClean="0"/>
              <a:t> may not recognize his face, but you surely have heard </a:t>
            </a:r>
            <a:r>
              <a:rPr lang="en-US" dirty="0" smtClean="0"/>
              <a:t>Mark Twain’s sentiments about</a:t>
            </a:r>
            <a:r>
              <a:rPr lang="en-US" baseline="0" dirty="0" smtClean="0"/>
              <a:t> this topic.  And even if you don</a:t>
            </a:r>
            <a:r>
              <a:rPr lang="mr-IN" baseline="0" dirty="0" smtClean="0"/>
              <a:t>’</a:t>
            </a:r>
            <a:r>
              <a:rPr lang="en-US" baseline="0" dirty="0" smtClean="0"/>
              <a:t>t think that they are lies</a:t>
            </a:r>
            <a:r>
              <a:rPr lang="mr-IN" baseline="0" dirty="0" smtClean="0"/>
              <a:t>…</a:t>
            </a:r>
            <a:r>
              <a:rPr lang="en-US" dirty="0" smtClean="0"/>
              <a:t>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36</a:t>
            </a:fld>
            <a:endParaRPr lang="en-US"/>
          </a:p>
        </p:txBody>
      </p:sp>
    </p:spTree>
    <p:extLst>
      <p:ext uri="{BB962C8B-B14F-4D97-AF65-F5344CB8AC3E}">
        <p14:creationId xmlns:p14="http://schemas.microsoft.com/office/powerpoint/2010/main" val="12382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We may be extremely skeptical because</a:t>
            </a:r>
            <a:r>
              <a:rPr lang="mr-IN" dirty="0" smtClean="0"/>
              <a:t>…</a:t>
            </a:r>
            <a:r>
              <a:rPr lang="en-US" dirty="0" smtClean="0"/>
              <a:t>. of</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37</a:t>
            </a:fld>
            <a:endParaRPr lang="en-US"/>
          </a:p>
        </p:txBody>
      </p:sp>
    </p:spTree>
    <p:extLst>
      <p:ext uri="{BB962C8B-B14F-4D97-AF65-F5344CB8AC3E}">
        <p14:creationId xmlns:p14="http://schemas.microsoft.com/office/powerpoint/2010/main" val="12382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our concern that data can be gently</a:t>
            </a:r>
            <a:r>
              <a:rPr lang="en-US" baseline="0" dirty="0" smtClean="0"/>
              <a:t> changed through statistical manipulation. However</a:t>
            </a:r>
            <a:r>
              <a:rPr lang="mr-IN" baseline="0" dirty="0" smtClean="0"/>
              <a:t>…</a:t>
            </a:r>
            <a:r>
              <a:rPr lang="en-US" baseline="0" dirty="0" smtClean="0"/>
              <a:t>.</a:t>
            </a:r>
          </a:p>
        </p:txBody>
      </p:sp>
      <p:sp>
        <p:nvSpPr>
          <p:cNvPr id="4" name="Slide Number Placeholder 3"/>
          <p:cNvSpPr>
            <a:spLocks noGrp="1"/>
          </p:cNvSpPr>
          <p:nvPr>
            <p:ph type="sldNum" sz="quarter" idx="10"/>
          </p:nvPr>
        </p:nvSpPr>
        <p:spPr/>
        <p:txBody>
          <a:bodyPr/>
          <a:lstStyle/>
          <a:p>
            <a:fld id="{2C947F24-7547-5345-83FB-7711C3E8D7C9}" type="slidenum">
              <a:rPr lang="en-US" smtClean="0"/>
              <a:t>38</a:t>
            </a:fld>
            <a:endParaRPr lang="en-US"/>
          </a:p>
        </p:txBody>
      </p:sp>
    </p:spTree>
    <p:extLst>
      <p:ext uri="{BB962C8B-B14F-4D97-AF65-F5344CB8AC3E}">
        <p14:creationId xmlns:p14="http://schemas.microsoft.com/office/powerpoint/2010/main" val="12382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makes it even more important to use statistics </a:t>
            </a:r>
            <a:r>
              <a:rPr lang="en-US" u="sng" baseline="0" dirty="0" smtClean="0"/>
              <a:t>appropriately</a:t>
            </a:r>
            <a:r>
              <a:rPr lang="en-US" baseline="0" dirty="0" smtClean="0"/>
              <a:t> to aid in understanding the world around us.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Lets take a brief look at how a very bright Italian man came to help us put our </a:t>
            </a:r>
            <a:r>
              <a:rPr lang="en-US" u="sng" baseline="0" dirty="0" smtClean="0"/>
              <a:t>trust</a:t>
            </a:r>
            <a:r>
              <a:rPr lang="en-US" baseline="0" dirty="0" smtClean="0"/>
              <a:t> in statistics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39</a:t>
            </a:fld>
            <a:endParaRPr lang="en-US"/>
          </a:p>
        </p:txBody>
      </p:sp>
    </p:spTree>
    <p:extLst>
      <p:ext uri="{BB962C8B-B14F-4D97-AF65-F5344CB8AC3E}">
        <p14:creationId xmlns:p14="http://schemas.microsoft.com/office/powerpoint/2010/main" val="1238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a:t>
            </a:r>
            <a:r>
              <a:rPr lang="en-US" baseline="0" dirty="0" smtClean="0"/>
              <a:t> enjoy </a:t>
            </a:r>
            <a:r>
              <a:rPr lang="en-US" dirty="0" smtClean="0"/>
              <a:t>questioning paradigms and learning new</a:t>
            </a:r>
            <a:r>
              <a:rPr lang="en-US" baseline="0" dirty="0" smtClean="0"/>
              <a:t> truths</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4</a:t>
            </a:fld>
            <a:endParaRPr lang="en-US"/>
          </a:p>
        </p:txBody>
      </p:sp>
    </p:spTree>
    <p:extLst>
      <p:ext uri="{BB962C8B-B14F-4D97-AF65-F5344CB8AC3E}">
        <p14:creationId xmlns:p14="http://schemas.microsoft.com/office/powerpoint/2010/main" val="4098384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Its </a:t>
            </a:r>
            <a:r>
              <a:rPr lang="en-US" baseline="0" dirty="0" smtClean="0"/>
              <a:t>this guy </a:t>
            </a:r>
            <a:r>
              <a:rPr lang="mr-IN" baseline="0" dirty="0" smtClean="0"/>
              <a:t>–</a:t>
            </a:r>
            <a:r>
              <a:rPr lang="en-US" baseline="0" dirty="0" smtClean="0"/>
              <a:t> an Italian you may have never heard of.</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40</a:t>
            </a:fld>
            <a:endParaRPr lang="en-US"/>
          </a:p>
        </p:txBody>
      </p:sp>
    </p:spTree>
    <p:extLst>
      <p:ext uri="{BB962C8B-B14F-4D97-AF65-F5344CB8AC3E}">
        <p14:creationId xmlns:p14="http://schemas.microsoft.com/office/powerpoint/2010/main" val="2417055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He was the true Renaissance Man,</a:t>
            </a:r>
            <a:r>
              <a:rPr lang="en-US" baseline="0" dirty="0" smtClean="0"/>
              <a:t>  First he lived in the renaissance , so that helped.   He was another doctor</a:t>
            </a:r>
            <a:r>
              <a:rPr lang="mr-IN" baseline="0" dirty="0" smtClean="0"/>
              <a:t>…</a:t>
            </a:r>
            <a:r>
              <a:rPr lang="en-US" baseline="0" dirty="0" smtClean="0"/>
              <a:t>..  But he </a:t>
            </a:r>
            <a:r>
              <a:rPr lang="en-US" baseline="0" dirty="0" err="1" smtClean="0"/>
              <a:t>didn</a:t>
            </a:r>
            <a:r>
              <a:rPr lang="mr-IN" baseline="0" dirty="0" smtClean="0"/>
              <a:t>’</a:t>
            </a:r>
            <a:r>
              <a:rPr lang="en-US" baseline="0" dirty="0" smtClean="0"/>
              <a:t>t stop there</a:t>
            </a:r>
            <a:r>
              <a:rPr lang="mr-IN" baseline="0" dirty="0" smtClean="0"/>
              <a:t>…</a:t>
            </a:r>
            <a:r>
              <a:rPr lang="en-US" baseline="0" dirty="0" smtClean="0"/>
              <a:t>.He became an expert in nearly every important topic of the day.  He was also a prolific inventor.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41</a:t>
            </a:fld>
            <a:endParaRPr lang="en-US"/>
          </a:p>
        </p:txBody>
      </p:sp>
    </p:spTree>
    <p:extLst>
      <p:ext uri="{BB962C8B-B14F-4D97-AF65-F5344CB8AC3E}">
        <p14:creationId xmlns:p14="http://schemas.microsoft.com/office/powerpoint/2010/main" val="2803737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But what most interested him,</a:t>
            </a:r>
            <a:r>
              <a:rPr lang="en-US" baseline="0" dirty="0" smtClean="0"/>
              <a:t> and most nearly all of the elite at that time was</a:t>
            </a:r>
            <a:r>
              <a:rPr lang="mr-IN" baseline="0" dirty="0" smtClean="0"/>
              <a:t>…</a:t>
            </a:r>
            <a:r>
              <a:rPr lang="en-US" baseline="0" dirty="0" smtClean="0"/>
              <a:t>..gambling.   And, like us, they most enjoyed winning.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42</a:t>
            </a:fld>
            <a:endParaRPr lang="en-US"/>
          </a:p>
        </p:txBody>
      </p:sp>
    </p:spTree>
    <p:extLst>
      <p:ext uri="{BB962C8B-B14F-4D97-AF65-F5344CB8AC3E}">
        <p14:creationId xmlns:p14="http://schemas.microsoft.com/office/powerpoint/2010/main" val="30267947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They</a:t>
            </a:r>
            <a:r>
              <a:rPr lang="en-US" baseline="0" dirty="0" smtClean="0"/>
              <a:t> </a:t>
            </a:r>
            <a:r>
              <a:rPr lang="en-US" baseline="0" dirty="0" err="1" smtClean="0"/>
              <a:t>didn</a:t>
            </a:r>
            <a:r>
              <a:rPr lang="mr-IN" baseline="0" dirty="0" smtClean="0"/>
              <a:t>’</a:t>
            </a:r>
            <a:r>
              <a:rPr lang="en-US" baseline="0" dirty="0" smtClean="0"/>
              <a:t>t bet on soccer scores or horses,  they bet on dice.   T</a:t>
            </a:r>
            <a:r>
              <a:rPr lang="en-US" dirty="0" smtClean="0"/>
              <a:t>his was one of the famous quotes from his</a:t>
            </a:r>
            <a:r>
              <a:rPr lang="en-US" baseline="0" dirty="0" smtClean="0"/>
              <a:t> master work.  Don</a:t>
            </a:r>
            <a:r>
              <a:rPr lang="mr-IN" baseline="0" dirty="0" smtClean="0"/>
              <a:t>’</a:t>
            </a:r>
            <a:r>
              <a:rPr lang="en-US" baseline="0" dirty="0" smtClean="0"/>
              <a:t>t even</a:t>
            </a:r>
            <a:r>
              <a:rPr lang="en-US" u="sng" baseline="0" dirty="0" smtClean="0"/>
              <a:t> try </a:t>
            </a:r>
            <a:r>
              <a:rPr lang="en-US" baseline="0" dirty="0" smtClean="0"/>
              <a:t>and read it.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43</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Here are his </a:t>
            </a:r>
            <a:r>
              <a:rPr lang="en-US" baseline="0" dirty="0" smtClean="0"/>
              <a:t>words in a format that we can perhaps better understand.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44</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Here is</a:t>
            </a:r>
            <a:r>
              <a:rPr lang="en-US" baseline="0" dirty="0" smtClean="0"/>
              <a:t> how it pertains to dice</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45</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Which</a:t>
            </a:r>
            <a:r>
              <a:rPr lang="en-US" baseline="0" dirty="0" smtClean="0"/>
              <a:t> leads us to question #6.   </a:t>
            </a:r>
            <a:r>
              <a:rPr lang="en-US" dirty="0" smtClean="0"/>
              <a:t>what is the probability that you will roll a 6 if you roll the dice once?     Write</a:t>
            </a:r>
            <a:r>
              <a:rPr lang="en-US" baseline="0" dirty="0" smtClean="0"/>
              <a:t> down your answer.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46</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It is of</a:t>
            </a:r>
            <a:r>
              <a:rPr lang="en-US" baseline="0" dirty="0" smtClean="0"/>
              <a:t> course 1/1+5 or 1/6</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47</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Now what is the probability</a:t>
            </a:r>
            <a:r>
              <a:rPr lang="en-US" baseline="0" dirty="0" smtClean="0"/>
              <a:t> that you will roll two sixes with one throw of two dice?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48</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Again, many of you probably found this easy.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49</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The standard</a:t>
            </a:r>
            <a:r>
              <a:rPr lang="en-US" baseline="0" dirty="0" smtClean="0"/>
              <a:t> </a:t>
            </a:r>
            <a:r>
              <a:rPr lang="en-US" dirty="0" smtClean="0"/>
              <a:t>paradigm in cloacal exstrophy has</a:t>
            </a:r>
            <a:r>
              <a:rPr lang="en-US" baseline="0" dirty="0" smtClean="0"/>
              <a:t> been </a:t>
            </a:r>
            <a:r>
              <a:rPr lang="en-US" dirty="0" smtClean="0"/>
              <a:t> to create a continent urinary reservoir in a patient who is going to have a lifelong colostomy and is likely to have many other physical and social challenges.  Is this a</a:t>
            </a:r>
            <a:r>
              <a:rPr lang="en-US" baseline="0" dirty="0" smtClean="0"/>
              <a:t> just and correct goal for these individuals in all cases</a:t>
            </a:r>
            <a:r>
              <a:rPr lang="en-US" dirty="0" smtClean="0"/>
              <a:t>?  (Especially when it means</a:t>
            </a:r>
            <a:r>
              <a:rPr lang="en-US" baseline="0" dirty="0" smtClean="0"/>
              <a:t> having a much larger need for surgery and a significant risk of renal failure?)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5</a:t>
            </a:fld>
            <a:endParaRPr lang="en-US"/>
          </a:p>
        </p:txBody>
      </p:sp>
    </p:spTree>
    <p:extLst>
      <p:ext uri="{BB962C8B-B14F-4D97-AF65-F5344CB8AC3E}">
        <p14:creationId xmlns:p14="http://schemas.microsoft.com/office/powerpoint/2010/main" val="40983848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baseline="0" dirty="0" smtClean="0"/>
              <a:t>You multiply the two probabilities </a:t>
            </a:r>
            <a:r>
              <a:rPr lang="mr-IN" baseline="0" dirty="0" smtClean="0"/>
              <a:t>–</a:t>
            </a:r>
            <a:r>
              <a:rPr lang="en-US" baseline="0" dirty="0" smtClean="0"/>
              <a:t> everyone has learned this at some point.  -  This has been termed by some to be Cardona’s Rule. </a:t>
            </a:r>
          </a:p>
          <a:p>
            <a:r>
              <a:rPr lang="en-US" baseline="0" dirty="0" smtClean="0"/>
              <a:t>Interestingly, when he came up with the idea he initially claimed that one should multiply the odds </a:t>
            </a:r>
            <a:r>
              <a:rPr lang="mr-IN" baseline="0" dirty="0" smtClean="0"/>
              <a:t>–</a:t>
            </a:r>
            <a:r>
              <a:rPr lang="en-US" baseline="0" dirty="0" smtClean="0"/>
              <a:t> but he quickly realized his mistake.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50</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And if we take this further</a:t>
            </a:r>
            <a:r>
              <a:rPr lang="en-US" baseline="0" dirty="0" smtClean="0"/>
              <a:t> we realize that if we have N independent events then the probability will be that of an individual event to the Nth power.  </a:t>
            </a:r>
          </a:p>
          <a:p>
            <a:r>
              <a:rPr lang="en-US" baseline="0" dirty="0" smtClean="0"/>
              <a:t>So far so good, right?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51</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This</a:t>
            </a:r>
            <a:r>
              <a:rPr lang="en-US" baseline="0" dirty="0" smtClean="0"/>
              <a:t> is easy.  Now let us examine the problem that was posed to Cardona by some of the wealthy gamblers of his time</a:t>
            </a:r>
            <a:r>
              <a:rPr lang="mr-IN" baseline="0" dirty="0" smtClean="0"/>
              <a:t>…</a:t>
            </a:r>
            <a:r>
              <a:rPr lang="en-US" baseline="0" dirty="0" smtClean="0"/>
              <a:t>..  How many rolls do you need to have a 50% chance of rolling one double 6</a:t>
            </a:r>
            <a:r>
              <a:rPr lang="mr-IN" baseline="0" dirty="0" smtClean="0"/>
              <a:t>……</a:t>
            </a:r>
            <a:r>
              <a:rPr lang="en-US" baseline="0" dirty="0" smtClean="0"/>
              <a:t>      Remember that the chance of rolling a single double six is 1/36 .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52</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Guess</a:t>
            </a:r>
            <a:r>
              <a:rPr lang="en-US" baseline="0" dirty="0" smtClean="0"/>
              <a:t> what</a:t>
            </a:r>
            <a:r>
              <a:rPr lang="mr-IN" baseline="0" dirty="0" smtClean="0"/>
              <a:t>……</a:t>
            </a:r>
            <a:r>
              <a:rPr lang="en-US" baseline="0" dirty="0" smtClean="0"/>
              <a:t>. </a:t>
            </a:r>
            <a:r>
              <a:rPr lang="en-US" dirty="0" smtClean="0"/>
              <a:t>Its</a:t>
            </a:r>
            <a:r>
              <a:rPr lang="en-US" baseline="0" dirty="0" smtClean="0"/>
              <a:t> not 18.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53</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Now,</a:t>
            </a:r>
            <a:r>
              <a:rPr lang="en-US" baseline="0" dirty="0" smtClean="0"/>
              <a:t> i</a:t>
            </a:r>
            <a:r>
              <a:rPr lang="en-US" dirty="0" smtClean="0"/>
              <a:t>ntuitively you may reason on the mean.  But this will give you the wrong answer.  Why?</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54</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Because</a:t>
            </a:r>
            <a:r>
              <a:rPr lang="en-US" baseline="0" dirty="0" smtClean="0"/>
              <a:t> it does.  So here was his secret</a:t>
            </a:r>
            <a:r>
              <a:rPr lang="mr-IN" baseline="0" dirty="0" smtClean="0"/>
              <a:t>…</a:t>
            </a:r>
            <a:r>
              <a:rPr lang="en-US" baseline="0" dirty="0" smtClean="0"/>
              <a:t>.   In order to figure out the probability of it happening you have to first</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55</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Figure out the probability that it will not occur</a:t>
            </a:r>
            <a:r>
              <a:rPr lang="mr-IN" dirty="0" smtClean="0"/>
              <a:t>…</a:t>
            </a:r>
            <a:r>
              <a:rPr lang="en-US" dirty="0" smtClean="0"/>
              <a:t>.. And then subtract from 100%</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56</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Here it is explained</a:t>
            </a:r>
          </a:p>
          <a:p>
            <a:endParaRPr lang="en-US" dirty="0" smtClean="0"/>
          </a:p>
          <a:p>
            <a:r>
              <a:rPr lang="en-US" dirty="0" smtClean="0"/>
              <a:t>Strange?   Yes</a:t>
            </a:r>
          </a:p>
          <a:p>
            <a:r>
              <a:rPr lang="en-US" dirty="0" smtClean="0"/>
              <a:t>Reality?  Yes</a:t>
            </a:r>
          </a:p>
          <a:p>
            <a:r>
              <a:rPr lang="en-US" dirty="0" smtClean="0"/>
              <a:t>Pretty amazing.</a:t>
            </a:r>
            <a:r>
              <a:rPr lang="en-US" baseline="0" dirty="0" smtClean="0"/>
              <a:t>  We cannot fully depend on our intuition.!</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57</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And for this work Cardona</a:t>
            </a:r>
            <a:r>
              <a:rPr lang="en-US" baseline="0" dirty="0" smtClean="0"/>
              <a:t> should rightly be called the Founder of Probability</a:t>
            </a:r>
            <a:r>
              <a:rPr lang="mr-IN" baseline="0" dirty="0" smtClean="0"/>
              <a:t>…</a:t>
            </a:r>
            <a:r>
              <a:rPr lang="en-US" baseline="0" dirty="0" smtClean="0"/>
              <a:t>. But he usually is not.   Who takes credit instead?  Well</a:t>
            </a:r>
            <a:r>
              <a:rPr lang="mr-IN" baseline="0"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58</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The French!!!   Somehow they got the credit.   Does anyone know why</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59</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After</a:t>
            </a:r>
            <a:r>
              <a:rPr lang="en-US" baseline="0" dirty="0" smtClean="0"/>
              <a:t> critically looking at our data, we felt it might be good to question this paradigm of treatment in certain patients.  We now recommend considering an incontinent option at birth with the option of converting to a continent reservoir at a future date if the patient so wishes.  And many of our patients are happy and healthy.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6</a:t>
            </a:fld>
            <a:endParaRPr lang="en-US"/>
          </a:p>
        </p:txBody>
      </p:sp>
    </p:spTree>
    <p:extLst>
      <p:ext uri="{BB962C8B-B14F-4D97-AF65-F5344CB8AC3E}">
        <p14:creationId xmlns:p14="http://schemas.microsoft.com/office/powerpoint/2010/main" val="40983848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 Because this book which included all of his early ideas including a section on effective cheating methods, </a:t>
            </a:r>
            <a:r>
              <a:rPr lang="mr-IN" baseline="0" dirty="0" smtClean="0"/>
              <a:t>……</a:t>
            </a:r>
            <a:r>
              <a:rPr lang="en-US" baseline="0" dirty="0" smtClean="0"/>
              <a:t>.translated into English as the Book on Games of Chance</a:t>
            </a:r>
            <a:r>
              <a:rPr lang="mr-IN" baseline="0" dirty="0" smtClean="0"/>
              <a:t>……</a:t>
            </a:r>
            <a:r>
              <a:rPr lang="en-US" baseline="0" dirty="0" smtClean="0"/>
              <a:t>. was published in 1663,    Which leads us to an Important lesson</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60</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#1.   Don</a:t>
            </a:r>
            <a:r>
              <a:rPr lang="mr-IN" dirty="0" smtClean="0"/>
              <a:t>’</a:t>
            </a:r>
            <a:r>
              <a:rPr lang="en-US" dirty="0" smtClean="0"/>
              <a:t>t delay in publishing!</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61</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At this point, we would like to have a well spoken Frenchman come to the podium to explain another entertaining example..</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62</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By birthday we mean march 3</a:t>
            </a:r>
            <a:r>
              <a:rPr lang="en-US" baseline="30000" dirty="0" smtClean="0"/>
              <a:t>rd</a:t>
            </a:r>
            <a:r>
              <a:rPr lang="en-US" baseline="0" dirty="0" smtClean="0"/>
              <a:t> or September 16</a:t>
            </a:r>
            <a:r>
              <a:rPr lang="en-US" baseline="30000" dirty="0" smtClean="0"/>
              <a:t>th</a:t>
            </a:r>
            <a:r>
              <a:rPr lang="en-US" baseline="0" dirty="0" smtClean="0"/>
              <a:t> or the like. Does everyone have their answer?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63</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Shocking, isn’t it ?   In fact its </a:t>
            </a:r>
            <a:r>
              <a:rPr lang="en-US" u="sng" baseline="0" dirty="0" smtClean="0"/>
              <a:t>more</a:t>
            </a:r>
            <a:r>
              <a:rPr lang="en-US" baseline="0" dirty="0" smtClean="0"/>
              <a:t> than 50%.</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64</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Here is</a:t>
            </a:r>
            <a:r>
              <a:rPr lang="en-US" baseline="0" dirty="0" smtClean="0"/>
              <a:t> what you may have thought was going on.    But</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65</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this is a very egocentric way of looking at the problem.  Its not just about you!</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66</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In fact, there are quite a few more possible pairs of individuals that can have the same birthday. </a:t>
            </a:r>
          </a:p>
          <a:p>
            <a:r>
              <a:rPr lang="en-US" baseline="0" dirty="0" smtClean="0"/>
              <a:t>It follows from the law of permutations, that if there are two people, there can be one pair.</a:t>
            </a:r>
          </a:p>
          <a:p>
            <a:r>
              <a:rPr lang="en-US" baseline="0" dirty="0" smtClean="0"/>
              <a:t>If there are 3 people there are three possible pairs and so on.</a:t>
            </a:r>
          </a:p>
          <a:p>
            <a:endParaRPr lang="en-US" baseline="0" dirty="0" smtClean="0"/>
          </a:p>
          <a:p>
            <a:r>
              <a:rPr lang="en-US" baseline="0" dirty="0" smtClean="0"/>
              <a:t>So for 23 people there are a total of 258 possible pairs</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67</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And so to have a condition</a:t>
            </a:r>
            <a:r>
              <a:rPr lang="en-US" baseline="0" dirty="0" smtClean="0"/>
              <a:t> in which none of the 258 total possible pairs have the same birthday</a:t>
            </a:r>
            <a:r>
              <a:rPr lang="en-US" dirty="0" smtClean="0"/>
              <a:t>, you need to raise it</a:t>
            </a:r>
            <a:r>
              <a:rPr lang="en-US" baseline="0" dirty="0" smtClean="0"/>
              <a:t> to the 258</a:t>
            </a:r>
            <a:r>
              <a:rPr lang="en-US" baseline="30000" dirty="0" smtClean="0"/>
              <a:t>th</a:t>
            </a:r>
            <a:r>
              <a:rPr lang="en-US" baseline="0" dirty="0" smtClean="0"/>
              <a:t> power.  So in the room, there is a 48.5% chance of there not being any individual pair with the same birthday</a:t>
            </a:r>
            <a:r>
              <a:rPr lang="mr-IN" baseline="0" dirty="0" smtClean="0"/>
              <a:t>……</a:t>
            </a:r>
            <a:r>
              <a:rPr lang="en-US" baseline="0" dirty="0" smtClean="0"/>
              <a:t>.. Or a 51.5% chance that there is!!</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68</a:t>
            </a:fld>
            <a:endParaRPr lang="en-US"/>
          </a:p>
        </p:txBody>
      </p:sp>
    </p:spTree>
    <p:extLst>
      <p:ext uri="{BB962C8B-B14F-4D97-AF65-F5344CB8AC3E}">
        <p14:creationId xmlns:p14="http://schemas.microsoft.com/office/powerpoint/2010/main" val="3929318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So lesson number 2 </a:t>
            </a:r>
            <a:r>
              <a:rPr lang="en-US" baseline="0" dirty="0" smtClean="0"/>
              <a:t> is what?  Use your intuition as your guide, but</a:t>
            </a:r>
            <a:r>
              <a:rPr lang="mr-IN" baseline="0"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69</a:t>
            </a:fld>
            <a:endParaRPr lang="en-US"/>
          </a:p>
        </p:txBody>
      </p:sp>
    </p:spTree>
    <p:extLst>
      <p:ext uri="{BB962C8B-B14F-4D97-AF65-F5344CB8AC3E}">
        <p14:creationId xmlns:p14="http://schemas.microsoft.com/office/powerpoint/2010/main" val="171553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And we like understanding things that are counterintuitive,</a:t>
            </a:r>
            <a:r>
              <a:rPr lang="en-US" baseline="0" dirty="0" smtClean="0"/>
              <a:t> that cause us to go ah-ha.  We essentially enjoy seeing the world more clearly for what it is.  For understanding reality and some of its secrets.</a:t>
            </a:r>
          </a:p>
          <a:p>
            <a:endParaRPr lang="en-US" baseline="0" dirty="0" smtClean="0"/>
          </a:p>
          <a:p>
            <a:r>
              <a:rPr lang="en-US" baseline="0" dirty="0" smtClean="0"/>
              <a:t>At first you may think you know what this is</a:t>
            </a:r>
            <a:r>
              <a:rPr lang="mr-IN" baseline="0" dirty="0" smtClean="0"/>
              <a:t>…</a:t>
            </a:r>
            <a:r>
              <a:rPr lang="en-US" baseline="0" dirty="0" smtClean="0"/>
              <a:t>but it is in fact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7</a:t>
            </a:fld>
            <a:endParaRPr lang="en-US"/>
          </a:p>
        </p:txBody>
      </p:sp>
    </p:spTree>
    <p:extLst>
      <p:ext uri="{BB962C8B-B14F-4D97-AF65-F5344CB8AC3E}">
        <p14:creationId xmlns:p14="http://schemas.microsoft.com/office/powerpoint/2010/main" val="28534983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baseline="0" dirty="0" smtClean="0"/>
              <a:t>bring a statistician along for the journey.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70</a:t>
            </a:fld>
            <a:endParaRPr lang="en-US"/>
          </a:p>
        </p:txBody>
      </p:sp>
    </p:spTree>
    <p:extLst>
      <p:ext uri="{BB962C8B-B14F-4D97-AF65-F5344CB8AC3E}">
        <p14:creationId xmlns:p14="http://schemas.microsoft.com/office/powerpoint/2010/main" val="17155398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And this Journey continues this afternoon at 4:45!</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71</a:t>
            </a:fld>
            <a:endParaRPr lang="en-US"/>
          </a:p>
        </p:txBody>
      </p:sp>
    </p:spTree>
    <p:extLst>
      <p:ext uri="{BB962C8B-B14F-4D97-AF65-F5344CB8AC3E}">
        <p14:creationId xmlns:p14="http://schemas.microsoft.com/office/powerpoint/2010/main" val="17155398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The next highly entertaining</a:t>
            </a:r>
            <a:r>
              <a:rPr lang="en-US" baseline="0" dirty="0" smtClean="0"/>
              <a:t> area of probability brings us to this relatively serious looking fellow.   An Englishman.    </a:t>
            </a:r>
            <a:r>
              <a:rPr lang="en-US" dirty="0" smtClean="0"/>
              <a:t>Bayes</a:t>
            </a:r>
            <a:r>
              <a:rPr lang="en-US" baseline="0" dirty="0" smtClean="0"/>
              <a:t> was the individual who gave us incredible insight into this arena of probability. And this was in respect to our understanding of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72</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Conditional Probability.  This is Bayes Formula</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73</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Confused? , scared?</a:t>
            </a:r>
          </a:p>
          <a:p>
            <a:endParaRPr lang="en-US" baseline="0" dirty="0" smtClean="0"/>
          </a:p>
          <a:p>
            <a:r>
              <a:rPr lang="en-US" baseline="0" dirty="0" smtClean="0"/>
              <a:t> </a:t>
            </a:r>
            <a:r>
              <a:rPr lang="mr-IN" baseline="0" dirty="0" smtClean="0"/>
              <a:t>…</a:t>
            </a:r>
            <a:r>
              <a:rPr lang="en-US" baseline="0" dirty="0" smtClean="0"/>
              <a:t>.. Its actually a truly amazing formula that explains a lot of really cool stuff.     For example this helps explain the Monty Hall Problem. What is the Monty Hall Problem you may ask?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74</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Well, it</a:t>
            </a:r>
            <a:r>
              <a:rPr lang="mr-IN" dirty="0" smtClean="0"/>
              <a:t>’</a:t>
            </a:r>
            <a:r>
              <a:rPr lang="en-US" dirty="0" smtClean="0"/>
              <a:t>s a game.  Lets</a:t>
            </a:r>
            <a:r>
              <a:rPr lang="en-US" baseline="0" dirty="0" smtClean="0"/>
              <a:t> play.  Behind one of these doors is a car, while behind the other two are goats.  Lets assume for arguments sake that you prefer cars. You get to choose one of the doors.  Which one will it be?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75</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You pick three.  So now in this game  I am going to open one of the other doors</a:t>
            </a:r>
            <a:r>
              <a:rPr lang="en-US" baseline="0" dirty="0" smtClean="0"/>
              <a:t> to show you what is behind it. Remember, that I know what is behind the other doors, so I am going to open one that has a goat.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76</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Behind</a:t>
            </a:r>
            <a:r>
              <a:rPr lang="en-US" baseline="0" dirty="0" smtClean="0"/>
              <a:t> door number 2 is a goat. </a:t>
            </a:r>
            <a:r>
              <a:rPr lang="en-US" dirty="0" smtClean="0"/>
              <a:t>So now comes the interesting</a:t>
            </a:r>
            <a:r>
              <a:rPr lang="en-US" baseline="0" dirty="0" smtClean="0"/>
              <a:t> part of the game - --   I offer you the option of</a:t>
            </a:r>
            <a:r>
              <a:rPr lang="en-US" dirty="0" smtClean="0"/>
              <a:t> switching</a:t>
            </a:r>
            <a:r>
              <a:rPr lang="en-US" baseline="0" dirty="0" smtClean="0"/>
              <a:t> to door one, or keeping number 3?  What do you want to do?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77</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It basically boils down to this?  Have you written down your answer?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78</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And its</a:t>
            </a:r>
            <a:r>
              <a:rPr lang="en-US" baseline="0" dirty="0" smtClean="0"/>
              <a:t> actually Greater.  In fact</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79</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a green apple, processed into a taffy paste</a:t>
            </a:r>
          </a:p>
          <a:p>
            <a:r>
              <a:rPr lang="en-US" baseline="0" dirty="0" smtClean="0"/>
              <a:t>and then inflated with helium to make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8</a:t>
            </a:fld>
            <a:endParaRPr lang="en-US"/>
          </a:p>
        </p:txBody>
      </p:sp>
    </p:spTree>
    <p:extLst>
      <p:ext uri="{BB962C8B-B14F-4D97-AF65-F5344CB8AC3E}">
        <p14:creationId xmlns:p14="http://schemas.microsoft.com/office/powerpoint/2010/main" val="28534983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Your chances are twice as good of winning if you switch.  How can this be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80</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Well.  And this is worth paying attention</a:t>
            </a:r>
            <a:r>
              <a:rPr lang="en-US" baseline="0" dirty="0" smtClean="0"/>
              <a:t> to</a:t>
            </a:r>
            <a:r>
              <a:rPr lang="mr-IN" baseline="0" dirty="0" smtClean="0"/>
              <a:t>………</a:t>
            </a:r>
            <a:r>
              <a:rPr lang="en-US" baseline="0" dirty="0" smtClean="0"/>
              <a:t>..</a:t>
            </a:r>
          </a:p>
          <a:p>
            <a:r>
              <a:rPr lang="en-US" baseline="0" dirty="0" smtClean="0"/>
              <a:t>Here is the problem again.    </a:t>
            </a:r>
          </a:p>
          <a:p>
            <a:r>
              <a:rPr lang="en-US" baseline="0" dirty="0" smtClean="0"/>
              <a:t>Do you Switch?</a:t>
            </a:r>
          </a:p>
          <a:p>
            <a:r>
              <a:rPr lang="en-US" baseline="0" dirty="0" smtClean="0"/>
              <a:t>Well lets say this  is how they are arranged.  </a:t>
            </a:r>
          </a:p>
          <a:p>
            <a:r>
              <a:rPr lang="en-US" baseline="0" dirty="0" smtClean="0"/>
              <a:t>If you pick door 1, then I show you door 3</a:t>
            </a:r>
          </a:p>
          <a:p>
            <a:r>
              <a:rPr lang="en-US" baseline="0" dirty="0" smtClean="0"/>
              <a:t>If you pick door two, then I can show you either one</a:t>
            </a:r>
          </a:p>
          <a:p>
            <a:r>
              <a:rPr lang="en-US" baseline="0" dirty="0" smtClean="0"/>
              <a:t>If you pick door 3, then I show you door 1</a:t>
            </a:r>
          </a:p>
          <a:p>
            <a:r>
              <a:rPr lang="en-US" baseline="0" dirty="0" smtClean="0"/>
              <a:t>So what is the probability  If you</a:t>
            </a:r>
            <a:r>
              <a:rPr lang="mr-IN" baseline="0" dirty="0" smtClean="0"/>
              <a:t>…</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2C947F24-7547-5345-83FB-7711C3E8D7C9}" type="slidenum">
              <a:rPr lang="en-US" smtClean="0"/>
              <a:t>81</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mr-IN" baseline="0" dirty="0" smtClean="0"/>
              <a:t>……</a:t>
            </a:r>
            <a:r>
              <a:rPr lang="en-US" baseline="0" dirty="0" smtClean="0"/>
              <a:t>. don</a:t>
            </a:r>
            <a:r>
              <a:rPr lang="mr-IN" baseline="0" dirty="0" smtClean="0"/>
              <a:t>’</a:t>
            </a:r>
            <a:r>
              <a:rPr lang="en-US" baseline="0" dirty="0" smtClean="0"/>
              <a:t>t switch? Well</a:t>
            </a:r>
            <a:r>
              <a:rPr lang="mr-IN" baseline="0" dirty="0" smtClean="0"/>
              <a:t>…</a:t>
            </a:r>
            <a:r>
              <a:rPr lang="en-US" baseline="0" dirty="0" smtClean="0"/>
              <a:t>the probability of you winning is 1/3 </a:t>
            </a:r>
            <a:r>
              <a:rPr lang="en-US" baseline="0" dirty="0" err="1" smtClean="0"/>
              <a:t>rd</a:t>
            </a:r>
            <a:r>
              <a:rPr lang="en-US" baseline="0" dirty="0" smtClean="0"/>
              <a:t> and the probability of you losing is 2/3rds</a:t>
            </a:r>
          </a:p>
        </p:txBody>
      </p:sp>
      <p:sp>
        <p:nvSpPr>
          <p:cNvPr id="4" name="Slide Number Placeholder 3"/>
          <p:cNvSpPr>
            <a:spLocks noGrp="1"/>
          </p:cNvSpPr>
          <p:nvPr>
            <p:ph type="sldNum" sz="quarter" idx="10"/>
          </p:nvPr>
        </p:nvSpPr>
        <p:spPr/>
        <p:txBody>
          <a:bodyPr/>
          <a:lstStyle/>
          <a:p>
            <a:fld id="{2C947F24-7547-5345-83FB-7711C3E8D7C9}" type="slidenum">
              <a:rPr lang="en-US" smtClean="0"/>
              <a:t>82</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Now what if you always switch?   Well lets think of the </a:t>
            </a:r>
            <a:r>
              <a:rPr lang="en-US" baseline="0" dirty="0" err="1" smtClean="0"/>
              <a:t>scenerios</a:t>
            </a:r>
            <a:r>
              <a:rPr lang="mr-IN" baseline="0" dirty="0" smtClean="0"/>
              <a:t>…</a:t>
            </a:r>
            <a:r>
              <a:rPr lang="en-US" baseline="0" dirty="0" smtClean="0"/>
              <a:t>..</a:t>
            </a:r>
          </a:p>
          <a:p>
            <a:r>
              <a:rPr lang="en-US" baseline="0" dirty="0" smtClean="0"/>
              <a:t>When would you win?  You would have to first pick wrong </a:t>
            </a:r>
            <a:r>
              <a:rPr lang="mr-IN" baseline="0" dirty="0" smtClean="0"/>
              <a:t>–</a:t>
            </a:r>
            <a:r>
              <a:rPr lang="en-US" baseline="0" dirty="0" smtClean="0"/>
              <a:t> what is the chance of picking wrong?  2/3rds</a:t>
            </a:r>
          </a:p>
          <a:p>
            <a:r>
              <a:rPr lang="en-US" baseline="0" dirty="0" smtClean="0"/>
              <a:t>And what is the chance of initially picking right and then switching?  1/3</a:t>
            </a:r>
            <a:r>
              <a:rPr lang="en-US" baseline="30000" dirty="0" smtClean="0"/>
              <a:t>rd</a:t>
            </a:r>
            <a:r>
              <a:rPr lang="en-US" baseline="0" dirty="0" smtClean="0"/>
              <a:t>.  And there you have it !!</a:t>
            </a:r>
          </a:p>
        </p:txBody>
      </p:sp>
      <p:sp>
        <p:nvSpPr>
          <p:cNvPr id="4" name="Slide Number Placeholder 3"/>
          <p:cNvSpPr>
            <a:spLocks noGrp="1"/>
          </p:cNvSpPr>
          <p:nvPr>
            <p:ph type="sldNum" sz="quarter" idx="10"/>
          </p:nvPr>
        </p:nvSpPr>
        <p:spPr/>
        <p:txBody>
          <a:bodyPr/>
          <a:lstStyle/>
          <a:p>
            <a:fld id="{2C947F24-7547-5345-83FB-7711C3E8D7C9}" type="slidenum">
              <a:rPr lang="en-US" smtClean="0"/>
              <a:t>83</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Perhaps an even easier way to think of it would be like this</a:t>
            </a:r>
            <a:r>
              <a:rPr lang="mr-IN" baseline="0" dirty="0" smtClean="0"/>
              <a:t>…</a:t>
            </a:r>
            <a:r>
              <a:rPr lang="en-US" baseline="0" dirty="0" smtClean="0"/>
              <a:t>..</a:t>
            </a:r>
          </a:p>
          <a:p>
            <a:r>
              <a:rPr lang="en-US" baseline="0" dirty="0" smtClean="0"/>
              <a:t>In the beginning you have a 1/3</a:t>
            </a:r>
            <a:r>
              <a:rPr lang="en-US" baseline="30000" dirty="0" smtClean="0"/>
              <a:t>rd</a:t>
            </a:r>
            <a:r>
              <a:rPr lang="en-US" baseline="0" dirty="0" smtClean="0"/>
              <a:t> chance of winning leaving 2/3rds chance of winning remaining.  Would you rather have 2/3rds of the choices or 1/3</a:t>
            </a:r>
            <a:r>
              <a:rPr lang="en-US" baseline="30000" dirty="0" smtClean="0"/>
              <a:t>rd</a:t>
            </a:r>
            <a:r>
              <a:rPr lang="en-US" baseline="0" dirty="0" smtClean="0"/>
              <a:t>?  </a:t>
            </a:r>
          </a:p>
        </p:txBody>
      </p:sp>
      <p:sp>
        <p:nvSpPr>
          <p:cNvPr id="4" name="Slide Number Placeholder 3"/>
          <p:cNvSpPr>
            <a:spLocks noGrp="1"/>
          </p:cNvSpPr>
          <p:nvPr>
            <p:ph type="sldNum" sz="quarter" idx="10"/>
          </p:nvPr>
        </p:nvSpPr>
        <p:spPr/>
        <p:txBody>
          <a:bodyPr/>
          <a:lstStyle/>
          <a:p>
            <a:fld id="{2C947F24-7547-5345-83FB-7711C3E8D7C9}" type="slidenum">
              <a:rPr lang="en-US" smtClean="0"/>
              <a:t>84</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The Bayes formula  can  be used to actually prove this.  But lets look at something more relevant than cars and goats.  Lets look at a clinical situation.   The Bayes Conditional Probability formula helps us with real life clinical problems.   Lets say for example that you have a patient with an elevated test for cancer.  If we focus on simple parameters like sensitivity and specificity we can make some very interesting predictions.       </a:t>
            </a:r>
          </a:p>
          <a:p>
            <a:endParaRPr lang="en-US" baseline="0" dirty="0" smtClean="0"/>
          </a:p>
        </p:txBody>
      </p:sp>
      <p:sp>
        <p:nvSpPr>
          <p:cNvPr id="4" name="Slide Number Placeholder 3"/>
          <p:cNvSpPr>
            <a:spLocks noGrp="1"/>
          </p:cNvSpPr>
          <p:nvPr>
            <p:ph type="sldNum" sz="quarter" idx="10"/>
          </p:nvPr>
        </p:nvSpPr>
        <p:spPr/>
        <p:txBody>
          <a:bodyPr/>
          <a:lstStyle/>
          <a:p>
            <a:fld id="{2C947F24-7547-5345-83FB-7711C3E8D7C9}" type="slidenum">
              <a:rPr lang="en-US" smtClean="0"/>
              <a:t>85</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Here is a table that we should all be familiar with.  It shows us the number of subjects that test positive or negative and whether or not the disease is present or absent.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86</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We have some commonly understood definitions.  For example Sensitivity. Read the definition.  Which in this case would be 98 over a total of 100  (one can say there are 98% true positives)</a:t>
            </a:r>
          </a:p>
          <a:p>
            <a:r>
              <a:rPr lang="en-US" baseline="0" dirty="0" smtClean="0"/>
              <a:t>And Specificity</a:t>
            </a:r>
            <a:r>
              <a:rPr lang="mr-IN" baseline="0" dirty="0" smtClean="0"/>
              <a:t>……</a:t>
            </a:r>
            <a:r>
              <a:rPr lang="en-US" baseline="0" dirty="0" smtClean="0"/>
              <a:t>  (one could say there are 95% true negatives)</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87</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Now if only 1% of the population has this condition, </a:t>
            </a:r>
          </a:p>
          <a:p>
            <a:r>
              <a:rPr lang="en-US" baseline="0" dirty="0" smtClean="0"/>
              <a:t>We simply plug the data in to the Bayes formula</a:t>
            </a:r>
            <a:r>
              <a:rPr lang="mr-IN" baseline="0" dirty="0" smtClean="0"/>
              <a:t>…</a:t>
            </a:r>
            <a:r>
              <a:rPr lang="en-US" baseline="0" dirty="0" smtClean="0"/>
              <a:t>. And get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88</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For a low probability event with a high sensitivity and less than ideal specificity, the probability that someone who tests positive has the disease is relatively low. </a:t>
            </a:r>
          </a:p>
          <a:p>
            <a:r>
              <a:rPr lang="en-US" baseline="0" dirty="0" smtClean="0"/>
              <a:t>(This is because the disease incidence is low, and due to less than perfect specificity there are more healthy people with a positive test than there are people with the disorder that have a positive test)  Raise the specificity of the test and this phenomenon is not as profound)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what if the test is done twice?</a:t>
            </a:r>
          </a:p>
          <a:p>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89</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A dessert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9</a:t>
            </a:fld>
            <a:endParaRPr lang="en-US"/>
          </a:p>
        </p:txBody>
      </p:sp>
    </p:spTree>
    <p:extLst>
      <p:ext uri="{BB962C8B-B14F-4D97-AF65-F5344CB8AC3E}">
        <p14:creationId xmlns:p14="http://schemas.microsoft.com/office/powerpoint/2010/main" val="28534983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So now what is truly fascinating</a:t>
            </a:r>
            <a:r>
              <a:rPr lang="mr-IN" baseline="0" dirty="0" smtClean="0"/>
              <a:t>…</a:t>
            </a:r>
            <a:r>
              <a:rPr lang="en-US" baseline="0" dirty="0" smtClean="0"/>
              <a:t> What </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90</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It goes up to almost 80%. </a:t>
            </a:r>
          </a:p>
        </p:txBody>
      </p:sp>
      <p:sp>
        <p:nvSpPr>
          <p:cNvPr id="4" name="Slide Number Placeholder 3"/>
          <p:cNvSpPr>
            <a:spLocks noGrp="1"/>
          </p:cNvSpPr>
          <p:nvPr>
            <p:ph type="sldNum" sz="quarter" idx="10"/>
          </p:nvPr>
        </p:nvSpPr>
        <p:spPr/>
        <p:txBody>
          <a:bodyPr/>
          <a:lstStyle/>
          <a:p>
            <a:fld id="{2C947F24-7547-5345-83FB-7711C3E8D7C9}" type="slidenum">
              <a:rPr lang="en-US" smtClean="0"/>
              <a:t>91</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Here is the math </a:t>
            </a:r>
            <a:r>
              <a:rPr lang="mr-IN" baseline="0" dirty="0" smtClean="0"/>
              <a:t>–</a:t>
            </a:r>
            <a:r>
              <a:rPr lang="en-US" baseline="0" dirty="0" smtClean="0"/>
              <a:t> with </a:t>
            </a:r>
            <a:r>
              <a:rPr lang="en-US" baseline="0" dirty="0" err="1" smtClean="0"/>
              <a:t>cardona’s</a:t>
            </a:r>
            <a:r>
              <a:rPr lang="en-US" baseline="0" dirty="0" smtClean="0"/>
              <a:t> rule nestled inside</a:t>
            </a:r>
          </a:p>
        </p:txBody>
      </p:sp>
      <p:sp>
        <p:nvSpPr>
          <p:cNvPr id="4" name="Slide Number Placeholder 3"/>
          <p:cNvSpPr>
            <a:spLocks noGrp="1"/>
          </p:cNvSpPr>
          <p:nvPr>
            <p:ph type="sldNum" sz="quarter" idx="10"/>
          </p:nvPr>
        </p:nvSpPr>
        <p:spPr/>
        <p:txBody>
          <a:bodyPr/>
          <a:lstStyle/>
          <a:p>
            <a:fld id="{2C947F24-7547-5345-83FB-7711C3E8D7C9}" type="slidenum">
              <a:rPr lang="en-US" smtClean="0"/>
              <a:t>92</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Here is the math </a:t>
            </a:r>
            <a:r>
              <a:rPr lang="mr-IN" baseline="0" dirty="0" smtClean="0"/>
              <a:t>–</a:t>
            </a:r>
            <a:r>
              <a:rPr lang="en-US" baseline="0" dirty="0" smtClean="0"/>
              <a:t> with </a:t>
            </a:r>
            <a:r>
              <a:rPr lang="en-US" baseline="0" dirty="0" err="1" smtClean="0"/>
              <a:t>cardona’s</a:t>
            </a:r>
            <a:r>
              <a:rPr lang="en-US" baseline="0" dirty="0" smtClean="0"/>
              <a:t> rule nestled inside</a:t>
            </a:r>
          </a:p>
        </p:txBody>
      </p:sp>
      <p:sp>
        <p:nvSpPr>
          <p:cNvPr id="4" name="Slide Number Placeholder 3"/>
          <p:cNvSpPr>
            <a:spLocks noGrp="1"/>
          </p:cNvSpPr>
          <p:nvPr>
            <p:ph type="sldNum" sz="quarter" idx="10"/>
          </p:nvPr>
        </p:nvSpPr>
        <p:spPr/>
        <p:txBody>
          <a:bodyPr/>
          <a:lstStyle/>
          <a:p>
            <a:fld id="{2C947F24-7547-5345-83FB-7711C3E8D7C9}" type="slidenum">
              <a:rPr lang="en-US" smtClean="0"/>
              <a:t>93</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 third reason we may not see</a:t>
            </a:r>
            <a:r>
              <a:rPr lang="en-US" baseline="0" dirty="0" smtClean="0"/>
              <a:t> the world so clearly is because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94</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mr-IN" baseline="0" dirty="0" smtClean="0"/>
              <a:t>…</a:t>
            </a:r>
            <a:r>
              <a:rPr lang="en-US" baseline="0" dirty="0" smtClean="0"/>
              <a:t> we equate statistical significance with truth.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C947F24-7547-5345-83FB-7711C3E8D7C9}" type="slidenum">
              <a:rPr lang="en-US" smtClean="0"/>
              <a:t>95</a:t>
            </a:fld>
            <a:endParaRPr lang="en-US"/>
          </a:p>
        </p:txBody>
      </p:sp>
    </p:spTree>
    <p:extLst>
      <p:ext uri="{BB962C8B-B14F-4D97-AF65-F5344CB8AC3E}">
        <p14:creationId xmlns:p14="http://schemas.microsoft.com/office/powerpoint/2010/main" val="32679135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Which brings us to the meaning of the P value.  What is statistically significant?  Well.</a:t>
            </a:r>
            <a:r>
              <a:rPr lang="en-US" baseline="0" dirty="0" smtClean="0"/>
              <a:t>  If we go to </a:t>
            </a:r>
            <a:r>
              <a:rPr lang="en-US" baseline="0" dirty="0" err="1" smtClean="0"/>
              <a:t>google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96</a:t>
            </a:fld>
            <a:endParaRPr lang="en-US"/>
          </a:p>
        </p:txBody>
      </p:sp>
    </p:spTree>
    <p:extLst>
      <p:ext uri="{BB962C8B-B14F-4D97-AF65-F5344CB8AC3E}">
        <p14:creationId xmlns:p14="http://schemas.microsoft.com/office/powerpoint/2010/main" val="15626253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We find the following.  Most</a:t>
            </a:r>
            <a:r>
              <a:rPr lang="en-US" baseline="0" dirty="0" smtClean="0"/>
              <a:t> commonly a  p value of less than 0.05 is used.  What does this mean?  This means that</a:t>
            </a:r>
            <a:r>
              <a:rPr lang="mr-IN" baseline="0" dirty="0" smtClean="0"/>
              <a:t>…</a:t>
            </a:r>
            <a:r>
              <a:rPr lang="en-US" baseline="0" dirty="0" smtClean="0"/>
              <a:t>it is deemed to be statistically significant if the probability of the phenomenon being random is less than one in twenty or less than 5%.  Interesting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C947F24-7547-5345-83FB-7711C3E8D7C9}" type="slidenum">
              <a:rPr lang="en-US" smtClean="0"/>
              <a:t>97</a:t>
            </a:fld>
            <a:endParaRPr lang="en-US"/>
          </a:p>
        </p:txBody>
      </p:sp>
    </p:spTree>
    <p:extLst>
      <p:ext uri="{BB962C8B-B14F-4D97-AF65-F5344CB8AC3E}">
        <p14:creationId xmlns:p14="http://schemas.microsoft.com/office/powerpoint/2010/main" val="19003235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Who decided that this 0.05 was the mark for something being statistically significant?  Well</a:t>
            </a:r>
            <a:r>
              <a:rPr lang="mr-IN" baseline="0" dirty="0" smtClean="0"/>
              <a:t>…</a:t>
            </a:r>
            <a:r>
              <a:rPr lang="en-US" baseline="0" dirty="0" smtClean="0"/>
              <a:t> it was</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98</a:t>
            </a:fld>
            <a:endParaRPr lang="en-US"/>
          </a:p>
        </p:txBody>
      </p:sp>
    </p:spTree>
    <p:extLst>
      <p:ext uri="{BB962C8B-B14F-4D97-AF65-F5344CB8AC3E}">
        <p14:creationId xmlns:p14="http://schemas.microsoft.com/office/powerpoint/2010/main" val="31329422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Ronald Fisher</a:t>
            </a:r>
            <a:r>
              <a:rPr lang="en-US" baseline="0" dirty="0" smtClean="0"/>
              <a:t>.  But he never really intended for this value to be fixed. </a:t>
            </a:r>
            <a:endParaRPr lang="en-US" dirty="0"/>
          </a:p>
        </p:txBody>
      </p:sp>
      <p:sp>
        <p:nvSpPr>
          <p:cNvPr id="4" name="Slide Number Placeholder 3"/>
          <p:cNvSpPr>
            <a:spLocks noGrp="1"/>
          </p:cNvSpPr>
          <p:nvPr>
            <p:ph type="sldNum" sz="quarter" idx="10"/>
          </p:nvPr>
        </p:nvSpPr>
        <p:spPr/>
        <p:txBody>
          <a:bodyPr/>
          <a:lstStyle/>
          <a:p>
            <a:fld id="{2C947F24-7547-5345-83FB-7711C3E8D7C9}" type="slidenum">
              <a:rPr lang="en-US" smtClean="0"/>
              <a:t>99</a:t>
            </a:fld>
            <a:endParaRPr lang="en-US"/>
          </a:p>
        </p:txBody>
      </p:sp>
    </p:spTree>
    <p:extLst>
      <p:ext uri="{BB962C8B-B14F-4D97-AF65-F5344CB8AC3E}">
        <p14:creationId xmlns:p14="http://schemas.microsoft.com/office/powerpoint/2010/main" val="313294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F01213-20AB-BF41-A8AC-E2A60E540057}"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CB473-71F3-2A4A-9822-9C02D89D23E9}"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01213-20AB-BF41-A8AC-E2A60E540057}"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CB473-71F3-2A4A-9822-9C02D89D23E9}"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01213-20AB-BF41-A8AC-E2A60E540057}"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CB473-71F3-2A4A-9822-9C02D89D23E9}"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01213-20AB-BF41-A8AC-E2A60E540057}"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CB473-71F3-2A4A-9822-9C02D89D23E9}"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01213-20AB-BF41-A8AC-E2A60E540057}"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CB473-71F3-2A4A-9822-9C02D89D23E9}"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F01213-20AB-BF41-A8AC-E2A60E540057}"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CB473-71F3-2A4A-9822-9C02D89D23E9}"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F01213-20AB-BF41-A8AC-E2A60E540057}" type="datetimeFigureOut">
              <a:rPr lang="en-US" smtClean="0"/>
              <a:pPr/>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8CB473-71F3-2A4A-9822-9C02D89D23E9}"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F01213-20AB-BF41-A8AC-E2A60E540057}" type="datetimeFigureOut">
              <a:rPr lang="en-US" smtClean="0"/>
              <a:pPr/>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8CB473-71F3-2A4A-9822-9C02D89D23E9}"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01213-20AB-BF41-A8AC-E2A60E540057}" type="datetimeFigureOut">
              <a:rPr lang="en-US" smtClean="0"/>
              <a:pPr/>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8CB473-71F3-2A4A-9822-9C02D89D23E9}"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01213-20AB-BF41-A8AC-E2A60E540057}"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CB473-71F3-2A4A-9822-9C02D89D23E9}"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01213-20AB-BF41-A8AC-E2A60E540057}"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CB473-71F3-2A4A-9822-9C02D89D23E9}"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2F01213-20AB-BF41-A8AC-E2A60E540057}" type="datetimeFigureOut">
              <a:rPr lang="en-US" smtClean="0"/>
              <a:pPr/>
              <a:t>9/30/2019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68CB473-71F3-2A4A-9822-9C02D89D23E9}"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05.xml"/><Relationship Id="rId1" Type="http://schemas.openxmlformats.org/officeDocument/2006/relationships/slideLayout" Target="../slideLayouts/slideLayout1.xml"/><Relationship Id="rId5" Type="http://schemas.openxmlformats.org/officeDocument/2006/relationships/image" Target="../media/image81.jpeg"/><Relationship Id="rId4" Type="http://schemas.openxmlformats.org/officeDocument/2006/relationships/image" Target="../media/image80.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9.xml"/><Relationship Id="rId1" Type="http://schemas.openxmlformats.org/officeDocument/2006/relationships/slideLayout" Target="../slideLayouts/slideLayout1.xml"/><Relationship Id="rId4" Type="http://schemas.openxmlformats.org/officeDocument/2006/relationships/image" Target="../media/image82.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4.jpeg"/><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6.jpg"/></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6.jpg"/></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5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5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eg"/><Relationship Id="rId4" Type="http://schemas.openxmlformats.org/officeDocument/2006/relationships/image" Target="../media/image4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jpg"/><Relationship Id="rId7"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jpg"/><Relationship Id="rId4" Type="http://schemas.openxmlformats.org/officeDocument/2006/relationships/image" Target="../media/image56.jp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64.png"/></Relationships>
</file>

<file path=ppt/slides/_rels/slide7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72.jp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4.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9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9.xml"/><Relationship Id="rId1" Type="http://schemas.openxmlformats.org/officeDocument/2006/relationships/slideLayout" Target="../slideLayouts/slideLayout1.xml"/><Relationship Id="rId4" Type="http://schemas.openxmlformats.org/officeDocument/2006/relationships/image" Target="../media/image7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35" name="Text Box 2"/>
          <p:cNvSpPr txBox="1">
            <a:spLocks noChangeArrowheads="1"/>
          </p:cNvSpPr>
          <p:nvPr/>
        </p:nvSpPr>
        <p:spPr bwMode="auto">
          <a:xfrm>
            <a:off x="762000" y="888732"/>
            <a:ext cx="7620000" cy="2015424"/>
          </a:xfrm>
          <a:prstGeom prst="rect">
            <a:avLst/>
          </a:prstGeom>
          <a:solidFill>
            <a:srgbClr val="000090"/>
          </a:solidFill>
          <a:ln w="9525">
            <a:noFill/>
            <a:miter lim="800000"/>
            <a:headEnd/>
            <a:tailEnd/>
          </a:ln>
          <a:effectLst/>
        </p:spPr>
        <p:txBody>
          <a:bodyPr wrap="square">
            <a:prstTxWarp prst="textNoShape">
              <a:avLst/>
            </a:prstTxWarp>
            <a:spAutoFit/>
          </a:bodyPr>
          <a:lstStyle/>
          <a:p>
            <a:pPr algn="ctr">
              <a:lnSpc>
                <a:spcPct val="90000"/>
              </a:lnSpc>
              <a:defRPr/>
            </a:pPr>
            <a:r>
              <a:rPr lang="en-US" sz="4600" b="1" dirty="0" smtClean="0">
                <a:solidFill>
                  <a:srgbClr val="FFFF00"/>
                </a:solidFill>
                <a:effectLst>
                  <a:outerShdw blurRad="50800" dist="38100" dir="2700000">
                    <a:srgbClr val="000000">
                      <a:alpha val="43000"/>
                    </a:srgbClr>
                  </a:outerShdw>
                </a:effectLst>
                <a:latin typeface="Times New Roman" pitchFamily="-105" charset="0"/>
              </a:rPr>
              <a:t>Chance: The (Surprising) Secrets of Luck, Randomness and Probability </a:t>
            </a:r>
            <a:endParaRPr lang="en-US" sz="4600" b="1" dirty="0">
              <a:solidFill>
                <a:srgbClr val="FFFF00"/>
              </a:solidFill>
              <a:effectLst>
                <a:outerShdw blurRad="50800" dist="38100" dir="2700000">
                  <a:srgbClr val="000000">
                    <a:alpha val="43000"/>
                  </a:srgbClr>
                </a:outerShdw>
              </a:effectLst>
              <a:latin typeface="Times New Roman" pitchFamily="-105" charset="0"/>
            </a:endParaRPr>
          </a:p>
        </p:txBody>
      </p:sp>
      <p:sp>
        <p:nvSpPr>
          <p:cNvPr id="36" name="Text Box 3"/>
          <p:cNvSpPr txBox="1">
            <a:spLocks noChangeArrowheads="1"/>
          </p:cNvSpPr>
          <p:nvPr/>
        </p:nvSpPr>
        <p:spPr bwMode="auto">
          <a:xfrm>
            <a:off x="1028700" y="2903791"/>
            <a:ext cx="7086600" cy="1411925"/>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000" b="1" dirty="0">
                <a:solidFill>
                  <a:srgbClr val="FFFF00"/>
                </a:solidFill>
                <a:effectLst>
                  <a:outerShdw blurRad="38100" dist="38100" dir="2700000" algn="tl">
                    <a:srgbClr val="000000"/>
                  </a:outerShdw>
                </a:effectLst>
                <a:latin typeface="Times New Roman" pitchFamily="-105" charset="0"/>
              </a:rPr>
              <a:t>Martin </a:t>
            </a:r>
            <a:r>
              <a:rPr lang="en-US" sz="3000" b="1" dirty="0" smtClean="0">
                <a:solidFill>
                  <a:srgbClr val="FFFF00"/>
                </a:solidFill>
                <a:effectLst>
                  <a:outerShdw blurRad="38100" dist="38100" dir="2700000" algn="tl">
                    <a:srgbClr val="000000"/>
                  </a:outerShdw>
                </a:effectLst>
                <a:latin typeface="Times New Roman" pitchFamily="-105" charset="0"/>
              </a:rPr>
              <a:t>Kaefer </a:t>
            </a:r>
          </a:p>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Katherine </a:t>
            </a:r>
            <a:r>
              <a:rPr lang="en-US" sz="3000" b="1" dirty="0" err="1" smtClean="0">
                <a:solidFill>
                  <a:srgbClr val="FFFF00"/>
                </a:solidFill>
                <a:effectLst>
                  <a:outerShdw blurRad="38100" dist="38100" dir="2700000" algn="tl">
                    <a:srgbClr val="000000"/>
                  </a:outerShdw>
                </a:effectLst>
                <a:latin typeface="Times New Roman" pitchFamily="-105" charset="0"/>
              </a:rPr>
              <a:t>Herbst</a:t>
            </a:r>
            <a:endParaRPr lang="en-US" sz="30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Nicolas </a:t>
            </a:r>
            <a:r>
              <a:rPr lang="en-US" sz="3000" b="1" dirty="0" err="1" smtClean="0">
                <a:solidFill>
                  <a:srgbClr val="FFFF00"/>
                </a:solidFill>
                <a:effectLst>
                  <a:outerShdw blurRad="38100" dist="38100" dir="2700000" algn="tl">
                    <a:srgbClr val="000000"/>
                  </a:outerShdw>
                </a:effectLst>
                <a:latin typeface="Times New Roman" pitchFamily="-105" charset="0"/>
              </a:rPr>
              <a:t>Kalfa</a:t>
            </a:r>
            <a:endParaRPr lang="en-US" sz="3000" dirty="0">
              <a:latin typeface="Times New Roman" pitchFamily="-105" charset="0"/>
            </a:endParaRPr>
          </a:p>
        </p:txBody>
      </p:sp>
      <p:pic>
        <p:nvPicPr>
          <p:cNvPr id="2" name="Picture 1" descr="Party Crack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4024107"/>
            <a:ext cx="1295400" cy="776493"/>
          </a:xfrm>
          <a:prstGeom prst="rect">
            <a:avLst/>
          </a:prstGeom>
        </p:spPr>
      </p:pic>
      <p:pic>
        <p:nvPicPr>
          <p:cNvPr id="5" name="Picture 4" descr="Party Crack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239000" y="4057650"/>
            <a:ext cx="1295400" cy="7764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881732" y="3995592"/>
            <a:ext cx="7467600" cy="114954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Goal: To see the </a:t>
            </a:r>
          </a:p>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world more clearly</a:t>
            </a:r>
            <a:endParaRPr lang="en-US" sz="3600" dirty="0">
              <a:latin typeface="Times New Roman" pitchFamily="-105" charset="0"/>
            </a:endParaRPr>
          </a:p>
        </p:txBody>
      </p:sp>
      <p:pic>
        <p:nvPicPr>
          <p:cNvPr id="2" name="Picture 1" descr="La Part Dieu Shopping Center disappearing facad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1" y="414486"/>
            <a:ext cx="8164263" cy="3444299"/>
          </a:xfrm>
          <a:prstGeom prst="rect">
            <a:avLst/>
          </a:prstGeom>
        </p:spPr>
      </p:pic>
    </p:spTree>
    <p:extLst>
      <p:ext uri="{BB962C8B-B14F-4D97-AF65-F5344CB8AC3E}">
        <p14:creationId xmlns:p14="http://schemas.microsoft.com/office/powerpoint/2010/main" val="143329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76739" y="1227190"/>
            <a:ext cx="7086600" cy="800219"/>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4800" b="1" dirty="0" smtClean="0">
                <a:solidFill>
                  <a:srgbClr val="FFFF00"/>
                </a:solidFill>
                <a:effectLst>
                  <a:outerShdw blurRad="38100" dist="38100" dir="2700000" algn="tl">
                    <a:srgbClr val="000000"/>
                  </a:outerShdw>
                </a:effectLst>
                <a:latin typeface="Times New Roman" pitchFamily="-105" charset="0"/>
              </a:rPr>
              <a:t>P &lt; 0.05</a:t>
            </a:r>
            <a:endParaRPr lang="en-US" sz="4800" dirty="0">
              <a:latin typeface="Times New Roman" pitchFamily="-105" charset="0"/>
            </a:endParaRPr>
          </a:p>
        </p:txBody>
      </p:sp>
      <p:sp>
        <p:nvSpPr>
          <p:cNvPr id="3" name="Text Box 3"/>
          <p:cNvSpPr txBox="1">
            <a:spLocks noChangeArrowheads="1"/>
          </p:cNvSpPr>
          <p:nvPr/>
        </p:nvSpPr>
        <p:spPr bwMode="auto">
          <a:xfrm>
            <a:off x="976739" y="2316795"/>
            <a:ext cx="7086600" cy="1032077"/>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200" b="1" dirty="0" smtClean="0">
                <a:solidFill>
                  <a:srgbClr val="FFFF00"/>
                </a:solidFill>
                <a:effectLst>
                  <a:outerShdw blurRad="38100" dist="38100" dir="2700000" algn="tl">
                    <a:srgbClr val="000000"/>
                  </a:outerShdw>
                </a:effectLst>
                <a:latin typeface="Times New Roman" pitchFamily="-105" charset="0"/>
              </a:rPr>
              <a:t>So is it ok if the probability of the effect being random is 1/20 ?</a:t>
            </a:r>
            <a:endParaRPr lang="en-US" sz="3200" dirty="0">
              <a:latin typeface="Times New Roman" pitchFamily="-105" charset="0"/>
            </a:endParaRPr>
          </a:p>
        </p:txBody>
      </p:sp>
    </p:spTree>
    <p:extLst>
      <p:ext uri="{BB962C8B-B14F-4D97-AF65-F5344CB8AC3E}">
        <p14:creationId xmlns:p14="http://schemas.microsoft.com/office/powerpoint/2010/main" val="59121652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171451"/>
            <a:ext cx="7086600" cy="741229"/>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4400" b="1" dirty="0" smtClean="0">
                <a:solidFill>
                  <a:srgbClr val="FFFF00"/>
                </a:solidFill>
                <a:effectLst>
                  <a:outerShdw blurRad="38100" dist="38100" dir="2700000" algn="tl">
                    <a:srgbClr val="000000"/>
                  </a:outerShdw>
                </a:effectLst>
                <a:latin typeface="Times New Roman" pitchFamily="-105" charset="0"/>
              </a:rPr>
              <a:t>P &lt; 0.05</a:t>
            </a:r>
            <a:endParaRPr lang="en-US" sz="4400" dirty="0">
              <a:latin typeface="Times New Roman" pitchFamily="-105" charset="0"/>
            </a:endParaRPr>
          </a:p>
        </p:txBody>
      </p:sp>
      <p:sp>
        <p:nvSpPr>
          <p:cNvPr id="3" name="Text Box 3"/>
          <p:cNvSpPr txBox="1">
            <a:spLocks noChangeArrowheads="1"/>
          </p:cNvSpPr>
          <p:nvPr/>
        </p:nvSpPr>
        <p:spPr bwMode="auto">
          <a:xfrm>
            <a:off x="990600" y="812864"/>
            <a:ext cx="7086600" cy="387286"/>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So is it ok if the probability of the effect being random is 1/20 ?</a:t>
            </a:r>
            <a:endParaRPr lang="en-US" sz="2000" dirty="0">
              <a:latin typeface="Times New Roman" pitchFamily="-105" charset="0"/>
            </a:endParaRPr>
          </a:p>
        </p:txBody>
      </p:sp>
      <p:grpSp>
        <p:nvGrpSpPr>
          <p:cNvPr id="6" name="Group 5"/>
          <p:cNvGrpSpPr/>
          <p:nvPr/>
        </p:nvGrpSpPr>
        <p:grpSpPr>
          <a:xfrm>
            <a:off x="2491441" y="1431964"/>
            <a:ext cx="4084918" cy="3501986"/>
            <a:chOff x="2087282" y="2092541"/>
            <a:chExt cx="4084918" cy="4669314"/>
          </a:xfrm>
        </p:grpSpPr>
        <p:pic>
          <p:nvPicPr>
            <p:cNvPr id="4" name="Picture 3" descr="Labial .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7282" y="2092541"/>
              <a:ext cx="4038600" cy="4669314"/>
            </a:xfrm>
            <a:prstGeom prst="rect">
              <a:avLst/>
            </a:prstGeom>
          </p:spPr>
        </p:pic>
        <p:sp>
          <p:nvSpPr>
            <p:cNvPr id="7" name="Text Box 3"/>
            <p:cNvSpPr txBox="1">
              <a:spLocks noChangeArrowheads="1"/>
            </p:cNvSpPr>
            <p:nvPr/>
          </p:nvSpPr>
          <p:spPr bwMode="auto">
            <a:xfrm>
              <a:off x="4267200" y="2286000"/>
              <a:ext cx="1905000" cy="106285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dirty="0" smtClean="0">
                  <a:latin typeface="Times New Roman" pitchFamily="-105" charset="0"/>
                </a:rPr>
                <a:t>Labial Adhesions</a:t>
              </a:r>
            </a:p>
          </p:txBody>
        </p:sp>
      </p:grpSp>
    </p:spTree>
    <p:extLst>
      <p:ext uri="{BB962C8B-B14F-4D97-AF65-F5344CB8AC3E}">
        <p14:creationId xmlns:p14="http://schemas.microsoft.com/office/powerpoint/2010/main" val="207695618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4" name="Picture 3" descr="Screen Shot 2019-04-14 at 6.24.22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2634" y="1581150"/>
            <a:ext cx="3385766" cy="3333750"/>
          </a:xfrm>
          <a:prstGeom prst="rect">
            <a:avLst/>
          </a:prstGeom>
        </p:spPr>
      </p:pic>
      <p:sp>
        <p:nvSpPr>
          <p:cNvPr id="6" name="Text Box 3"/>
          <p:cNvSpPr txBox="1">
            <a:spLocks noChangeArrowheads="1"/>
          </p:cNvSpPr>
          <p:nvPr/>
        </p:nvSpPr>
        <p:spPr bwMode="auto">
          <a:xfrm>
            <a:off x="990600" y="171451"/>
            <a:ext cx="7086600" cy="741229"/>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4400" b="1" dirty="0" smtClean="0">
                <a:solidFill>
                  <a:srgbClr val="FFFF00"/>
                </a:solidFill>
                <a:effectLst>
                  <a:outerShdw blurRad="38100" dist="38100" dir="2700000" algn="tl">
                    <a:srgbClr val="000000"/>
                  </a:outerShdw>
                </a:effectLst>
                <a:latin typeface="Times New Roman" pitchFamily="-105" charset="0"/>
              </a:rPr>
              <a:t>P &lt; 0.05</a:t>
            </a:r>
            <a:endParaRPr lang="en-US" sz="4400" dirty="0">
              <a:latin typeface="Times New Roman" pitchFamily="-105" charset="0"/>
            </a:endParaRPr>
          </a:p>
        </p:txBody>
      </p:sp>
      <p:sp>
        <p:nvSpPr>
          <p:cNvPr id="7" name="Text Box 3"/>
          <p:cNvSpPr txBox="1">
            <a:spLocks noChangeArrowheads="1"/>
          </p:cNvSpPr>
          <p:nvPr/>
        </p:nvSpPr>
        <p:spPr bwMode="auto">
          <a:xfrm>
            <a:off x="990600" y="812864"/>
            <a:ext cx="7086600" cy="387286"/>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So is it ok if the probability of the effect being random is 1/20 ?</a:t>
            </a:r>
            <a:endParaRPr lang="en-US" sz="2000" dirty="0">
              <a:latin typeface="Times New Roman" pitchFamily="-105" charset="0"/>
            </a:endParaRPr>
          </a:p>
        </p:txBody>
      </p:sp>
    </p:spTree>
    <p:extLst>
      <p:ext uri="{BB962C8B-B14F-4D97-AF65-F5344CB8AC3E}">
        <p14:creationId xmlns:p14="http://schemas.microsoft.com/office/powerpoint/2010/main" val="31690712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grpSp>
        <p:nvGrpSpPr>
          <p:cNvPr id="4" name="Group 3"/>
          <p:cNvGrpSpPr/>
          <p:nvPr/>
        </p:nvGrpSpPr>
        <p:grpSpPr>
          <a:xfrm>
            <a:off x="1013412" y="1552413"/>
            <a:ext cx="7117177" cy="3000537"/>
            <a:chOff x="1036223" y="1504950"/>
            <a:chExt cx="7117177" cy="3000537"/>
          </a:xfrm>
        </p:grpSpPr>
        <p:pic>
          <p:nvPicPr>
            <p:cNvPr id="2" name="Picture 1" descr="Boeing.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6223" y="1504950"/>
              <a:ext cx="7117177" cy="3000537"/>
            </a:xfrm>
            <a:prstGeom prst="rect">
              <a:avLst/>
            </a:prstGeom>
          </p:spPr>
        </p:pic>
        <p:sp>
          <p:nvSpPr>
            <p:cNvPr id="8" name="Text Box 3"/>
            <p:cNvSpPr txBox="1">
              <a:spLocks noChangeArrowheads="1"/>
            </p:cNvSpPr>
            <p:nvPr/>
          </p:nvSpPr>
          <p:spPr bwMode="auto">
            <a:xfrm>
              <a:off x="6172200" y="1581150"/>
              <a:ext cx="1905000" cy="797141"/>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dirty="0" smtClean="0">
                  <a:latin typeface="Times New Roman" pitchFamily="-105" charset="0"/>
                </a:rPr>
                <a:t>Boeing</a:t>
              </a:r>
            </a:p>
            <a:p>
              <a:pPr algn="ctr">
                <a:lnSpc>
                  <a:spcPct val="95000"/>
                </a:lnSpc>
                <a:defRPr/>
              </a:pPr>
              <a:r>
                <a:rPr lang="en-US" sz="2400" dirty="0" smtClean="0">
                  <a:latin typeface="Times New Roman" pitchFamily="-105" charset="0"/>
                </a:rPr>
                <a:t>737 Max 8</a:t>
              </a:r>
            </a:p>
          </p:txBody>
        </p:sp>
      </p:grpSp>
      <p:sp>
        <p:nvSpPr>
          <p:cNvPr id="6" name="Text Box 3"/>
          <p:cNvSpPr txBox="1">
            <a:spLocks noChangeArrowheads="1"/>
          </p:cNvSpPr>
          <p:nvPr/>
        </p:nvSpPr>
        <p:spPr bwMode="auto">
          <a:xfrm>
            <a:off x="1028700" y="218914"/>
            <a:ext cx="7086600" cy="741229"/>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4400" b="1" dirty="0" smtClean="0">
                <a:solidFill>
                  <a:srgbClr val="FFFF00"/>
                </a:solidFill>
                <a:effectLst>
                  <a:outerShdw blurRad="38100" dist="38100" dir="2700000" algn="tl">
                    <a:srgbClr val="000000"/>
                  </a:outerShdw>
                </a:effectLst>
                <a:latin typeface="Times New Roman" pitchFamily="-105" charset="0"/>
              </a:rPr>
              <a:t>P &lt; 0.05</a:t>
            </a:r>
            <a:endParaRPr lang="en-US" sz="4400" dirty="0">
              <a:latin typeface="Times New Roman" pitchFamily="-105" charset="0"/>
            </a:endParaRPr>
          </a:p>
        </p:txBody>
      </p:sp>
      <p:sp>
        <p:nvSpPr>
          <p:cNvPr id="7" name="Text Box 3"/>
          <p:cNvSpPr txBox="1">
            <a:spLocks noChangeArrowheads="1"/>
          </p:cNvSpPr>
          <p:nvPr/>
        </p:nvSpPr>
        <p:spPr bwMode="auto">
          <a:xfrm>
            <a:off x="1028700" y="860327"/>
            <a:ext cx="7086600" cy="387286"/>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So is it ok if the probability of the effect being random is 1/20 ?</a:t>
            </a:r>
            <a:endParaRPr lang="en-US" sz="2000" dirty="0">
              <a:latin typeface="Times New Roman" pitchFamily="-105" charset="0"/>
            </a:endParaRPr>
          </a:p>
        </p:txBody>
      </p:sp>
    </p:spTree>
    <p:extLst>
      <p:ext uri="{BB962C8B-B14F-4D97-AF65-F5344CB8AC3E}">
        <p14:creationId xmlns:p14="http://schemas.microsoft.com/office/powerpoint/2010/main" val="351056275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43000" y="545145"/>
            <a:ext cx="7086600" cy="797141"/>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What is Significant Enough?  </a:t>
            </a:r>
          </a:p>
          <a:p>
            <a:pPr algn="ctr">
              <a:lnSpc>
                <a:spcPct val="95000"/>
              </a:lnSpc>
              <a:defRPr/>
            </a:pPr>
            <a:endParaRPr lang="en-US" sz="2400" dirty="0">
              <a:latin typeface="Times New Roman" pitchFamily="-105" charset="0"/>
            </a:endParaRPr>
          </a:p>
        </p:txBody>
      </p:sp>
      <p:grpSp>
        <p:nvGrpSpPr>
          <p:cNvPr id="33" name="Group 32"/>
          <p:cNvGrpSpPr/>
          <p:nvPr/>
        </p:nvGrpSpPr>
        <p:grpSpPr>
          <a:xfrm>
            <a:off x="939480" y="1874597"/>
            <a:ext cx="7366320" cy="655082"/>
            <a:chOff x="939480" y="1864414"/>
            <a:chExt cx="7366320" cy="873443"/>
          </a:xfrm>
        </p:grpSpPr>
        <p:sp>
          <p:nvSpPr>
            <p:cNvPr id="3" name="Text Box 3"/>
            <p:cNvSpPr txBox="1">
              <a:spLocks noChangeArrowheads="1"/>
            </p:cNvSpPr>
            <p:nvPr/>
          </p:nvSpPr>
          <p:spPr bwMode="auto">
            <a:xfrm>
              <a:off x="939480" y="2016442"/>
              <a:ext cx="1812080"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P &lt; 0.05</a:t>
              </a:r>
            </a:p>
          </p:txBody>
        </p:sp>
        <p:grpSp>
          <p:nvGrpSpPr>
            <p:cNvPr id="2" name="Group 1"/>
            <p:cNvGrpSpPr/>
            <p:nvPr/>
          </p:nvGrpSpPr>
          <p:grpSpPr>
            <a:xfrm>
              <a:off x="4414890" y="1864414"/>
              <a:ext cx="415498" cy="873443"/>
              <a:chOff x="4419600" y="2983468"/>
              <a:chExt cx="415498" cy="873443"/>
            </a:xfrm>
          </p:grpSpPr>
          <p:sp>
            <p:nvSpPr>
              <p:cNvPr id="11" name="Rectangle 10"/>
              <p:cNvSpPr/>
              <p:nvPr/>
            </p:nvSpPr>
            <p:spPr>
              <a:xfrm>
                <a:off x="4477308" y="2983468"/>
                <a:ext cx="300082" cy="492443"/>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12" name="Rectangle 11"/>
              <p:cNvSpPr/>
              <p:nvPr/>
            </p:nvSpPr>
            <p:spPr>
              <a:xfrm>
                <a:off x="4419600" y="3364468"/>
                <a:ext cx="415498"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20</a:t>
                </a:r>
                <a:endParaRPr lang="en-US" dirty="0"/>
              </a:p>
            </p:txBody>
          </p:sp>
          <p:cxnSp>
            <p:nvCxnSpPr>
              <p:cNvPr id="13" name="Straight Connector 12"/>
              <p:cNvCxnSpPr/>
              <p:nvPr/>
            </p:nvCxnSpPr>
            <p:spPr>
              <a:xfrm>
                <a:off x="4551149" y="3358634"/>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26" name="Text Box 3"/>
            <p:cNvSpPr txBox="1">
              <a:spLocks noChangeArrowheads="1"/>
            </p:cNvSpPr>
            <p:nvPr/>
          </p:nvSpPr>
          <p:spPr bwMode="auto">
            <a:xfrm>
              <a:off x="6493720" y="2016442"/>
              <a:ext cx="1812080"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5%</a:t>
              </a:r>
            </a:p>
          </p:txBody>
        </p:sp>
      </p:grpSp>
      <p:grpSp>
        <p:nvGrpSpPr>
          <p:cNvPr id="34" name="Group 33"/>
          <p:cNvGrpSpPr/>
          <p:nvPr/>
        </p:nvGrpSpPr>
        <p:grpSpPr>
          <a:xfrm>
            <a:off x="969220" y="2624248"/>
            <a:ext cx="7336580" cy="655082"/>
            <a:chOff x="969220" y="2948229"/>
            <a:chExt cx="7336580" cy="873443"/>
          </a:xfrm>
        </p:grpSpPr>
        <p:sp>
          <p:nvSpPr>
            <p:cNvPr id="4" name="Text Box 3"/>
            <p:cNvSpPr txBox="1">
              <a:spLocks noChangeArrowheads="1"/>
            </p:cNvSpPr>
            <p:nvPr/>
          </p:nvSpPr>
          <p:spPr bwMode="auto">
            <a:xfrm>
              <a:off x="969220" y="3100257"/>
              <a:ext cx="1752600"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P &lt; 0.01</a:t>
              </a:r>
            </a:p>
          </p:txBody>
        </p:sp>
        <p:grpSp>
          <p:nvGrpSpPr>
            <p:cNvPr id="23" name="Group 22"/>
            <p:cNvGrpSpPr/>
            <p:nvPr/>
          </p:nvGrpSpPr>
          <p:grpSpPr>
            <a:xfrm>
              <a:off x="4357182" y="2948229"/>
              <a:ext cx="530915" cy="873443"/>
              <a:chOff x="4572000" y="4278868"/>
              <a:chExt cx="530915" cy="873443"/>
            </a:xfrm>
          </p:grpSpPr>
          <p:sp>
            <p:nvSpPr>
              <p:cNvPr id="14" name="Rectangle 13"/>
              <p:cNvSpPr/>
              <p:nvPr/>
            </p:nvSpPr>
            <p:spPr>
              <a:xfrm>
                <a:off x="4687416" y="4278868"/>
                <a:ext cx="300082" cy="492443"/>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15" name="Rectangle 14"/>
              <p:cNvSpPr/>
              <p:nvPr/>
            </p:nvSpPr>
            <p:spPr>
              <a:xfrm>
                <a:off x="4572000" y="4659868"/>
                <a:ext cx="530915"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100</a:t>
                </a:r>
                <a:endParaRPr lang="en-US" dirty="0"/>
              </a:p>
            </p:txBody>
          </p:sp>
          <p:cxnSp>
            <p:nvCxnSpPr>
              <p:cNvPr id="16" name="Straight Connector 15"/>
              <p:cNvCxnSpPr/>
              <p:nvPr/>
            </p:nvCxnSpPr>
            <p:spPr>
              <a:xfrm>
                <a:off x="4761257" y="4654034"/>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27" name="Text Box 3"/>
            <p:cNvSpPr txBox="1">
              <a:spLocks noChangeArrowheads="1"/>
            </p:cNvSpPr>
            <p:nvPr/>
          </p:nvSpPr>
          <p:spPr bwMode="auto">
            <a:xfrm>
              <a:off x="6493720" y="3100257"/>
              <a:ext cx="1812080"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1%</a:t>
              </a:r>
            </a:p>
          </p:txBody>
        </p:sp>
      </p:grpSp>
      <p:grpSp>
        <p:nvGrpSpPr>
          <p:cNvPr id="35" name="Group 34"/>
          <p:cNvGrpSpPr/>
          <p:nvPr/>
        </p:nvGrpSpPr>
        <p:grpSpPr>
          <a:xfrm>
            <a:off x="952928" y="3373900"/>
            <a:ext cx="7352873" cy="655082"/>
            <a:chOff x="952927" y="4076119"/>
            <a:chExt cx="7352873" cy="873443"/>
          </a:xfrm>
        </p:grpSpPr>
        <p:sp>
          <p:nvSpPr>
            <p:cNvPr id="6" name="Text Box 3"/>
            <p:cNvSpPr txBox="1">
              <a:spLocks noChangeArrowheads="1"/>
            </p:cNvSpPr>
            <p:nvPr/>
          </p:nvSpPr>
          <p:spPr bwMode="auto">
            <a:xfrm>
              <a:off x="952927" y="4228147"/>
              <a:ext cx="1785186"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P &lt; 0.001</a:t>
              </a:r>
            </a:p>
          </p:txBody>
        </p:sp>
        <p:grpSp>
          <p:nvGrpSpPr>
            <p:cNvPr id="24" name="Group 23"/>
            <p:cNvGrpSpPr/>
            <p:nvPr/>
          </p:nvGrpSpPr>
          <p:grpSpPr>
            <a:xfrm>
              <a:off x="4299474" y="4076119"/>
              <a:ext cx="646331" cy="873443"/>
              <a:chOff x="4724400" y="5421868"/>
              <a:chExt cx="646331" cy="873443"/>
            </a:xfrm>
          </p:grpSpPr>
          <p:sp>
            <p:nvSpPr>
              <p:cNvPr id="17" name="Rectangle 16"/>
              <p:cNvSpPr/>
              <p:nvPr/>
            </p:nvSpPr>
            <p:spPr>
              <a:xfrm>
                <a:off x="4897524" y="5421868"/>
                <a:ext cx="300082" cy="492443"/>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18" name="Rectangle 17"/>
              <p:cNvSpPr/>
              <p:nvPr/>
            </p:nvSpPr>
            <p:spPr>
              <a:xfrm>
                <a:off x="4724400" y="5802868"/>
                <a:ext cx="646331"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1000</a:t>
                </a:r>
                <a:endParaRPr lang="en-US" dirty="0"/>
              </a:p>
            </p:txBody>
          </p:sp>
          <p:cxnSp>
            <p:nvCxnSpPr>
              <p:cNvPr id="19" name="Straight Connector 18"/>
              <p:cNvCxnSpPr/>
              <p:nvPr/>
            </p:nvCxnSpPr>
            <p:spPr>
              <a:xfrm>
                <a:off x="4971365" y="5797034"/>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28" name="Text Box 3"/>
            <p:cNvSpPr txBox="1">
              <a:spLocks noChangeArrowheads="1"/>
            </p:cNvSpPr>
            <p:nvPr/>
          </p:nvSpPr>
          <p:spPr bwMode="auto">
            <a:xfrm>
              <a:off x="6493720" y="4228147"/>
              <a:ext cx="1812080"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0.1%</a:t>
              </a:r>
            </a:p>
          </p:txBody>
        </p:sp>
      </p:grpSp>
      <p:grpSp>
        <p:nvGrpSpPr>
          <p:cNvPr id="36" name="Group 35"/>
          <p:cNvGrpSpPr/>
          <p:nvPr/>
        </p:nvGrpSpPr>
        <p:grpSpPr>
          <a:xfrm>
            <a:off x="969220" y="4123550"/>
            <a:ext cx="7336580" cy="655082"/>
            <a:chOff x="969220" y="5220072"/>
            <a:chExt cx="7336580" cy="873443"/>
          </a:xfrm>
        </p:grpSpPr>
        <p:sp>
          <p:nvSpPr>
            <p:cNvPr id="7" name="Text Box 3"/>
            <p:cNvSpPr txBox="1">
              <a:spLocks noChangeArrowheads="1"/>
            </p:cNvSpPr>
            <p:nvPr/>
          </p:nvSpPr>
          <p:spPr bwMode="auto">
            <a:xfrm>
              <a:off x="969220" y="5372100"/>
              <a:ext cx="1752600"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P &lt; 0.0001</a:t>
              </a:r>
            </a:p>
          </p:txBody>
        </p:sp>
        <p:grpSp>
          <p:nvGrpSpPr>
            <p:cNvPr id="25" name="Group 24"/>
            <p:cNvGrpSpPr/>
            <p:nvPr/>
          </p:nvGrpSpPr>
          <p:grpSpPr>
            <a:xfrm>
              <a:off x="4241766" y="5220072"/>
              <a:ext cx="761747" cy="873443"/>
              <a:chOff x="6213902" y="5181600"/>
              <a:chExt cx="761747" cy="873443"/>
            </a:xfrm>
          </p:grpSpPr>
          <p:sp>
            <p:nvSpPr>
              <p:cNvPr id="20" name="Rectangle 19"/>
              <p:cNvSpPr/>
              <p:nvPr/>
            </p:nvSpPr>
            <p:spPr>
              <a:xfrm>
                <a:off x="6444734" y="5181600"/>
                <a:ext cx="300082" cy="492443"/>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21" name="Rectangle 20"/>
              <p:cNvSpPr/>
              <p:nvPr/>
            </p:nvSpPr>
            <p:spPr>
              <a:xfrm>
                <a:off x="6213902" y="5562600"/>
                <a:ext cx="761747"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10000</a:t>
                </a:r>
                <a:endParaRPr lang="en-US" dirty="0"/>
              </a:p>
            </p:txBody>
          </p:sp>
          <p:cxnSp>
            <p:nvCxnSpPr>
              <p:cNvPr id="22" name="Straight Connector 21"/>
              <p:cNvCxnSpPr/>
              <p:nvPr/>
            </p:nvCxnSpPr>
            <p:spPr>
              <a:xfrm>
                <a:off x="6518575" y="5556766"/>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29" name="Text Box 3"/>
            <p:cNvSpPr txBox="1">
              <a:spLocks noChangeArrowheads="1"/>
            </p:cNvSpPr>
            <p:nvPr/>
          </p:nvSpPr>
          <p:spPr bwMode="auto">
            <a:xfrm>
              <a:off x="6493720" y="5372100"/>
              <a:ext cx="1812080"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0.01%</a:t>
              </a:r>
            </a:p>
          </p:txBody>
        </p:sp>
      </p:grpSp>
    </p:spTree>
    <p:extLst>
      <p:ext uri="{BB962C8B-B14F-4D97-AF65-F5344CB8AC3E}">
        <p14:creationId xmlns:p14="http://schemas.microsoft.com/office/powerpoint/2010/main" val="261956580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43000" y="171451"/>
            <a:ext cx="7086600" cy="800219"/>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4800" b="1" dirty="0" smtClean="0">
                <a:solidFill>
                  <a:srgbClr val="FFFF00"/>
                </a:solidFill>
                <a:effectLst>
                  <a:outerShdw blurRad="38100" dist="38100" dir="2700000" algn="tl">
                    <a:srgbClr val="000000"/>
                  </a:outerShdw>
                </a:effectLst>
                <a:latin typeface="Times New Roman" pitchFamily="-105" charset="0"/>
              </a:rPr>
              <a:t>P &lt;  ? </a:t>
            </a:r>
            <a:endParaRPr lang="en-US" sz="4800" dirty="0">
              <a:latin typeface="Times New Roman" pitchFamily="-105" charset="0"/>
            </a:endParaRPr>
          </a:p>
        </p:txBody>
      </p:sp>
      <p:sp>
        <p:nvSpPr>
          <p:cNvPr id="3" name="Text Box 3"/>
          <p:cNvSpPr txBox="1">
            <a:spLocks noChangeArrowheads="1"/>
          </p:cNvSpPr>
          <p:nvPr/>
        </p:nvSpPr>
        <p:spPr bwMode="auto">
          <a:xfrm>
            <a:off x="1143000" y="1094043"/>
            <a:ext cx="7086600" cy="446276"/>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Who decides? </a:t>
            </a:r>
            <a:endParaRPr lang="en-US" sz="2400" dirty="0">
              <a:latin typeface="Times New Roman" pitchFamily="-105" charset="0"/>
            </a:endParaRPr>
          </a:p>
        </p:txBody>
      </p:sp>
      <p:pic>
        <p:nvPicPr>
          <p:cNvPr id="2" name="Picture 1" descr="Boein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1192" y="1975711"/>
            <a:ext cx="2784202" cy="1173794"/>
          </a:xfrm>
          <a:prstGeom prst="rect">
            <a:avLst/>
          </a:prstGeom>
        </p:spPr>
      </p:pic>
      <p:pic>
        <p:nvPicPr>
          <p:cNvPr id="6" name="Picture 5" descr="Screen Shot 2019-04-14 at 6.24.22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1961028"/>
            <a:ext cx="1923482" cy="1893932"/>
          </a:xfrm>
          <a:prstGeom prst="rect">
            <a:avLst/>
          </a:prstGeom>
        </p:spPr>
      </p:pic>
      <p:pic>
        <p:nvPicPr>
          <p:cNvPr id="9" name="Picture 8" descr="Labial .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4200" y="1961029"/>
            <a:ext cx="1703184" cy="1859594"/>
          </a:xfrm>
          <a:prstGeom prst="rect">
            <a:avLst/>
          </a:prstGeom>
        </p:spPr>
      </p:pic>
      <p:sp>
        <p:nvSpPr>
          <p:cNvPr id="11" name="Text Box 3"/>
          <p:cNvSpPr txBox="1">
            <a:spLocks noChangeArrowheads="1"/>
          </p:cNvSpPr>
          <p:nvPr/>
        </p:nvSpPr>
        <p:spPr bwMode="auto">
          <a:xfrm>
            <a:off x="1066800" y="3722943"/>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We do </a:t>
            </a:r>
            <a:endParaRPr lang="en-US" sz="3600" dirty="0">
              <a:latin typeface="Times New Roman" pitchFamily="-105" charset="0"/>
            </a:endParaRPr>
          </a:p>
        </p:txBody>
      </p:sp>
    </p:spTree>
    <p:extLst>
      <p:ext uri="{BB962C8B-B14F-4D97-AF65-F5344CB8AC3E}">
        <p14:creationId xmlns:p14="http://schemas.microsoft.com/office/powerpoint/2010/main" val="134154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43000" y="545145"/>
            <a:ext cx="7086600" cy="797141"/>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What is Significant Enough?  </a:t>
            </a:r>
          </a:p>
          <a:p>
            <a:pPr algn="ctr">
              <a:lnSpc>
                <a:spcPct val="95000"/>
              </a:lnSpc>
              <a:defRPr/>
            </a:pPr>
            <a:endParaRPr lang="en-US" sz="2400" dirty="0">
              <a:latin typeface="Times New Roman" pitchFamily="-105" charset="0"/>
            </a:endParaRPr>
          </a:p>
        </p:txBody>
      </p:sp>
      <p:grpSp>
        <p:nvGrpSpPr>
          <p:cNvPr id="33" name="Group 32"/>
          <p:cNvGrpSpPr/>
          <p:nvPr/>
        </p:nvGrpSpPr>
        <p:grpSpPr>
          <a:xfrm>
            <a:off x="939480" y="1874597"/>
            <a:ext cx="7366320" cy="655082"/>
            <a:chOff x="939480" y="1864414"/>
            <a:chExt cx="7366320" cy="873443"/>
          </a:xfrm>
        </p:grpSpPr>
        <p:sp>
          <p:nvSpPr>
            <p:cNvPr id="3" name="Text Box 3"/>
            <p:cNvSpPr txBox="1">
              <a:spLocks noChangeArrowheads="1"/>
            </p:cNvSpPr>
            <p:nvPr/>
          </p:nvSpPr>
          <p:spPr bwMode="auto">
            <a:xfrm>
              <a:off x="939480" y="2016442"/>
              <a:ext cx="1812080"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P &lt; 0.05</a:t>
              </a:r>
            </a:p>
          </p:txBody>
        </p:sp>
        <p:grpSp>
          <p:nvGrpSpPr>
            <p:cNvPr id="2" name="Group 1"/>
            <p:cNvGrpSpPr/>
            <p:nvPr/>
          </p:nvGrpSpPr>
          <p:grpSpPr>
            <a:xfrm>
              <a:off x="4414890" y="1864414"/>
              <a:ext cx="415498" cy="873443"/>
              <a:chOff x="4419600" y="2983468"/>
              <a:chExt cx="415498" cy="873443"/>
            </a:xfrm>
          </p:grpSpPr>
          <p:sp>
            <p:nvSpPr>
              <p:cNvPr id="11" name="Rectangle 10"/>
              <p:cNvSpPr/>
              <p:nvPr/>
            </p:nvSpPr>
            <p:spPr>
              <a:xfrm>
                <a:off x="4477308" y="2983468"/>
                <a:ext cx="300082" cy="492443"/>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12" name="Rectangle 11"/>
              <p:cNvSpPr/>
              <p:nvPr/>
            </p:nvSpPr>
            <p:spPr>
              <a:xfrm>
                <a:off x="4419600" y="3364468"/>
                <a:ext cx="415498"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20</a:t>
                </a:r>
                <a:endParaRPr lang="en-US" dirty="0"/>
              </a:p>
            </p:txBody>
          </p:sp>
          <p:cxnSp>
            <p:nvCxnSpPr>
              <p:cNvPr id="13" name="Straight Connector 12"/>
              <p:cNvCxnSpPr/>
              <p:nvPr/>
            </p:nvCxnSpPr>
            <p:spPr>
              <a:xfrm>
                <a:off x="4551149" y="3358634"/>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26" name="Text Box 3"/>
            <p:cNvSpPr txBox="1">
              <a:spLocks noChangeArrowheads="1"/>
            </p:cNvSpPr>
            <p:nvPr/>
          </p:nvSpPr>
          <p:spPr bwMode="auto">
            <a:xfrm>
              <a:off x="6493720" y="2016442"/>
              <a:ext cx="1812080"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5%</a:t>
              </a:r>
            </a:p>
          </p:txBody>
        </p:sp>
      </p:grpSp>
      <p:grpSp>
        <p:nvGrpSpPr>
          <p:cNvPr id="34" name="Group 33"/>
          <p:cNvGrpSpPr/>
          <p:nvPr/>
        </p:nvGrpSpPr>
        <p:grpSpPr>
          <a:xfrm>
            <a:off x="969220" y="2624248"/>
            <a:ext cx="7336580" cy="655082"/>
            <a:chOff x="969220" y="2948229"/>
            <a:chExt cx="7336580" cy="873443"/>
          </a:xfrm>
        </p:grpSpPr>
        <p:sp>
          <p:nvSpPr>
            <p:cNvPr id="4" name="Text Box 3"/>
            <p:cNvSpPr txBox="1">
              <a:spLocks noChangeArrowheads="1"/>
            </p:cNvSpPr>
            <p:nvPr/>
          </p:nvSpPr>
          <p:spPr bwMode="auto">
            <a:xfrm>
              <a:off x="969220" y="3100257"/>
              <a:ext cx="1752600"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P &lt; 0.01</a:t>
              </a:r>
            </a:p>
          </p:txBody>
        </p:sp>
        <p:grpSp>
          <p:nvGrpSpPr>
            <p:cNvPr id="23" name="Group 22"/>
            <p:cNvGrpSpPr/>
            <p:nvPr/>
          </p:nvGrpSpPr>
          <p:grpSpPr>
            <a:xfrm>
              <a:off x="4357182" y="2948229"/>
              <a:ext cx="530915" cy="873443"/>
              <a:chOff x="4572000" y="4278868"/>
              <a:chExt cx="530915" cy="873443"/>
            </a:xfrm>
          </p:grpSpPr>
          <p:sp>
            <p:nvSpPr>
              <p:cNvPr id="14" name="Rectangle 13"/>
              <p:cNvSpPr/>
              <p:nvPr/>
            </p:nvSpPr>
            <p:spPr>
              <a:xfrm>
                <a:off x="4687416" y="4278868"/>
                <a:ext cx="300082" cy="492443"/>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15" name="Rectangle 14"/>
              <p:cNvSpPr/>
              <p:nvPr/>
            </p:nvSpPr>
            <p:spPr>
              <a:xfrm>
                <a:off x="4572000" y="4659868"/>
                <a:ext cx="530915"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100</a:t>
                </a:r>
                <a:endParaRPr lang="en-US" dirty="0"/>
              </a:p>
            </p:txBody>
          </p:sp>
          <p:cxnSp>
            <p:nvCxnSpPr>
              <p:cNvPr id="16" name="Straight Connector 15"/>
              <p:cNvCxnSpPr/>
              <p:nvPr/>
            </p:nvCxnSpPr>
            <p:spPr>
              <a:xfrm>
                <a:off x="4761257" y="4654034"/>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27" name="Text Box 3"/>
            <p:cNvSpPr txBox="1">
              <a:spLocks noChangeArrowheads="1"/>
            </p:cNvSpPr>
            <p:nvPr/>
          </p:nvSpPr>
          <p:spPr bwMode="auto">
            <a:xfrm>
              <a:off x="6493720" y="3100257"/>
              <a:ext cx="1812080"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1%</a:t>
              </a:r>
            </a:p>
          </p:txBody>
        </p:sp>
      </p:grpSp>
      <p:grpSp>
        <p:nvGrpSpPr>
          <p:cNvPr id="35" name="Group 34"/>
          <p:cNvGrpSpPr/>
          <p:nvPr/>
        </p:nvGrpSpPr>
        <p:grpSpPr>
          <a:xfrm>
            <a:off x="952928" y="3373900"/>
            <a:ext cx="7352873" cy="655082"/>
            <a:chOff x="952927" y="4076119"/>
            <a:chExt cx="7352873" cy="873443"/>
          </a:xfrm>
        </p:grpSpPr>
        <p:sp>
          <p:nvSpPr>
            <p:cNvPr id="6" name="Text Box 3"/>
            <p:cNvSpPr txBox="1">
              <a:spLocks noChangeArrowheads="1"/>
            </p:cNvSpPr>
            <p:nvPr/>
          </p:nvSpPr>
          <p:spPr bwMode="auto">
            <a:xfrm>
              <a:off x="952927" y="4228147"/>
              <a:ext cx="1785186"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P &lt; 0.001</a:t>
              </a:r>
            </a:p>
          </p:txBody>
        </p:sp>
        <p:grpSp>
          <p:nvGrpSpPr>
            <p:cNvPr id="24" name="Group 23"/>
            <p:cNvGrpSpPr/>
            <p:nvPr/>
          </p:nvGrpSpPr>
          <p:grpSpPr>
            <a:xfrm>
              <a:off x="4299474" y="4076119"/>
              <a:ext cx="646331" cy="873443"/>
              <a:chOff x="4724400" y="5421868"/>
              <a:chExt cx="646331" cy="873443"/>
            </a:xfrm>
          </p:grpSpPr>
          <p:sp>
            <p:nvSpPr>
              <p:cNvPr id="17" name="Rectangle 16"/>
              <p:cNvSpPr/>
              <p:nvPr/>
            </p:nvSpPr>
            <p:spPr>
              <a:xfrm>
                <a:off x="4897524" y="5421868"/>
                <a:ext cx="300082" cy="492443"/>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18" name="Rectangle 17"/>
              <p:cNvSpPr/>
              <p:nvPr/>
            </p:nvSpPr>
            <p:spPr>
              <a:xfrm>
                <a:off x="4724400" y="5802868"/>
                <a:ext cx="646331"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1000</a:t>
                </a:r>
                <a:endParaRPr lang="en-US" dirty="0"/>
              </a:p>
            </p:txBody>
          </p:sp>
          <p:cxnSp>
            <p:nvCxnSpPr>
              <p:cNvPr id="19" name="Straight Connector 18"/>
              <p:cNvCxnSpPr/>
              <p:nvPr/>
            </p:nvCxnSpPr>
            <p:spPr>
              <a:xfrm>
                <a:off x="4971365" y="5797034"/>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28" name="Text Box 3"/>
            <p:cNvSpPr txBox="1">
              <a:spLocks noChangeArrowheads="1"/>
            </p:cNvSpPr>
            <p:nvPr/>
          </p:nvSpPr>
          <p:spPr bwMode="auto">
            <a:xfrm>
              <a:off x="6493720" y="4228147"/>
              <a:ext cx="1812080"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0.1%</a:t>
              </a:r>
            </a:p>
          </p:txBody>
        </p:sp>
      </p:grpSp>
      <p:grpSp>
        <p:nvGrpSpPr>
          <p:cNvPr id="36" name="Group 35"/>
          <p:cNvGrpSpPr/>
          <p:nvPr/>
        </p:nvGrpSpPr>
        <p:grpSpPr>
          <a:xfrm>
            <a:off x="969220" y="4123550"/>
            <a:ext cx="7336580" cy="655082"/>
            <a:chOff x="969220" y="5220072"/>
            <a:chExt cx="7336580" cy="873443"/>
          </a:xfrm>
        </p:grpSpPr>
        <p:sp>
          <p:nvSpPr>
            <p:cNvPr id="7" name="Text Box 3"/>
            <p:cNvSpPr txBox="1">
              <a:spLocks noChangeArrowheads="1"/>
            </p:cNvSpPr>
            <p:nvPr/>
          </p:nvSpPr>
          <p:spPr bwMode="auto">
            <a:xfrm>
              <a:off x="969220" y="5372100"/>
              <a:ext cx="1752600"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P &lt; 0.0001</a:t>
              </a:r>
            </a:p>
          </p:txBody>
        </p:sp>
        <p:grpSp>
          <p:nvGrpSpPr>
            <p:cNvPr id="25" name="Group 24"/>
            <p:cNvGrpSpPr/>
            <p:nvPr/>
          </p:nvGrpSpPr>
          <p:grpSpPr>
            <a:xfrm>
              <a:off x="4241766" y="5220072"/>
              <a:ext cx="761747" cy="873443"/>
              <a:chOff x="6213902" y="5181600"/>
              <a:chExt cx="761747" cy="873443"/>
            </a:xfrm>
          </p:grpSpPr>
          <p:sp>
            <p:nvSpPr>
              <p:cNvPr id="20" name="Rectangle 19"/>
              <p:cNvSpPr/>
              <p:nvPr/>
            </p:nvSpPr>
            <p:spPr>
              <a:xfrm>
                <a:off x="6444734" y="5181600"/>
                <a:ext cx="300082" cy="492443"/>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21" name="Rectangle 20"/>
              <p:cNvSpPr/>
              <p:nvPr/>
            </p:nvSpPr>
            <p:spPr>
              <a:xfrm>
                <a:off x="6213902" y="5562600"/>
                <a:ext cx="761747"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10000</a:t>
                </a:r>
                <a:endParaRPr lang="en-US" dirty="0"/>
              </a:p>
            </p:txBody>
          </p:sp>
          <p:cxnSp>
            <p:nvCxnSpPr>
              <p:cNvPr id="22" name="Straight Connector 21"/>
              <p:cNvCxnSpPr/>
              <p:nvPr/>
            </p:nvCxnSpPr>
            <p:spPr>
              <a:xfrm>
                <a:off x="6518575" y="5556766"/>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29" name="Text Box 3"/>
            <p:cNvSpPr txBox="1">
              <a:spLocks noChangeArrowheads="1"/>
            </p:cNvSpPr>
            <p:nvPr/>
          </p:nvSpPr>
          <p:spPr bwMode="auto">
            <a:xfrm>
              <a:off x="6493720" y="5372100"/>
              <a:ext cx="1812080"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0.01%</a:t>
              </a:r>
            </a:p>
          </p:txBody>
        </p:sp>
      </p:grpSp>
      <p:grpSp>
        <p:nvGrpSpPr>
          <p:cNvPr id="31" name="Group 30"/>
          <p:cNvGrpSpPr/>
          <p:nvPr/>
        </p:nvGrpSpPr>
        <p:grpSpPr>
          <a:xfrm>
            <a:off x="914400" y="1142999"/>
            <a:ext cx="7366320" cy="655082"/>
            <a:chOff x="939480" y="1864414"/>
            <a:chExt cx="7366320" cy="873443"/>
          </a:xfrm>
        </p:grpSpPr>
        <p:sp>
          <p:nvSpPr>
            <p:cNvPr id="32" name="Text Box 3"/>
            <p:cNvSpPr txBox="1">
              <a:spLocks noChangeArrowheads="1"/>
            </p:cNvSpPr>
            <p:nvPr/>
          </p:nvSpPr>
          <p:spPr bwMode="auto">
            <a:xfrm>
              <a:off x="939480" y="2016442"/>
              <a:ext cx="1812080"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P &lt; 0.1</a:t>
              </a:r>
            </a:p>
          </p:txBody>
        </p:sp>
        <p:grpSp>
          <p:nvGrpSpPr>
            <p:cNvPr id="37" name="Group 36"/>
            <p:cNvGrpSpPr/>
            <p:nvPr/>
          </p:nvGrpSpPr>
          <p:grpSpPr>
            <a:xfrm>
              <a:off x="4414890" y="1864414"/>
              <a:ext cx="415498" cy="873443"/>
              <a:chOff x="4419600" y="2983468"/>
              <a:chExt cx="415498" cy="873443"/>
            </a:xfrm>
          </p:grpSpPr>
          <p:sp>
            <p:nvSpPr>
              <p:cNvPr id="39" name="Rectangle 38"/>
              <p:cNvSpPr/>
              <p:nvPr/>
            </p:nvSpPr>
            <p:spPr>
              <a:xfrm>
                <a:off x="4477308" y="2983468"/>
                <a:ext cx="300082" cy="492443"/>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40" name="Rectangle 39"/>
              <p:cNvSpPr/>
              <p:nvPr/>
            </p:nvSpPr>
            <p:spPr>
              <a:xfrm>
                <a:off x="4419600" y="3364468"/>
                <a:ext cx="415498"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10</a:t>
                </a:r>
                <a:endParaRPr lang="en-US" dirty="0"/>
              </a:p>
            </p:txBody>
          </p:sp>
          <p:cxnSp>
            <p:nvCxnSpPr>
              <p:cNvPr id="41" name="Straight Connector 40"/>
              <p:cNvCxnSpPr/>
              <p:nvPr/>
            </p:nvCxnSpPr>
            <p:spPr>
              <a:xfrm>
                <a:off x="4551149" y="3358634"/>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38" name="Text Box 3"/>
            <p:cNvSpPr txBox="1">
              <a:spLocks noChangeArrowheads="1"/>
            </p:cNvSpPr>
            <p:nvPr/>
          </p:nvSpPr>
          <p:spPr bwMode="auto">
            <a:xfrm>
              <a:off x="6493720" y="2016442"/>
              <a:ext cx="1812080" cy="59503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10%</a:t>
              </a:r>
            </a:p>
          </p:txBody>
        </p:sp>
      </p:grpSp>
      <p:sp>
        <p:nvSpPr>
          <p:cNvPr id="8" name="Rectangle 7"/>
          <p:cNvSpPr/>
          <p:nvPr/>
        </p:nvSpPr>
        <p:spPr>
          <a:xfrm>
            <a:off x="969220" y="1085850"/>
            <a:ext cx="7107980" cy="731598"/>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89200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09600" y="971550"/>
            <a:ext cx="7772400" cy="3253198"/>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Important Lesson #3</a:t>
            </a:r>
          </a:p>
          <a:p>
            <a:pPr algn="ctr">
              <a:lnSpc>
                <a:spcPct val="95000"/>
              </a:lnSpc>
              <a:defRPr/>
            </a:pPr>
            <a:endParaRPr lang="en-US" sz="24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endParaRPr lang="en-US" sz="2400" b="1" dirty="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Statistical Significance does not Equal Truth</a:t>
            </a:r>
          </a:p>
          <a:p>
            <a:pPr algn="ctr">
              <a:lnSpc>
                <a:spcPct val="95000"/>
              </a:lnSpc>
              <a:defRPr/>
            </a:pPr>
            <a:endParaRPr lang="en-US" sz="24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Ask not what is statistically significant, but what is important (the degree of randomness you would be willing to accept) in the context of what is being considered.</a:t>
            </a:r>
            <a:endParaRPr lang="en-US" sz="2400" b="1" dirty="0">
              <a:solidFill>
                <a:srgbClr val="FFFF00"/>
              </a:solidFill>
              <a:effectLst>
                <a:outerShdw blurRad="38100" dist="38100" dir="2700000" algn="tl">
                  <a:srgbClr val="000000"/>
                </a:outerShdw>
              </a:effectLst>
              <a:latin typeface="Times New Roman" pitchFamily="-105" charset="0"/>
            </a:endParaRPr>
          </a:p>
          <a:p>
            <a:pPr algn="ctr">
              <a:lnSpc>
                <a:spcPct val="95000"/>
              </a:lnSpc>
              <a:defRPr/>
            </a:pPr>
            <a:endParaRPr lang="en-US" sz="2400" dirty="0">
              <a:latin typeface="Times New Roman" pitchFamily="-105" charset="0"/>
            </a:endParaRPr>
          </a:p>
        </p:txBody>
      </p:sp>
    </p:spTree>
    <p:extLst>
      <p:ext uri="{BB962C8B-B14F-4D97-AF65-F5344CB8AC3E}">
        <p14:creationId xmlns:p14="http://schemas.microsoft.com/office/powerpoint/2010/main" val="37165828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7" name="Picture 6" descr="strawberry with kiwi insid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4361" y="571500"/>
            <a:ext cx="5191478" cy="2676525"/>
          </a:xfrm>
          <a:prstGeom prst="rect">
            <a:avLst/>
          </a:prstGeom>
        </p:spPr>
      </p:pic>
      <p:sp>
        <p:nvSpPr>
          <p:cNvPr id="8" name="Text Box 3"/>
          <p:cNvSpPr txBox="1">
            <a:spLocks noChangeArrowheads="1"/>
          </p:cNvSpPr>
          <p:nvPr/>
        </p:nvSpPr>
        <p:spPr bwMode="auto">
          <a:xfrm>
            <a:off x="1066800" y="4405459"/>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Fake News</a:t>
            </a:r>
            <a:endParaRPr lang="en-US" sz="3600" dirty="0">
              <a:latin typeface="Times New Roman" pitchFamily="-105" charset="0"/>
            </a:endParaRPr>
          </a:p>
        </p:txBody>
      </p:sp>
      <p:sp>
        <p:nvSpPr>
          <p:cNvPr id="5" name="Text Box 3"/>
          <p:cNvSpPr txBox="1">
            <a:spLocks noChangeArrowheads="1"/>
          </p:cNvSpPr>
          <p:nvPr/>
        </p:nvSpPr>
        <p:spPr bwMode="auto">
          <a:xfrm>
            <a:off x="1066800" y="3486150"/>
            <a:ext cx="7086600" cy="1149545"/>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Why might we </a:t>
            </a:r>
            <a:r>
              <a:rPr lang="en-US" sz="3600" b="1" u="sng" dirty="0" smtClean="0">
                <a:solidFill>
                  <a:srgbClr val="FFFF00"/>
                </a:solidFill>
                <a:effectLst>
                  <a:outerShdw blurRad="38100" dist="38100" dir="2700000" algn="tl">
                    <a:srgbClr val="000000"/>
                  </a:outerShdw>
                </a:effectLst>
                <a:latin typeface="Times New Roman" pitchFamily="-105" charset="0"/>
              </a:rPr>
              <a:t>not</a:t>
            </a:r>
            <a:r>
              <a:rPr lang="en-US" sz="3600" b="1" dirty="0" smtClean="0">
                <a:solidFill>
                  <a:srgbClr val="FFFF00"/>
                </a:solidFill>
                <a:effectLst>
                  <a:outerShdw blurRad="38100" dist="38100" dir="2700000" algn="tl">
                    <a:srgbClr val="000000"/>
                  </a:outerShdw>
                </a:effectLst>
                <a:latin typeface="Times New Roman" pitchFamily="-105" charset="0"/>
              </a:rPr>
              <a:t> see </a:t>
            </a:r>
          </a:p>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the world clearly ?</a:t>
            </a:r>
          </a:p>
        </p:txBody>
      </p:sp>
    </p:spTree>
    <p:extLst>
      <p:ext uri="{BB962C8B-B14F-4D97-AF65-F5344CB8AC3E}">
        <p14:creationId xmlns:p14="http://schemas.microsoft.com/office/powerpoint/2010/main" val="189114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Screen Shot 2019-04-21 at 9.55.3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3657601"/>
            <a:ext cx="7620000" cy="1127192"/>
          </a:xfrm>
          <a:prstGeom prst="rect">
            <a:avLst/>
          </a:prstGeom>
        </p:spPr>
      </p:pic>
      <p:pic>
        <p:nvPicPr>
          <p:cNvPr id="4" name="Picture 3" descr="strawberry with kiwi insid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6261" y="571500"/>
            <a:ext cx="5191478" cy="2676525"/>
          </a:xfrm>
          <a:prstGeom prst="rect">
            <a:avLst/>
          </a:prstGeom>
        </p:spPr>
      </p:pic>
    </p:spTree>
    <p:extLst>
      <p:ext uri="{BB962C8B-B14F-4D97-AF65-F5344CB8AC3E}">
        <p14:creationId xmlns:p14="http://schemas.microsoft.com/office/powerpoint/2010/main" val="3493761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342900"/>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What do I enjoy ?</a:t>
            </a:r>
          </a:p>
        </p:txBody>
      </p:sp>
      <p:sp>
        <p:nvSpPr>
          <p:cNvPr id="6" name="Text Box 3"/>
          <p:cNvSpPr txBox="1">
            <a:spLocks noChangeArrowheads="1"/>
          </p:cNvSpPr>
          <p:nvPr/>
        </p:nvSpPr>
        <p:spPr bwMode="auto">
          <a:xfrm>
            <a:off x="1143000" y="4504614"/>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Winning!</a:t>
            </a:r>
          </a:p>
        </p:txBody>
      </p:sp>
      <p:pic>
        <p:nvPicPr>
          <p:cNvPr id="4" name="Picture 3" descr="France wins world cu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7800" y="1027136"/>
            <a:ext cx="6382738" cy="3373414"/>
          </a:xfrm>
          <a:prstGeom prst="rect">
            <a:avLst/>
          </a:prstGeom>
        </p:spPr>
      </p:pic>
    </p:spTree>
    <p:extLst>
      <p:ext uri="{BB962C8B-B14F-4D97-AF65-F5344CB8AC3E}">
        <p14:creationId xmlns:p14="http://schemas.microsoft.com/office/powerpoint/2010/main" val="2403358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143000" y="4504614"/>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Winning!</a:t>
            </a:r>
          </a:p>
        </p:txBody>
      </p:sp>
      <p:pic>
        <p:nvPicPr>
          <p:cNvPr id="2" name="Picture 1" descr="Kylian Mbapp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523875"/>
            <a:ext cx="6921500" cy="3800475"/>
          </a:xfrm>
          <a:prstGeom prst="rect">
            <a:avLst/>
          </a:prstGeom>
        </p:spPr>
      </p:pic>
    </p:spTree>
    <p:extLst>
      <p:ext uri="{BB962C8B-B14F-4D97-AF65-F5344CB8AC3E}">
        <p14:creationId xmlns:p14="http://schemas.microsoft.com/office/powerpoint/2010/main" val="2922779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14400" y="857251"/>
            <a:ext cx="7086600" cy="4307333"/>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Audience Response</a:t>
            </a:r>
          </a:p>
          <a:p>
            <a:pPr algn="ctr">
              <a:lnSpc>
                <a:spcPct val="95000"/>
              </a:lnSpc>
              <a:defRPr/>
            </a:pPr>
            <a:endParaRPr lang="en-US" sz="3600" b="1" dirty="0" smtClean="0">
              <a:solidFill>
                <a:srgbClr val="FFFF00"/>
              </a:solidFill>
              <a:effectLst>
                <a:outerShdw blurRad="38100" dist="38100" dir="2700000" algn="tl">
                  <a:srgbClr val="000000"/>
                </a:outerShdw>
              </a:effectLst>
              <a:latin typeface="Times New Roman" pitchFamily="-105" charset="0"/>
            </a:endParaRPr>
          </a:p>
          <a:p>
            <a:pPr marL="1143000" indent="-1143000" algn="ctr">
              <a:lnSpc>
                <a:spcPct val="95000"/>
              </a:lnSpc>
              <a:buAutoNum type="arabicParenR"/>
              <a:defRPr/>
            </a:pPr>
            <a:r>
              <a:rPr lang="en-US" sz="3600" b="1" dirty="0" smtClean="0">
                <a:solidFill>
                  <a:srgbClr val="FFFF00"/>
                </a:solidFill>
                <a:effectLst>
                  <a:outerShdw blurRad="38100" dist="38100" dir="2700000" algn="tl">
                    <a:srgbClr val="000000"/>
                  </a:outerShdw>
                </a:effectLst>
                <a:latin typeface="Times New Roman" pitchFamily="-105" charset="0"/>
              </a:rPr>
              <a:t>Keep Score of how many you get right (Honor system)</a:t>
            </a:r>
          </a:p>
          <a:p>
            <a:pPr marL="1143000" indent="-1143000" algn="ctr">
              <a:lnSpc>
                <a:spcPct val="95000"/>
              </a:lnSpc>
              <a:buAutoNum type="arabicParenR"/>
              <a:defRPr/>
            </a:pPr>
            <a:endParaRPr lang="en-US" sz="3600" b="1" dirty="0" smtClean="0">
              <a:solidFill>
                <a:srgbClr val="FFFF00"/>
              </a:solidFill>
              <a:effectLst>
                <a:outerShdw blurRad="38100" dist="38100" dir="2700000" algn="tl">
                  <a:srgbClr val="000000"/>
                </a:outerShdw>
              </a:effectLst>
              <a:latin typeface="Times New Roman" pitchFamily="-105" charset="0"/>
            </a:endParaRPr>
          </a:p>
          <a:p>
            <a:pPr marL="1143000" indent="-1143000" algn="ctr">
              <a:lnSpc>
                <a:spcPct val="95000"/>
              </a:lnSpc>
              <a:buAutoNum type="arabicParenR"/>
              <a:defRPr/>
            </a:pPr>
            <a:r>
              <a:rPr lang="en-US" sz="3600" b="1" dirty="0" smtClean="0">
                <a:solidFill>
                  <a:srgbClr val="FFFF00"/>
                </a:solidFill>
                <a:effectLst>
                  <a:outerShdw blurRad="38100" dist="38100" dir="2700000" algn="tl">
                    <a:srgbClr val="000000"/>
                  </a:outerShdw>
                </a:effectLst>
                <a:latin typeface="Times New Roman" pitchFamily="-105" charset="0"/>
              </a:rPr>
              <a:t>Prize will be handed out at the end of the session</a:t>
            </a:r>
          </a:p>
          <a:p>
            <a:pPr algn="ctr">
              <a:lnSpc>
                <a:spcPct val="95000"/>
              </a:lnSpc>
              <a:defRPr/>
            </a:pPr>
            <a:endParaRPr lang="en-US" sz="3600" dirty="0">
              <a:latin typeface="Times New Roman" pitchFamily="-105" charset="0"/>
            </a:endParaRPr>
          </a:p>
        </p:txBody>
      </p:sp>
    </p:spTree>
    <p:extLst>
      <p:ext uri="{BB962C8B-B14F-4D97-AF65-F5344CB8AC3E}">
        <p14:creationId xmlns:p14="http://schemas.microsoft.com/office/powerpoint/2010/main" val="4198528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La Part Dieu Shopping Center disappearing facad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1" y="414486"/>
            <a:ext cx="8164263" cy="3444299"/>
          </a:xfrm>
          <a:prstGeom prst="rect">
            <a:avLst/>
          </a:prstGeom>
        </p:spPr>
      </p:pic>
      <p:sp>
        <p:nvSpPr>
          <p:cNvPr id="5" name="Text Box 3"/>
          <p:cNvSpPr txBox="1">
            <a:spLocks noChangeArrowheads="1"/>
          </p:cNvSpPr>
          <p:nvPr/>
        </p:nvSpPr>
        <p:spPr bwMode="auto">
          <a:xfrm>
            <a:off x="881732" y="3936805"/>
            <a:ext cx="7467600" cy="1149545"/>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Goal: To see the </a:t>
            </a:r>
          </a:p>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world more clearly</a:t>
            </a:r>
            <a:endParaRPr lang="en-US" sz="3600" dirty="0">
              <a:latin typeface="Times New Roman" pitchFamily="-105" charset="0"/>
            </a:endParaRPr>
          </a:p>
        </p:txBody>
      </p:sp>
      <p:sp>
        <p:nvSpPr>
          <p:cNvPr id="6" name="TextBox 5"/>
          <p:cNvSpPr txBox="1"/>
          <p:nvPr/>
        </p:nvSpPr>
        <p:spPr>
          <a:xfrm>
            <a:off x="2819400" y="3790950"/>
            <a:ext cx="5029200" cy="1323439"/>
          </a:xfrm>
          <a:prstGeom prst="rect">
            <a:avLst/>
          </a:prstGeom>
          <a:noFill/>
        </p:spPr>
        <p:txBody>
          <a:bodyPr wrap="square" rtlCol="0">
            <a:spAutoFit/>
          </a:bodyPr>
          <a:lstStyle/>
          <a:p>
            <a:r>
              <a:rPr lang="en-US" sz="8000" b="1" dirty="0" smtClean="0">
                <a:solidFill>
                  <a:srgbClr val="FFFFFF"/>
                </a:solidFill>
              </a:rPr>
              <a:t>XXXXXX</a:t>
            </a:r>
            <a:endParaRPr lang="en-US" sz="8000" b="1" dirty="0">
              <a:solidFill>
                <a:srgbClr val="FFFFFF"/>
              </a:solidFill>
            </a:endParaRPr>
          </a:p>
        </p:txBody>
      </p:sp>
    </p:spTree>
    <p:extLst>
      <p:ext uri="{BB962C8B-B14F-4D97-AF65-F5344CB8AC3E}">
        <p14:creationId xmlns:p14="http://schemas.microsoft.com/office/powerpoint/2010/main" val="4697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66800" y="285750"/>
            <a:ext cx="7086600" cy="1149545"/>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Why might we </a:t>
            </a:r>
            <a:r>
              <a:rPr lang="en-US" sz="3600" b="1" u="sng" dirty="0" smtClean="0">
                <a:solidFill>
                  <a:srgbClr val="FFFF00"/>
                </a:solidFill>
                <a:effectLst>
                  <a:outerShdw blurRad="38100" dist="38100" dir="2700000" algn="tl">
                    <a:srgbClr val="000000"/>
                  </a:outerShdw>
                </a:effectLst>
                <a:latin typeface="Times New Roman" pitchFamily="-105" charset="0"/>
              </a:rPr>
              <a:t>not</a:t>
            </a:r>
            <a:r>
              <a:rPr lang="en-US" sz="3600" b="1" dirty="0" smtClean="0">
                <a:solidFill>
                  <a:srgbClr val="FFFF00"/>
                </a:solidFill>
                <a:effectLst>
                  <a:outerShdw blurRad="38100" dist="38100" dir="2700000" algn="tl">
                    <a:srgbClr val="000000"/>
                  </a:outerShdw>
                </a:effectLst>
                <a:latin typeface="Times New Roman" pitchFamily="-105" charset="0"/>
              </a:rPr>
              <a:t> see </a:t>
            </a:r>
          </a:p>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the world clearly ?</a:t>
            </a:r>
          </a:p>
        </p:txBody>
      </p:sp>
      <p:sp>
        <p:nvSpPr>
          <p:cNvPr id="3" name="Text Box 3"/>
          <p:cNvSpPr txBox="1">
            <a:spLocks noChangeArrowheads="1"/>
          </p:cNvSpPr>
          <p:nvPr/>
        </p:nvSpPr>
        <p:spPr bwMode="auto">
          <a:xfrm>
            <a:off x="1143000" y="2754271"/>
            <a:ext cx="7086600" cy="1149545"/>
          </a:xfrm>
          <a:prstGeom prst="rect">
            <a:avLst/>
          </a:prstGeom>
          <a:noFill/>
          <a:ln w="9525">
            <a:noFill/>
            <a:miter lim="800000"/>
            <a:headEnd/>
            <a:tailEnd/>
          </a:ln>
          <a:effectLst/>
        </p:spPr>
        <p:txBody>
          <a:bodyPr>
            <a:prstTxWarp prst="textNoShape">
              <a:avLst/>
            </a:prstTxWarp>
            <a:spAutoFit/>
          </a:bodyPr>
          <a:lstStyle/>
          <a:p>
            <a:pPr algn="ctr">
              <a:lnSpc>
                <a:spcPct val="95000"/>
              </a:lnSpc>
              <a:defRPr/>
            </a:pPr>
            <a:endParaRPr lang="en-US" sz="36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endParaRPr lang="en-US" sz="3600" dirty="0">
              <a:latin typeface="Times New Roman" pitchFamily="-105" charset="0"/>
            </a:endParaRPr>
          </a:p>
        </p:txBody>
      </p:sp>
      <p:pic>
        <p:nvPicPr>
          <p:cNvPr id="2" name="Picture 1" descr="Hans Roslin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0200" y="1466851"/>
            <a:ext cx="5691209" cy="2705099"/>
          </a:xfrm>
          <a:prstGeom prst="rect">
            <a:avLst/>
          </a:prstGeom>
        </p:spPr>
      </p:pic>
      <p:sp>
        <p:nvSpPr>
          <p:cNvPr id="6" name="Text Box 3"/>
          <p:cNvSpPr txBox="1">
            <a:spLocks noChangeArrowheads="1"/>
          </p:cNvSpPr>
          <p:nvPr/>
        </p:nvSpPr>
        <p:spPr bwMode="auto">
          <a:xfrm>
            <a:off x="990600" y="4324350"/>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Swedish Doctor</a:t>
            </a:r>
          </a:p>
        </p:txBody>
      </p:sp>
      <p:sp>
        <p:nvSpPr>
          <p:cNvPr id="7" name="Text Box 3"/>
          <p:cNvSpPr txBox="1">
            <a:spLocks noChangeArrowheads="1"/>
          </p:cNvSpPr>
          <p:nvPr/>
        </p:nvSpPr>
        <p:spPr bwMode="auto">
          <a:xfrm>
            <a:off x="990600" y="4324350"/>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Hans </a:t>
            </a:r>
            <a:r>
              <a:rPr lang="en-US" sz="3600" b="1" dirty="0" err="1" smtClean="0">
                <a:solidFill>
                  <a:srgbClr val="FFFF00"/>
                </a:solidFill>
                <a:effectLst>
                  <a:outerShdw blurRad="38100" dist="38100" dir="2700000" algn="tl">
                    <a:srgbClr val="000000"/>
                  </a:outerShdw>
                </a:effectLst>
                <a:latin typeface="Times New Roman" pitchFamily="-105" charset="0"/>
              </a:rPr>
              <a:t>Rosling</a:t>
            </a:r>
            <a:endParaRPr lang="en-US" sz="3600" b="1" dirty="0" smtClean="0">
              <a:solidFill>
                <a:srgbClr val="FFFF00"/>
              </a:solidFill>
              <a:effectLst>
                <a:outerShdw blurRad="38100" dist="38100" dir="2700000" algn="tl">
                  <a:srgbClr val="000000"/>
                </a:outerShdw>
              </a:effectLst>
              <a:latin typeface="Times New Roman" pitchFamily="-105" charset="0"/>
            </a:endParaRPr>
          </a:p>
        </p:txBody>
      </p:sp>
    </p:spTree>
    <p:extLst>
      <p:ext uri="{BB962C8B-B14F-4D97-AF65-F5344CB8AC3E}">
        <p14:creationId xmlns:p14="http://schemas.microsoft.com/office/powerpoint/2010/main" val="14613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0" nodeType="clickEffect">
                                  <p:stCondLst>
                                    <p:cond delay="0"/>
                                  </p:stCondLst>
                                  <p:childTnLst>
                                    <p:animEffect transition="out" filter="blinds(horizontal)">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4" name="Picture 3" descr="Screen Shot 2019-04-14 at 5.36.36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400" y="1514475"/>
            <a:ext cx="6718300" cy="3228975"/>
          </a:xfrm>
          <a:prstGeom prst="rect">
            <a:avLst/>
          </a:prstGeom>
        </p:spPr>
      </p:pic>
      <p:pic>
        <p:nvPicPr>
          <p:cNvPr id="8" name="Picture 7" descr="Screen Shot 2019-04-14 at 5.36.44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0799" y="457200"/>
            <a:ext cx="4107443" cy="600075"/>
          </a:xfrm>
          <a:prstGeom prst="rect">
            <a:avLst/>
          </a:prstGeom>
        </p:spPr>
      </p:pic>
    </p:spTree>
    <p:extLst>
      <p:ext uri="{BB962C8B-B14F-4D97-AF65-F5344CB8AC3E}">
        <p14:creationId xmlns:p14="http://schemas.microsoft.com/office/powerpoint/2010/main" val="3548927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66800" y="285750"/>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Picture of book </a:t>
            </a:r>
            <a:r>
              <a:rPr lang="en-US" sz="3600" b="1" dirty="0" err="1" smtClean="0">
                <a:solidFill>
                  <a:srgbClr val="FFFF00"/>
                </a:solidFill>
                <a:effectLst>
                  <a:outerShdw blurRad="38100" dist="38100" dir="2700000" algn="tl">
                    <a:srgbClr val="000000"/>
                  </a:outerShdw>
                </a:effectLst>
                <a:latin typeface="Times New Roman" pitchFamily="-105" charset="0"/>
              </a:rPr>
              <a:t>factfullness</a:t>
            </a:r>
            <a:endParaRPr lang="en-US" sz="3600" b="1" dirty="0" smtClean="0">
              <a:solidFill>
                <a:srgbClr val="FFFF00"/>
              </a:solidFill>
              <a:effectLst>
                <a:outerShdw blurRad="38100" dist="38100" dir="2700000" algn="tl">
                  <a:srgbClr val="000000"/>
                </a:outerShdw>
              </a:effectLst>
              <a:latin typeface="Times New Roman" pitchFamily="-105" charset="0"/>
            </a:endParaRPr>
          </a:p>
        </p:txBody>
      </p:sp>
      <p:pic>
        <p:nvPicPr>
          <p:cNvPr id="2" name="Picture 1" descr="Factfullne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97000" y="190500"/>
            <a:ext cx="6350000" cy="4762500"/>
          </a:xfrm>
          <a:prstGeom prst="rect">
            <a:avLst/>
          </a:prstGeom>
        </p:spPr>
      </p:pic>
    </p:spTree>
    <p:extLst>
      <p:ext uri="{BB962C8B-B14F-4D97-AF65-F5344CB8AC3E}">
        <p14:creationId xmlns:p14="http://schemas.microsoft.com/office/powerpoint/2010/main" val="79343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925341"/>
            <a:ext cx="7086600" cy="3780009"/>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Questions from Hans</a:t>
            </a:r>
          </a:p>
          <a:p>
            <a:pPr marL="1143000" indent="-1143000" algn="ctr">
              <a:lnSpc>
                <a:spcPct val="95000"/>
              </a:lnSpc>
              <a:buAutoNum type="arabicParenR"/>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Worldwide, 30 year old men have spent 10 years in school on average, how many years have women of the same age spent in school?</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9 years</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6 years</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3 years</a:t>
            </a:r>
          </a:p>
        </p:txBody>
      </p:sp>
      <p:sp>
        <p:nvSpPr>
          <p:cNvPr id="3" name="TextBox 2"/>
          <p:cNvSpPr txBox="1"/>
          <p:nvPr/>
        </p:nvSpPr>
        <p:spPr>
          <a:xfrm>
            <a:off x="381000" y="228600"/>
            <a:ext cx="597038" cy="584776"/>
          </a:xfrm>
          <a:prstGeom prst="rect">
            <a:avLst/>
          </a:prstGeom>
          <a:noFill/>
        </p:spPr>
        <p:txBody>
          <a:bodyPr wrap="none" rtlCol="0">
            <a:spAutoFit/>
          </a:bodyPr>
          <a:lstStyle/>
          <a:p>
            <a:r>
              <a:rPr lang="en-US" sz="3200" dirty="0" smtClean="0">
                <a:solidFill>
                  <a:schemeClr val="bg1"/>
                </a:solidFill>
              </a:rPr>
              <a:t>#1</a:t>
            </a:r>
            <a:endParaRPr lang="en-US" sz="3200" dirty="0">
              <a:solidFill>
                <a:schemeClr val="bg1"/>
              </a:solidFill>
            </a:endParaRPr>
          </a:p>
        </p:txBody>
      </p:sp>
    </p:spTree>
    <p:extLst>
      <p:ext uri="{BB962C8B-B14F-4D97-AF65-F5344CB8AC3E}">
        <p14:creationId xmlns:p14="http://schemas.microsoft.com/office/powerpoint/2010/main" val="1580034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925341"/>
            <a:ext cx="7086600" cy="3780009"/>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Questions from Hans</a:t>
            </a:r>
          </a:p>
          <a:p>
            <a:pPr marL="1143000" indent="-1143000" algn="ctr">
              <a:lnSpc>
                <a:spcPct val="95000"/>
              </a:lnSpc>
              <a:buAutoNum type="arabicParenR"/>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Worldwide, 30 year old men have spent 10 years in school on average, how many years have women of the same age spent in school?</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gn="ctr">
              <a:lnSpc>
                <a:spcPct val="95000"/>
              </a:lnSpc>
              <a:buAutoNum type="arabicParenR"/>
              <a:defRPr/>
            </a:pPr>
            <a:r>
              <a:rPr lang="en-US" sz="2800" b="1" dirty="0" smtClean="0">
                <a:solidFill>
                  <a:srgbClr val="FFFFFF"/>
                </a:solidFill>
                <a:effectLst>
                  <a:outerShdw blurRad="38100" dist="38100" dir="2700000" algn="tl">
                    <a:srgbClr val="000000"/>
                  </a:outerShdw>
                </a:effectLst>
                <a:latin typeface="Times New Roman" pitchFamily="-105" charset="0"/>
              </a:rPr>
              <a:t>9 years</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6 years</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3 years</a:t>
            </a:r>
          </a:p>
        </p:txBody>
      </p:sp>
    </p:spTree>
    <p:extLst>
      <p:ext uri="{BB962C8B-B14F-4D97-AF65-F5344CB8AC3E}">
        <p14:creationId xmlns:p14="http://schemas.microsoft.com/office/powerpoint/2010/main" val="3707267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218364"/>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What do we enjoy ?</a:t>
            </a:r>
          </a:p>
        </p:txBody>
      </p:sp>
      <p:sp>
        <p:nvSpPr>
          <p:cNvPr id="3" name="Text Box 3"/>
          <p:cNvSpPr txBox="1">
            <a:spLocks noChangeArrowheads="1"/>
          </p:cNvSpPr>
          <p:nvPr/>
        </p:nvSpPr>
        <p:spPr bwMode="auto">
          <a:xfrm>
            <a:off x="990600" y="4509941"/>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Things that are beautiful</a:t>
            </a:r>
          </a:p>
        </p:txBody>
      </p:sp>
      <p:pic>
        <p:nvPicPr>
          <p:cNvPr id="2" name="Picture 1" descr="le cube orange (Confluence Distric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3600" y="1028699"/>
            <a:ext cx="4724400" cy="3448051"/>
          </a:xfrm>
          <a:prstGeom prst="rect">
            <a:avLst/>
          </a:prstGeom>
        </p:spPr>
      </p:pic>
      <p:sp>
        <p:nvSpPr>
          <p:cNvPr id="6" name="Text Box 3"/>
          <p:cNvSpPr txBox="1">
            <a:spLocks noChangeArrowheads="1"/>
          </p:cNvSpPr>
          <p:nvPr/>
        </p:nvSpPr>
        <p:spPr bwMode="auto">
          <a:xfrm>
            <a:off x="5562600" y="1090855"/>
            <a:ext cx="1233824" cy="797141"/>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dirty="0" smtClean="0">
                <a:latin typeface="Times New Roman" pitchFamily="-105" charset="0"/>
              </a:rPr>
              <a:t>Le Cube</a:t>
            </a:r>
          </a:p>
          <a:p>
            <a:pPr algn="ctr">
              <a:lnSpc>
                <a:spcPct val="95000"/>
              </a:lnSpc>
              <a:defRPr/>
            </a:pPr>
            <a:r>
              <a:rPr lang="en-US" sz="2400" dirty="0" smtClean="0">
                <a:latin typeface="Times New Roman" pitchFamily="-105" charset="0"/>
              </a:rPr>
              <a:t>Orange</a:t>
            </a:r>
          </a:p>
        </p:txBody>
      </p:sp>
    </p:spTree>
    <p:extLst>
      <p:ext uri="{BB962C8B-B14F-4D97-AF65-F5344CB8AC3E}">
        <p14:creationId xmlns:p14="http://schemas.microsoft.com/office/powerpoint/2010/main" val="422551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1001541"/>
            <a:ext cx="7086600" cy="2551980"/>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Questions from Hans</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Where does the majority of the world population live?</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endParaRPr lang="en-US" sz="2800" dirty="0">
              <a:latin typeface="Times New Roman" pitchFamily="-105" charset="0"/>
            </a:endParaRPr>
          </a:p>
        </p:txBody>
      </p:sp>
      <p:sp>
        <p:nvSpPr>
          <p:cNvPr id="3" name="TextBox 2"/>
          <p:cNvSpPr txBox="1"/>
          <p:nvPr/>
        </p:nvSpPr>
        <p:spPr>
          <a:xfrm>
            <a:off x="381000" y="228600"/>
            <a:ext cx="597038" cy="584776"/>
          </a:xfrm>
          <a:prstGeom prst="rect">
            <a:avLst/>
          </a:prstGeom>
          <a:noFill/>
        </p:spPr>
        <p:txBody>
          <a:bodyPr wrap="none" rtlCol="0">
            <a:spAutoFit/>
          </a:bodyPr>
          <a:lstStyle/>
          <a:p>
            <a:r>
              <a:rPr lang="en-US" sz="3200" dirty="0" smtClean="0">
                <a:solidFill>
                  <a:schemeClr val="bg1"/>
                </a:solidFill>
              </a:rPr>
              <a:t>#2</a:t>
            </a:r>
            <a:endParaRPr lang="en-US" sz="3200" dirty="0">
              <a:solidFill>
                <a:schemeClr val="bg1"/>
              </a:solidFill>
            </a:endParaRPr>
          </a:p>
        </p:txBody>
      </p:sp>
      <p:sp>
        <p:nvSpPr>
          <p:cNvPr id="4" name="Text Box 3"/>
          <p:cNvSpPr txBox="1">
            <a:spLocks noChangeArrowheads="1"/>
          </p:cNvSpPr>
          <p:nvPr/>
        </p:nvSpPr>
        <p:spPr bwMode="auto">
          <a:xfrm>
            <a:off x="1676400" y="2638912"/>
            <a:ext cx="6019800" cy="2142638"/>
          </a:xfrm>
          <a:prstGeom prst="rect">
            <a:avLst/>
          </a:prstGeom>
          <a:noFill/>
          <a:ln w="9525">
            <a:noFill/>
            <a:miter lim="800000"/>
            <a:headEnd/>
            <a:tailEnd/>
          </a:ln>
          <a:effectLst/>
        </p:spPr>
        <p:txBody>
          <a:bodyPr wrap="square">
            <a:prstTxWarp prst="textNoShape">
              <a:avLst/>
            </a:prstTxWarp>
            <a:spAutoFit/>
          </a:bodyPr>
          <a:lstStyle/>
          <a:p>
            <a:pP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Low Income Countries</a:t>
            </a: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Middle Income Countries</a:t>
            </a: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High Income Countries</a:t>
            </a:r>
          </a:p>
          <a:p>
            <a:pPr>
              <a:lnSpc>
                <a:spcPct val="95000"/>
              </a:lnSpc>
              <a:defRPr/>
            </a:pPr>
            <a:endParaRPr lang="en-US" sz="2800" dirty="0">
              <a:latin typeface="Times New Roman" pitchFamily="-105" charset="0"/>
            </a:endParaRPr>
          </a:p>
        </p:txBody>
      </p:sp>
    </p:spTree>
    <p:extLst>
      <p:ext uri="{BB962C8B-B14F-4D97-AF65-F5344CB8AC3E}">
        <p14:creationId xmlns:p14="http://schemas.microsoft.com/office/powerpoint/2010/main" val="1691892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1001541"/>
            <a:ext cx="7086600" cy="2551980"/>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Questions from Hans</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Where does the majority of the world population live?</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endParaRPr lang="en-US" sz="2800" dirty="0">
              <a:latin typeface="Times New Roman" pitchFamily="-105" charset="0"/>
            </a:endParaRPr>
          </a:p>
        </p:txBody>
      </p:sp>
      <p:sp>
        <p:nvSpPr>
          <p:cNvPr id="4" name="Text Box 3"/>
          <p:cNvSpPr txBox="1">
            <a:spLocks noChangeArrowheads="1"/>
          </p:cNvSpPr>
          <p:nvPr/>
        </p:nvSpPr>
        <p:spPr bwMode="auto">
          <a:xfrm>
            <a:off x="1676400" y="2638912"/>
            <a:ext cx="6019800" cy="2142638"/>
          </a:xfrm>
          <a:prstGeom prst="rect">
            <a:avLst/>
          </a:prstGeom>
          <a:noFill/>
          <a:ln w="9525">
            <a:noFill/>
            <a:miter lim="800000"/>
            <a:headEnd/>
            <a:tailEnd/>
          </a:ln>
          <a:effectLst/>
        </p:spPr>
        <p:txBody>
          <a:bodyPr wrap="square">
            <a:prstTxWarp prst="textNoShape">
              <a:avLst/>
            </a:prstTxWarp>
            <a:spAutoFit/>
          </a:bodyPr>
          <a:lstStyle/>
          <a:p>
            <a:pP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Low Income Countries</a:t>
            </a:r>
          </a:p>
          <a:p>
            <a:pPr marL="1143000" indent="-1143000">
              <a:lnSpc>
                <a:spcPct val="95000"/>
              </a:lnSpc>
              <a:buAutoNum type="arabicParenR"/>
              <a:defRPr/>
            </a:pPr>
            <a:r>
              <a:rPr lang="en-US" sz="2800" b="1" dirty="0" smtClean="0">
                <a:solidFill>
                  <a:schemeClr val="bg1"/>
                </a:solidFill>
                <a:effectLst>
                  <a:outerShdw blurRad="38100" dist="38100" dir="2700000" algn="tl">
                    <a:srgbClr val="000000"/>
                  </a:outerShdw>
                </a:effectLst>
                <a:latin typeface="Times New Roman" pitchFamily="-105" charset="0"/>
              </a:rPr>
              <a:t>Middle Income Countries</a:t>
            </a: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High Income Countries</a:t>
            </a:r>
          </a:p>
          <a:p>
            <a:pPr>
              <a:lnSpc>
                <a:spcPct val="95000"/>
              </a:lnSpc>
              <a:defRPr/>
            </a:pPr>
            <a:endParaRPr lang="en-US" sz="2800" dirty="0">
              <a:latin typeface="Times New Roman" pitchFamily="-105" charset="0"/>
            </a:endParaRPr>
          </a:p>
        </p:txBody>
      </p:sp>
    </p:spTree>
    <p:extLst>
      <p:ext uri="{BB962C8B-B14F-4D97-AF65-F5344CB8AC3E}">
        <p14:creationId xmlns:p14="http://schemas.microsoft.com/office/powerpoint/2010/main" val="2137341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14400" y="1086570"/>
            <a:ext cx="7315200" cy="2551980"/>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Questions from Hans</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In the last 20 years the proportion of the world population living in extreme poverty has?</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  </a:t>
            </a:r>
            <a:endParaRPr lang="en-US" sz="2800" dirty="0">
              <a:latin typeface="Times New Roman" pitchFamily="-105" charset="0"/>
            </a:endParaRPr>
          </a:p>
        </p:txBody>
      </p:sp>
      <p:sp>
        <p:nvSpPr>
          <p:cNvPr id="3" name="Text Box 3"/>
          <p:cNvSpPr txBox="1">
            <a:spLocks noChangeArrowheads="1"/>
          </p:cNvSpPr>
          <p:nvPr/>
        </p:nvSpPr>
        <p:spPr bwMode="auto">
          <a:xfrm>
            <a:off x="2362200" y="2686050"/>
            <a:ext cx="7086600" cy="1733295"/>
          </a:xfrm>
          <a:prstGeom prst="rect">
            <a:avLst/>
          </a:prstGeom>
          <a:noFill/>
          <a:ln w="9525">
            <a:noFill/>
            <a:miter lim="800000"/>
            <a:headEnd/>
            <a:tailEnd/>
          </a:ln>
          <a:effectLst/>
        </p:spPr>
        <p:txBody>
          <a:bodyPr>
            <a:prstTxWarp prst="textNoShape">
              <a:avLst/>
            </a:prstTxWarp>
            <a:spAutoFit/>
          </a:bodyPr>
          <a:lstStyle/>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Almost Doubled</a:t>
            </a: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Remained Same</a:t>
            </a: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Almost Halved  </a:t>
            </a:r>
            <a:endParaRPr lang="en-US" sz="2800" dirty="0">
              <a:latin typeface="Times New Roman" pitchFamily="-105" charset="0"/>
            </a:endParaRPr>
          </a:p>
        </p:txBody>
      </p:sp>
      <p:sp>
        <p:nvSpPr>
          <p:cNvPr id="4" name="TextBox 3"/>
          <p:cNvSpPr txBox="1"/>
          <p:nvPr/>
        </p:nvSpPr>
        <p:spPr>
          <a:xfrm>
            <a:off x="381000" y="228600"/>
            <a:ext cx="597038" cy="584776"/>
          </a:xfrm>
          <a:prstGeom prst="rect">
            <a:avLst/>
          </a:prstGeom>
          <a:noFill/>
        </p:spPr>
        <p:txBody>
          <a:bodyPr wrap="none" rtlCol="0">
            <a:spAutoFit/>
          </a:bodyPr>
          <a:lstStyle/>
          <a:p>
            <a:r>
              <a:rPr lang="en-US" sz="3200" dirty="0" smtClean="0">
                <a:solidFill>
                  <a:schemeClr val="bg1"/>
                </a:solidFill>
              </a:rPr>
              <a:t>#3</a:t>
            </a:r>
            <a:endParaRPr lang="en-US" sz="3200" dirty="0">
              <a:solidFill>
                <a:schemeClr val="bg1"/>
              </a:solidFill>
            </a:endParaRPr>
          </a:p>
        </p:txBody>
      </p:sp>
    </p:spTree>
    <p:extLst>
      <p:ext uri="{BB962C8B-B14F-4D97-AF65-F5344CB8AC3E}">
        <p14:creationId xmlns:p14="http://schemas.microsoft.com/office/powerpoint/2010/main" val="1064618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14400" y="1086570"/>
            <a:ext cx="7315200" cy="2551980"/>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Questions from Hans</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In the last 20 years the proportion of the world population living in extreme poverty has?</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  </a:t>
            </a:r>
            <a:endParaRPr lang="en-US" sz="2800" dirty="0">
              <a:latin typeface="Times New Roman" pitchFamily="-105" charset="0"/>
            </a:endParaRPr>
          </a:p>
        </p:txBody>
      </p:sp>
      <p:sp>
        <p:nvSpPr>
          <p:cNvPr id="3" name="Text Box 3"/>
          <p:cNvSpPr txBox="1">
            <a:spLocks noChangeArrowheads="1"/>
          </p:cNvSpPr>
          <p:nvPr/>
        </p:nvSpPr>
        <p:spPr bwMode="auto">
          <a:xfrm>
            <a:off x="2362200" y="2686050"/>
            <a:ext cx="7086600" cy="1733295"/>
          </a:xfrm>
          <a:prstGeom prst="rect">
            <a:avLst/>
          </a:prstGeom>
          <a:noFill/>
          <a:ln w="9525">
            <a:noFill/>
            <a:miter lim="800000"/>
            <a:headEnd/>
            <a:tailEnd/>
          </a:ln>
          <a:effectLst/>
        </p:spPr>
        <p:txBody>
          <a:bodyPr>
            <a:prstTxWarp prst="textNoShape">
              <a:avLst/>
            </a:prstTxWarp>
            <a:spAutoFit/>
          </a:bodyPr>
          <a:lstStyle/>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Almost Doubled</a:t>
            </a: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Remained Same</a:t>
            </a:r>
          </a:p>
          <a:p>
            <a:pPr marL="1143000" indent="-1143000">
              <a:lnSpc>
                <a:spcPct val="95000"/>
              </a:lnSpc>
              <a:buAutoNum type="arabicParenR"/>
              <a:defRPr/>
            </a:pPr>
            <a:r>
              <a:rPr lang="en-US" sz="2800" b="1" dirty="0" smtClean="0">
                <a:solidFill>
                  <a:srgbClr val="FFFFFF"/>
                </a:solidFill>
                <a:effectLst>
                  <a:outerShdw blurRad="38100" dist="38100" dir="2700000" algn="tl">
                    <a:srgbClr val="000000"/>
                  </a:outerShdw>
                </a:effectLst>
                <a:latin typeface="Times New Roman" pitchFamily="-105" charset="0"/>
              </a:rPr>
              <a:t>Almost Halved  </a:t>
            </a:r>
            <a:endParaRPr lang="en-US" sz="2800" dirty="0">
              <a:solidFill>
                <a:srgbClr val="FFFFFF"/>
              </a:solidFill>
              <a:latin typeface="Times New Roman" pitchFamily="-105" charset="0"/>
            </a:endParaRPr>
          </a:p>
        </p:txBody>
      </p:sp>
    </p:spTree>
    <p:extLst>
      <p:ext uri="{BB962C8B-B14F-4D97-AF65-F5344CB8AC3E}">
        <p14:creationId xmlns:p14="http://schemas.microsoft.com/office/powerpoint/2010/main" val="413401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66800" y="895350"/>
            <a:ext cx="7086600" cy="2551980"/>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Questions from Hans</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Global climate experts believe that over the next 100 years the average temperature will on average?</a:t>
            </a:r>
          </a:p>
          <a:p>
            <a:pP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  </a:t>
            </a:r>
            <a:endParaRPr lang="en-US" sz="2800" dirty="0">
              <a:latin typeface="Times New Roman" pitchFamily="-105" charset="0"/>
            </a:endParaRPr>
          </a:p>
        </p:txBody>
      </p:sp>
      <p:sp>
        <p:nvSpPr>
          <p:cNvPr id="3" name="Text Box 3"/>
          <p:cNvSpPr txBox="1">
            <a:spLocks noChangeArrowheads="1"/>
          </p:cNvSpPr>
          <p:nvPr/>
        </p:nvSpPr>
        <p:spPr bwMode="auto">
          <a:xfrm>
            <a:off x="2286000" y="2863223"/>
            <a:ext cx="7086600" cy="1733295"/>
          </a:xfrm>
          <a:prstGeom prst="rect">
            <a:avLst/>
          </a:prstGeom>
          <a:noFill/>
          <a:ln w="9525">
            <a:noFill/>
            <a:miter lim="800000"/>
            <a:headEnd/>
            <a:tailEnd/>
          </a:ln>
          <a:effectLst/>
        </p:spPr>
        <p:txBody>
          <a:bodyPr>
            <a:prstTxWarp prst="textNoShape">
              <a:avLst/>
            </a:prstTxWarp>
            <a:spAutoFit/>
          </a:bodyPr>
          <a:lstStyle/>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Get Warmer</a:t>
            </a: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Remain the Same</a:t>
            </a: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Get Colder</a:t>
            </a:r>
            <a:endParaRPr lang="en-US" sz="2800" dirty="0">
              <a:latin typeface="Times New Roman" pitchFamily="-105" charset="0"/>
            </a:endParaRPr>
          </a:p>
        </p:txBody>
      </p:sp>
      <p:sp>
        <p:nvSpPr>
          <p:cNvPr id="4" name="TextBox 3"/>
          <p:cNvSpPr txBox="1"/>
          <p:nvPr/>
        </p:nvSpPr>
        <p:spPr>
          <a:xfrm>
            <a:off x="381000" y="228600"/>
            <a:ext cx="597038" cy="584776"/>
          </a:xfrm>
          <a:prstGeom prst="rect">
            <a:avLst/>
          </a:prstGeom>
          <a:noFill/>
        </p:spPr>
        <p:txBody>
          <a:bodyPr wrap="none" rtlCol="0">
            <a:spAutoFit/>
          </a:bodyPr>
          <a:lstStyle/>
          <a:p>
            <a:r>
              <a:rPr lang="en-US" sz="3200" dirty="0" smtClean="0">
                <a:solidFill>
                  <a:schemeClr val="bg1"/>
                </a:solidFill>
              </a:rPr>
              <a:t>#4</a:t>
            </a:r>
            <a:endParaRPr lang="en-US" sz="3200" dirty="0">
              <a:solidFill>
                <a:schemeClr val="bg1"/>
              </a:solidFill>
            </a:endParaRPr>
          </a:p>
        </p:txBody>
      </p:sp>
    </p:spTree>
    <p:extLst>
      <p:ext uri="{BB962C8B-B14F-4D97-AF65-F5344CB8AC3E}">
        <p14:creationId xmlns:p14="http://schemas.microsoft.com/office/powerpoint/2010/main" val="1534160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66800" y="895350"/>
            <a:ext cx="7086600" cy="2551980"/>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Questions from Hans</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Global climate experts believe that over the next 100 years the average temperature will on average?</a:t>
            </a:r>
          </a:p>
          <a:p>
            <a:pP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  </a:t>
            </a:r>
            <a:endParaRPr lang="en-US" sz="2800" dirty="0">
              <a:latin typeface="Times New Roman" pitchFamily="-105" charset="0"/>
            </a:endParaRPr>
          </a:p>
        </p:txBody>
      </p:sp>
      <p:sp>
        <p:nvSpPr>
          <p:cNvPr id="3" name="Text Box 3"/>
          <p:cNvSpPr txBox="1">
            <a:spLocks noChangeArrowheads="1"/>
          </p:cNvSpPr>
          <p:nvPr/>
        </p:nvSpPr>
        <p:spPr bwMode="auto">
          <a:xfrm>
            <a:off x="2286000" y="2863223"/>
            <a:ext cx="7086600" cy="1733295"/>
          </a:xfrm>
          <a:prstGeom prst="rect">
            <a:avLst/>
          </a:prstGeom>
          <a:noFill/>
          <a:ln w="9525">
            <a:noFill/>
            <a:miter lim="800000"/>
            <a:headEnd/>
            <a:tailEnd/>
          </a:ln>
          <a:effectLst/>
        </p:spPr>
        <p:txBody>
          <a:bodyPr>
            <a:prstTxWarp prst="textNoShape">
              <a:avLst/>
            </a:prstTxWarp>
            <a:spAutoFit/>
          </a:bodyPr>
          <a:lstStyle/>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nSpc>
                <a:spcPct val="95000"/>
              </a:lnSpc>
              <a:buAutoNum type="arabicParenR"/>
              <a:defRPr/>
            </a:pPr>
            <a:r>
              <a:rPr lang="en-US" sz="2800" b="1" dirty="0" smtClean="0">
                <a:solidFill>
                  <a:srgbClr val="FFFFFF"/>
                </a:solidFill>
                <a:effectLst>
                  <a:outerShdw blurRad="38100" dist="38100" dir="2700000" algn="tl">
                    <a:srgbClr val="000000"/>
                  </a:outerShdw>
                </a:effectLst>
                <a:latin typeface="Times New Roman" pitchFamily="-105" charset="0"/>
              </a:rPr>
              <a:t>Get Warmer</a:t>
            </a: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Remain the Same</a:t>
            </a: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Get Colder</a:t>
            </a:r>
            <a:endParaRPr lang="en-US" sz="2800" dirty="0">
              <a:latin typeface="Times New Roman" pitchFamily="-105" charset="0"/>
            </a:endParaRPr>
          </a:p>
        </p:txBody>
      </p:sp>
    </p:spTree>
    <p:extLst>
      <p:ext uri="{BB962C8B-B14F-4D97-AF65-F5344CB8AC3E}">
        <p14:creationId xmlns:p14="http://schemas.microsoft.com/office/powerpoint/2010/main" val="2782012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1182283"/>
            <a:ext cx="7086600" cy="3370667"/>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Questions from Hans</a:t>
            </a:r>
          </a:p>
          <a:p>
            <a:pPr marL="1143000" indent="-1143000" algn="ctr">
              <a:lnSpc>
                <a:spcPct val="95000"/>
              </a:lnSpc>
              <a:buAutoNum type="arabicParenR"/>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What is the life expectancy of the world today?</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50 years</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60 years</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70 years</a:t>
            </a:r>
          </a:p>
        </p:txBody>
      </p:sp>
      <p:sp>
        <p:nvSpPr>
          <p:cNvPr id="3" name="TextBox 2"/>
          <p:cNvSpPr txBox="1"/>
          <p:nvPr/>
        </p:nvSpPr>
        <p:spPr>
          <a:xfrm>
            <a:off x="381000" y="228600"/>
            <a:ext cx="597038" cy="584776"/>
          </a:xfrm>
          <a:prstGeom prst="rect">
            <a:avLst/>
          </a:prstGeom>
          <a:noFill/>
        </p:spPr>
        <p:txBody>
          <a:bodyPr wrap="none" rtlCol="0">
            <a:spAutoFit/>
          </a:bodyPr>
          <a:lstStyle/>
          <a:p>
            <a:r>
              <a:rPr lang="en-US" sz="3200" dirty="0" smtClean="0">
                <a:solidFill>
                  <a:schemeClr val="bg1"/>
                </a:solidFill>
              </a:rPr>
              <a:t>#5</a:t>
            </a:r>
            <a:endParaRPr lang="en-US" sz="3200" dirty="0">
              <a:solidFill>
                <a:schemeClr val="bg1"/>
              </a:solidFill>
            </a:endParaRPr>
          </a:p>
        </p:txBody>
      </p:sp>
    </p:spTree>
    <p:extLst>
      <p:ext uri="{BB962C8B-B14F-4D97-AF65-F5344CB8AC3E}">
        <p14:creationId xmlns:p14="http://schemas.microsoft.com/office/powerpoint/2010/main" val="2810535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1182283"/>
            <a:ext cx="7086600" cy="3370667"/>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Questions from Hans</a:t>
            </a:r>
          </a:p>
          <a:p>
            <a:pPr marL="1143000" indent="-1143000" algn="ctr">
              <a:lnSpc>
                <a:spcPct val="95000"/>
              </a:lnSpc>
              <a:buAutoNum type="arabicParenR"/>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What is the life expectancy of the world today?</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50 years</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60 years</a:t>
            </a:r>
          </a:p>
          <a:p>
            <a:pPr marL="1143000" indent="-1143000" algn="ctr">
              <a:lnSpc>
                <a:spcPct val="95000"/>
              </a:lnSpc>
              <a:buAutoNum type="arabicParenR"/>
              <a:defRPr/>
            </a:pPr>
            <a:r>
              <a:rPr lang="en-US" sz="2800" b="1" dirty="0" smtClean="0">
                <a:solidFill>
                  <a:srgbClr val="FFFFFF"/>
                </a:solidFill>
                <a:effectLst>
                  <a:outerShdw blurRad="38100" dist="38100" dir="2700000" algn="tl">
                    <a:srgbClr val="000000"/>
                  </a:outerShdw>
                </a:effectLst>
                <a:latin typeface="Times New Roman" pitchFamily="-105" charset="0"/>
              </a:rPr>
              <a:t>70 years</a:t>
            </a:r>
          </a:p>
        </p:txBody>
      </p:sp>
      <p:sp>
        <p:nvSpPr>
          <p:cNvPr id="3" name="Text Box 3"/>
          <p:cNvSpPr txBox="1">
            <a:spLocks noChangeArrowheads="1"/>
          </p:cNvSpPr>
          <p:nvPr/>
        </p:nvSpPr>
        <p:spPr bwMode="auto">
          <a:xfrm>
            <a:off x="6553200" y="3761664"/>
            <a:ext cx="1143000" cy="623248"/>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a:solidFill>
                  <a:srgbClr val="FFFF00"/>
                </a:solidFill>
                <a:effectLst>
                  <a:outerShdw blurRad="38100" dist="38100" dir="2700000" algn="tl">
                    <a:srgbClr val="000000"/>
                  </a:outerShdw>
                </a:effectLst>
                <a:latin typeface="Times New Roman" pitchFamily="-105" charset="0"/>
              </a:rPr>
              <a:t>?</a:t>
            </a:r>
            <a:endParaRPr lang="en-US" sz="3600" b="1" dirty="0" smtClean="0">
              <a:solidFill>
                <a:srgbClr val="FFFF00"/>
              </a:solidFill>
              <a:effectLst>
                <a:outerShdw blurRad="38100" dist="38100" dir="2700000" algn="tl">
                  <a:srgbClr val="000000"/>
                </a:outerShdw>
              </a:effectLst>
              <a:latin typeface="Times New Roman" pitchFamily="-105" charset="0"/>
            </a:endParaRPr>
          </a:p>
        </p:txBody>
      </p:sp>
    </p:spTree>
    <p:extLst>
      <p:ext uri="{BB962C8B-B14F-4D97-AF65-F5344CB8AC3E}">
        <p14:creationId xmlns:p14="http://schemas.microsoft.com/office/powerpoint/2010/main" val="48820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Screen Shot 2019-04-14 at 5.59.24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970" y="971550"/>
            <a:ext cx="8284030" cy="1657350"/>
          </a:xfrm>
          <a:prstGeom prst="rect">
            <a:avLst/>
          </a:prstGeom>
        </p:spPr>
      </p:pic>
      <p:sp>
        <p:nvSpPr>
          <p:cNvPr id="4" name="Text Box 3"/>
          <p:cNvSpPr txBox="1">
            <a:spLocks noChangeArrowheads="1"/>
          </p:cNvSpPr>
          <p:nvPr/>
        </p:nvSpPr>
        <p:spPr bwMode="auto">
          <a:xfrm>
            <a:off x="990600" y="3086100"/>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187 Recognized Types</a:t>
            </a:r>
          </a:p>
        </p:txBody>
      </p:sp>
      <p:sp>
        <p:nvSpPr>
          <p:cNvPr id="6" name="Text Box 3"/>
          <p:cNvSpPr txBox="1">
            <a:spLocks noChangeArrowheads="1"/>
          </p:cNvSpPr>
          <p:nvPr/>
        </p:nvSpPr>
        <p:spPr bwMode="auto">
          <a:xfrm>
            <a:off x="990600" y="3714750"/>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Instinct to Generalize</a:t>
            </a:r>
          </a:p>
        </p:txBody>
      </p:sp>
    </p:spTree>
    <p:extLst>
      <p:ext uri="{BB962C8B-B14F-4D97-AF65-F5344CB8AC3E}">
        <p14:creationId xmlns:p14="http://schemas.microsoft.com/office/powerpoint/2010/main" val="196589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5" name="Picture 4" descr="trump 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22205" y="2782360"/>
            <a:ext cx="3121394" cy="2156226"/>
          </a:xfrm>
          <a:prstGeom prst="rect">
            <a:avLst/>
          </a:prstGeom>
        </p:spPr>
      </p:pic>
      <p:pic>
        <p:nvPicPr>
          <p:cNvPr id="7" name="Picture 6" descr="trump.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2200" y="298985"/>
            <a:ext cx="4343400" cy="2164205"/>
          </a:xfrm>
          <a:prstGeom prst="rect">
            <a:avLst/>
          </a:prstGeom>
        </p:spPr>
      </p:pic>
    </p:spTree>
    <p:extLst>
      <p:ext uri="{BB962C8B-B14F-4D97-AF65-F5344CB8AC3E}">
        <p14:creationId xmlns:p14="http://schemas.microsoft.com/office/powerpoint/2010/main" val="1445331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218364"/>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What do we enjoy ?</a:t>
            </a:r>
          </a:p>
        </p:txBody>
      </p:sp>
      <p:sp>
        <p:nvSpPr>
          <p:cNvPr id="3" name="Text Box 3"/>
          <p:cNvSpPr txBox="1">
            <a:spLocks noChangeArrowheads="1"/>
          </p:cNvSpPr>
          <p:nvPr/>
        </p:nvSpPr>
        <p:spPr bwMode="auto">
          <a:xfrm>
            <a:off x="990600" y="4509941"/>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a:solidFill>
                  <a:srgbClr val="FFFF00"/>
                </a:solidFill>
                <a:effectLst>
                  <a:outerShdw blurRad="38100" dist="38100" dir="2700000" algn="tl">
                    <a:srgbClr val="000000"/>
                  </a:outerShdw>
                </a:effectLst>
                <a:latin typeface="Times New Roman" pitchFamily="-105" charset="0"/>
              </a:rPr>
              <a:t>T</a:t>
            </a:r>
            <a:r>
              <a:rPr lang="en-US" sz="3600" b="1" dirty="0" smtClean="0">
                <a:solidFill>
                  <a:srgbClr val="FFFF00"/>
                </a:solidFill>
                <a:effectLst>
                  <a:outerShdw blurRad="38100" dist="38100" dir="2700000" algn="tl">
                    <a:srgbClr val="000000"/>
                  </a:outerShdw>
                </a:effectLst>
                <a:latin typeface="Times New Roman" pitchFamily="-105" charset="0"/>
              </a:rPr>
              <a:t>hings that are shocking</a:t>
            </a:r>
          </a:p>
        </p:txBody>
      </p:sp>
      <p:grpSp>
        <p:nvGrpSpPr>
          <p:cNvPr id="4" name="Group 3"/>
          <p:cNvGrpSpPr/>
          <p:nvPr/>
        </p:nvGrpSpPr>
        <p:grpSpPr>
          <a:xfrm>
            <a:off x="3208264" y="1128374"/>
            <a:ext cx="2506736" cy="3195976"/>
            <a:chOff x="1752600" y="1301299"/>
            <a:chExt cx="2735335" cy="4261301"/>
          </a:xfrm>
        </p:grpSpPr>
        <p:pic>
          <p:nvPicPr>
            <p:cNvPr id="8" name="Picture 2" descr="IMG_967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1301299"/>
              <a:ext cx="2735335" cy="205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 descr="IMG_9673.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52600" y="3511099"/>
              <a:ext cx="2735335" cy="205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41563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66800" y="1962150"/>
            <a:ext cx="7086600" cy="914609"/>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Why might we </a:t>
            </a:r>
            <a:r>
              <a:rPr lang="en-US" sz="2800" b="1" u="sng" dirty="0" smtClean="0">
                <a:solidFill>
                  <a:srgbClr val="FFFF00"/>
                </a:solidFill>
                <a:effectLst>
                  <a:outerShdw blurRad="38100" dist="38100" dir="2700000" algn="tl">
                    <a:srgbClr val="000000"/>
                  </a:outerShdw>
                </a:effectLst>
                <a:latin typeface="Times New Roman" pitchFamily="-105" charset="0"/>
              </a:rPr>
              <a:t>not</a:t>
            </a:r>
            <a:r>
              <a:rPr lang="en-US" sz="2800" b="1" dirty="0" smtClean="0">
                <a:solidFill>
                  <a:srgbClr val="FFFF00"/>
                </a:solidFill>
                <a:effectLst>
                  <a:outerShdw blurRad="38100" dist="38100" dir="2700000" algn="tl">
                    <a:srgbClr val="000000"/>
                  </a:outerShdw>
                </a:effectLst>
                <a:latin typeface="Times New Roman" pitchFamily="-105" charset="0"/>
              </a:rPr>
              <a:t> see </a:t>
            </a: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the world clearly?</a:t>
            </a:r>
          </a:p>
        </p:txBody>
      </p:sp>
      <p:sp>
        <p:nvSpPr>
          <p:cNvPr id="3" name="Text Box 3"/>
          <p:cNvSpPr txBox="1">
            <a:spLocks noChangeArrowheads="1"/>
          </p:cNvSpPr>
          <p:nvPr/>
        </p:nvSpPr>
        <p:spPr bwMode="auto">
          <a:xfrm>
            <a:off x="1066800" y="3006829"/>
            <a:ext cx="7086600" cy="1323952"/>
          </a:xfrm>
          <a:prstGeom prst="rect">
            <a:avLst/>
          </a:prstGeom>
          <a:noFill/>
          <a:ln w="9525">
            <a:noFill/>
            <a:miter lim="800000"/>
            <a:headEnd/>
            <a:tailEnd/>
          </a:ln>
          <a:effectLst/>
        </p:spPr>
        <p:txBody>
          <a:bodyPr>
            <a:prstTxWarp prst="textNoShape">
              <a:avLst/>
            </a:prstTxWarp>
            <a:spAutoFit/>
          </a:bodyPr>
          <a:lstStyle/>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Fall Victim to Bias</a:t>
            </a:r>
          </a:p>
          <a:p>
            <a:pPr algn="ctr">
              <a:lnSpc>
                <a:spcPct val="95000"/>
              </a:lnSpc>
              <a:defRPr/>
            </a:pPr>
            <a:endParaRPr lang="en-US" sz="2800" dirty="0">
              <a:latin typeface="Times New Roman" pitchFamily="-105" charset="0"/>
            </a:endParaRPr>
          </a:p>
        </p:txBody>
      </p:sp>
      <p:pic>
        <p:nvPicPr>
          <p:cNvPr id="4" name="Picture 3" descr="strawberry with kiwi insid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8266" y="395041"/>
            <a:ext cx="2302934" cy="971550"/>
          </a:xfrm>
          <a:prstGeom prst="rect">
            <a:avLst/>
          </a:prstGeom>
        </p:spPr>
      </p:pic>
      <p:pic>
        <p:nvPicPr>
          <p:cNvPr id="2" name="Picture 1" descr="Escher sky and water.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208430"/>
            <a:ext cx="1805657" cy="1314450"/>
          </a:xfrm>
          <a:prstGeom prst="rect">
            <a:avLst/>
          </a:prstGeom>
        </p:spPr>
      </p:pic>
      <p:pic>
        <p:nvPicPr>
          <p:cNvPr id="7" name="Picture 6" descr="Screen Shot 2019-04-20 at 4.11.13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09744" y="242691"/>
            <a:ext cx="1805656" cy="1300360"/>
          </a:xfrm>
          <a:prstGeom prst="rect">
            <a:avLst/>
          </a:prstGeom>
        </p:spPr>
      </p:pic>
    </p:spTree>
    <p:extLst>
      <p:ext uri="{BB962C8B-B14F-4D97-AF65-F5344CB8AC3E}">
        <p14:creationId xmlns:p14="http://schemas.microsoft.com/office/powerpoint/2010/main" val="4211345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66800" y="1876912"/>
            <a:ext cx="7086600" cy="214263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Why might we </a:t>
            </a:r>
            <a:r>
              <a:rPr lang="en-US" sz="2800" b="1" u="sng" dirty="0" smtClean="0">
                <a:solidFill>
                  <a:srgbClr val="FFFF00"/>
                </a:solidFill>
                <a:effectLst>
                  <a:outerShdw blurRad="38100" dist="38100" dir="2700000" algn="tl">
                    <a:srgbClr val="000000"/>
                  </a:outerShdw>
                </a:effectLst>
                <a:latin typeface="Times New Roman" pitchFamily="-105" charset="0"/>
              </a:rPr>
              <a:t>not</a:t>
            </a:r>
            <a:r>
              <a:rPr lang="en-US" sz="2800" b="1" dirty="0" smtClean="0">
                <a:solidFill>
                  <a:srgbClr val="FFFF00"/>
                </a:solidFill>
                <a:effectLst>
                  <a:outerShdw blurRad="38100" dist="38100" dir="2700000" algn="tl">
                    <a:srgbClr val="000000"/>
                  </a:outerShdw>
                </a:effectLst>
                <a:latin typeface="Times New Roman" pitchFamily="-105" charset="0"/>
              </a:rPr>
              <a:t> see </a:t>
            </a: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the world clearly?</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Fall Victim to Bias</a:t>
            </a:r>
          </a:p>
          <a:p>
            <a:pPr algn="ctr">
              <a:lnSpc>
                <a:spcPct val="95000"/>
              </a:lnSpc>
              <a:defRPr/>
            </a:pPr>
            <a:endParaRPr lang="en-US" sz="2800" dirty="0">
              <a:latin typeface="Times New Roman" pitchFamily="-105" charset="0"/>
            </a:endParaRPr>
          </a:p>
        </p:txBody>
      </p:sp>
      <p:sp>
        <p:nvSpPr>
          <p:cNvPr id="3" name="Text Box 3"/>
          <p:cNvSpPr txBox="1">
            <a:spLocks noChangeArrowheads="1"/>
          </p:cNvSpPr>
          <p:nvPr/>
        </p:nvSpPr>
        <p:spPr bwMode="auto">
          <a:xfrm>
            <a:off x="1066800" y="3943350"/>
            <a:ext cx="7086600" cy="505266"/>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Anecdote?</a:t>
            </a:r>
          </a:p>
        </p:txBody>
      </p:sp>
      <p:pic>
        <p:nvPicPr>
          <p:cNvPr id="4" name="Picture 3" descr="strawberry with kiwi insid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8266" y="395041"/>
            <a:ext cx="2302934" cy="971550"/>
          </a:xfrm>
          <a:prstGeom prst="rect">
            <a:avLst/>
          </a:prstGeom>
        </p:spPr>
      </p:pic>
      <p:pic>
        <p:nvPicPr>
          <p:cNvPr id="6" name="Picture 5" descr="Escher sky and water.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208430"/>
            <a:ext cx="1805657" cy="1314450"/>
          </a:xfrm>
          <a:prstGeom prst="rect">
            <a:avLst/>
          </a:prstGeom>
        </p:spPr>
      </p:pic>
      <p:pic>
        <p:nvPicPr>
          <p:cNvPr id="7" name="Picture 6" descr="Screen Shot 2019-04-20 at 4.11.13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09744" y="242691"/>
            <a:ext cx="1805656" cy="1300360"/>
          </a:xfrm>
          <a:prstGeom prst="rect">
            <a:avLst/>
          </a:prstGeom>
        </p:spPr>
      </p:pic>
    </p:spTree>
    <p:extLst>
      <p:ext uri="{BB962C8B-B14F-4D97-AF65-F5344CB8AC3E}">
        <p14:creationId xmlns:p14="http://schemas.microsoft.com/office/powerpoint/2010/main" val="3418685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66800" y="1891694"/>
            <a:ext cx="7086600" cy="214263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Why might we </a:t>
            </a:r>
            <a:r>
              <a:rPr lang="en-US" sz="2800" b="1" u="sng" dirty="0" smtClean="0">
                <a:solidFill>
                  <a:srgbClr val="FFFF00"/>
                </a:solidFill>
                <a:effectLst>
                  <a:outerShdw blurRad="38100" dist="38100" dir="2700000" algn="tl">
                    <a:srgbClr val="000000"/>
                  </a:outerShdw>
                </a:effectLst>
                <a:latin typeface="Times New Roman" pitchFamily="-105" charset="0"/>
              </a:rPr>
              <a:t>not</a:t>
            </a:r>
            <a:r>
              <a:rPr lang="en-US" sz="2800" b="1" dirty="0" smtClean="0">
                <a:solidFill>
                  <a:srgbClr val="FFFF00"/>
                </a:solidFill>
                <a:effectLst>
                  <a:outerShdw blurRad="38100" dist="38100" dir="2700000" algn="tl">
                    <a:srgbClr val="000000"/>
                  </a:outerShdw>
                </a:effectLst>
                <a:latin typeface="Times New Roman" pitchFamily="-105" charset="0"/>
              </a:rPr>
              <a:t> see </a:t>
            </a: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the world clearly?</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Fall Victim to Bias</a:t>
            </a:r>
          </a:p>
          <a:p>
            <a:pPr algn="ctr">
              <a:lnSpc>
                <a:spcPct val="95000"/>
              </a:lnSpc>
              <a:defRPr/>
            </a:pPr>
            <a:endParaRPr lang="en-US" sz="2800" dirty="0">
              <a:latin typeface="Times New Roman" pitchFamily="-105" charset="0"/>
            </a:endParaRPr>
          </a:p>
        </p:txBody>
      </p:sp>
      <p:sp>
        <p:nvSpPr>
          <p:cNvPr id="3" name="Text Box 3"/>
          <p:cNvSpPr txBox="1">
            <a:spLocks noChangeArrowheads="1"/>
          </p:cNvSpPr>
          <p:nvPr/>
        </p:nvSpPr>
        <p:spPr bwMode="auto">
          <a:xfrm>
            <a:off x="1066800" y="4057650"/>
            <a:ext cx="7086600" cy="505266"/>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Understanding that Bias Exists</a:t>
            </a:r>
          </a:p>
        </p:txBody>
      </p:sp>
      <p:pic>
        <p:nvPicPr>
          <p:cNvPr id="4" name="Picture 3" descr="strawberry with kiwi insid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8266" y="395041"/>
            <a:ext cx="2302934" cy="971550"/>
          </a:xfrm>
          <a:prstGeom prst="rect">
            <a:avLst/>
          </a:prstGeom>
        </p:spPr>
      </p:pic>
      <p:pic>
        <p:nvPicPr>
          <p:cNvPr id="6" name="Picture 5" descr="Escher sky and water.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208430"/>
            <a:ext cx="1805657" cy="1314450"/>
          </a:xfrm>
          <a:prstGeom prst="rect">
            <a:avLst/>
          </a:prstGeom>
        </p:spPr>
      </p:pic>
      <p:pic>
        <p:nvPicPr>
          <p:cNvPr id="7" name="Picture 6" descr="Screen Shot 2019-04-20 at 4.11.13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09744" y="242691"/>
            <a:ext cx="1805656" cy="1300360"/>
          </a:xfrm>
          <a:prstGeom prst="rect">
            <a:avLst/>
          </a:prstGeom>
        </p:spPr>
      </p:pic>
    </p:spTree>
    <p:extLst>
      <p:ext uri="{BB962C8B-B14F-4D97-AF65-F5344CB8AC3E}">
        <p14:creationId xmlns:p14="http://schemas.microsoft.com/office/powerpoint/2010/main" val="790011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66800" y="1848570"/>
            <a:ext cx="7086600" cy="2551980"/>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Why might we </a:t>
            </a:r>
            <a:r>
              <a:rPr lang="en-US" sz="2800" b="1" u="sng" dirty="0" smtClean="0">
                <a:solidFill>
                  <a:srgbClr val="FFFF00"/>
                </a:solidFill>
                <a:effectLst>
                  <a:outerShdw blurRad="38100" dist="38100" dir="2700000" algn="tl">
                    <a:srgbClr val="000000"/>
                  </a:outerShdw>
                </a:effectLst>
                <a:latin typeface="Times New Roman" pitchFamily="-105" charset="0"/>
              </a:rPr>
              <a:t>not</a:t>
            </a:r>
            <a:r>
              <a:rPr lang="en-US" sz="2800" b="1" dirty="0" smtClean="0">
                <a:solidFill>
                  <a:srgbClr val="FFFF00"/>
                </a:solidFill>
                <a:effectLst>
                  <a:outerShdw blurRad="38100" dist="38100" dir="2700000" algn="tl">
                    <a:srgbClr val="000000"/>
                  </a:outerShdw>
                </a:effectLst>
                <a:latin typeface="Times New Roman" pitchFamily="-105" charset="0"/>
              </a:rPr>
              <a:t> see </a:t>
            </a: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the world clearly?</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Fall Victim to Bias</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Depend on Intuition</a:t>
            </a:r>
          </a:p>
          <a:p>
            <a:pPr algn="ctr">
              <a:lnSpc>
                <a:spcPct val="95000"/>
              </a:lnSpc>
              <a:defRPr/>
            </a:pPr>
            <a:endParaRPr lang="en-US" sz="2800" dirty="0">
              <a:latin typeface="Times New Roman" pitchFamily="-105" charset="0"/>
            </a:endParaRPr>
          </a:p>
        </p:txBody>
      </p:sp>
      <p:sp>
        <p:nvSpPr>
          <p:cNvPr id="3" name="Text Box 3"/>
          <p:cNvSpPr txBox="1">
            <a:spLocks noChangeArrowheads="1"/>
          </p:cNvSpPr>
          <p:nvPr/>
        </p:nvSpPr>
        <p:spPr bwMode="auto">
          <a:xfrm>
            <a:off x="1066800" y="4276284"/>
            <a:ext cx="7086600" cy="505266"/>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Anecdote? </a:t>
            </a:r>
          </a:p>
        </p:txBody>
      </p:sp>
      <p:pic>
        <p:nvPicPr>
          <p:cNvPr id="4" name="Picture 3" descr="strawberry with kiwi insid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8266" y="395041"/>
            <a:ext cx="2302934" cy="971550"/>
          </a:xfrm>
          <a:prstGeom prst="rect">
            <a:avLst/>
          </a:prstGeom>
        </p:spPr>
      </p:pic>
      <p:pic>
        <p:nvPicPr>
          <p:cNvPr id="6" name="Picture 5" descr="Escher sky and water.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208430"/>
            <a:ext cx="1805657" cy="1314450"/>
          </a:xfrm>
          <a:prstGeom prst="rect">
            <a:avLst/>
          </a:prstGeom>
        </p:spPr>
      </p:pic>
      <p:pic>
        <p:nvPicPr>
          <p:cNvPr id="7" name="Picture 6" descr="Screen Shot 2019-04-20 at 4.11.13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09744" y="242691"/>
            <a:ext cx="1805656" cy="1300360"/>
          </a:xfrm>
          <a:prstGeom prst="rect">
            <a:avLst/>
          </a:prstGeom>
        </p:spPr>
      </p:pic>
      <p:sp>
        <p:nvSpPr>
          <p:cNvPr id="2" name="TextBox 1"/>
          <p:cNvSpPr txBox="1"/>
          <p:nvPr/>
        </p:nvSpPr>
        <p:spPr>
          <a:xfrm>
            <a:off x="-1487101" y="179231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0179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66800" y="1905000"/>
            <a:ext cx="7086600" cy="2551980"/>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Why might we </a:t>
            </a:r>
            <a:r>
              <a:rPr lang="en-US" sz="2800" b="1" u="sng" dirty="0" smtClean="0">
                <a:solidFill>
                  <a:srgbClr val="FFFF00"/>
                </a:solidFill>
                <a:effectLst>
                  <a:outerShdw blurRad="38100" dist="38100" dir="2700000" algn="tl">
                    <a:srgbClr val="000000"/>
                  </a:outerShdw>
                </a:effectLst>
                <a:latin typeface="Times New Roman" pitchFamily="-105" charset="0"/>
              </a:rPr>
              <a:t>not</a:t>
            </a:r>
            <a:r>
              <a:rPr lang="en-US" sz="2800" b="1" dirty="0" smtClean="0">
                <a:solidFill>
                  <a:srgbClr val="FFFF00"/>
                </a:solidFill>
                <a:effectLst>
                  <a:outerShdw blurRad="38100" dist="38100" dir="2700000" algn="tl">
                    <a:srgbClr val="000000"/>
                  </a:outerShdw>
                </a:effectLst>
                <a:latin typeface="Times New Roman" pitchFamily="-105" charset="0"/>
              </a:rPr>
              <a:t> see </a:t>
            </a: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the world clearly?</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Fall Victim to Bias</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Depend on Intuition</a:t>
            </a:r>
          </a:p>
          <a:p>
            <a:pPr algn="ctr">
              <a:lnSpc>
                <a:spcPct val="95000"/>
              </a:lnSpc>
              <a:defRPr/>
            </a:pPr>
            <a:endParaRPr lang="en-US" sz="2800" dirty="0">
              <a:latin typeface="Times New Roman" pitchFamily="-105" charset="0"/>
            </a:endParaRPr>
          </a:p>
        </p:txBody>
      </p:sp>
      <p:sp>
        <p:nvSpPr>
          <p:cNvPr id="3" name="Text Box 3"/>
          <p:cNvSpPr txBox="1">
            <a:spLocks noChangeArrowheads="1"/>
          </p:cNvSpPr>
          <p:nvPr/>
        </p:nvSpPr>
        <p:spPr bwMode="auto">
          <a:xfrm>
            <a:off x="1066800" y="4352484"/>
            <a:ext cx="7086600" cy="505266"/>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Statistics</a:t>
            </a:r>
          </a:p>
        </p:txBody>
      </p:sp>
      <p:pic>
        <p:nvPicPr>
          <p:cNvPr id="4" name="Picture 3" descr="strawberry with kiwi insid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8266" y="395041"/>
            <a:ext cx="2302934" cy="971550"/>
          </a:xfrm>
          <a:prstGeom prst="rect">
            <a:avLst/>
          </a:prstGeom>
        </p:spPr>
      </p:pic>
      <p:pic>
        <p:nvPicPr>
          <p:cNvPr id="6" name="Picture 5" descr="Escher sky and water.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208430"/>
            <a:ext cx="1805657" cy="1314450"/>
          </a:xfrm>
          <a:prstGeom prst="rect">
            <a:avLst/>
          </a:prstGeom>
        </p:spPr>
      </p:pic>
      <p:pic>
        <p:nvPicPr>
          <p:cNvPr id="7" name="Picture 6" descr="Screen Shot 2019-04-20 at 4.11.13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09744" y="242691"/>
            <a:ext cx="1805656" cy="1300360"/>
          </a:xfrm>
          <a:prstGeom prst="rect">
            <a:avLst/>
          </a:prstGeom>
        </p:spPr>
      </p:pic>
    </p:spTree>
    <p:extLst>
      <p:ext uri="{BB962C8B-B14F-4D97-AF65-F5344CB8AC3E}">
        <p14:creationId xmlns:p14="http://schemas.microsoft.com/office/powerpoint/2010/main" val="12431257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2114550"/>
            <a:ext cx="7086600" cy="1149545"/>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And </a:t>
            </a:r>
            <a:r>
              <a:rPr lang="en-US" sz="3600" b="1" u="sng" dirty="0" smtClean="0">
                <a:solidFill>
                  <a:srgbClr val="FFFF00"/>
                </a:solidFill>
                <a:effectLst>
                  <a:outerShdw blurRad="38100" dist="38100" dir="2700000" algn="tl">
                    <a:srgbClr val="000000"/>
                  </a:outerShdw>
                </a:effectLst>
                <a:latin typeface="Times New Roman" pitchFamily="-105" charset="0"/>
              </a:rPr>
              <a:t>this</a:t>
            </a:r>
            <a:r>
              <a:rPr lang="en-US" sz="3600" b="1" dirty="0" smtClean="0">
                <a:solidFill>
                  <a:srgbClr val="FFFF00"/>
                </a:solidFill>
                <a:effectLst>
                  <a:outerShdw blurRad="38100" dist="38100" dir="2700000" algn="tl">
                    <a:srgbClr val="000000"/>
                  </a:outerShdw>
                </a:effectLst>
                <a:latin typeface="Times New Roman" pitchFamily="-105" charset="0"/>
              </a:rPr>
              <a:t> is why we should care about statistics !!!!</a:t>
            </a:r>
          </a:p>
        </p:txBody>
      </p:sp>
    </p:spTree>
    <p:extLst>
      <p:ext uri="{BB962C8B-B14F-4D97-AF65-F5344CB8AC3E}">
        <p14:creationId xmlns:p14="http://schemas.microsoft.com/office/powerpoint/2010/main" val="608536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40470" y="3867150"/>
            <a:ext cx="7086600" cy="1149545"/>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“There are lies, damned lies </a:t>
            </a:r>
          </a:p>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and statistics”</a:t>
            </a:r>
          </a:p>
        </p:txBody>
      </p:sp>
      <p:pic>
        <p:nvPicPr>
          <p:cNvPr id="2" name="Picture 1" descr="Mark Twai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000" y="447675"/>
            <a:ext cx="5334000" cy="3381375"/>
          </a:xfrm>
          <a:prstGeom prst="rect">
            <a:avLst/>
          </a:prstGeom>
        </p:spPr>
      </p:pic>
    </p:spTree>
    <p:extLst>
      <p:ext uri="{BB962C8B-B14F-4D97-AF65-F5344CB8AC3E}">
        <p14:creationId xmlns:p14="http://schemas.microsoft.com/office/powerpoint/2010/main" val="324408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Massag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 y="1076325"/>
            <a:ext cx="7000282" cy="3209925"/>
          </a:xfrm>
          <a:prstGeom prst="rect">
            <a:avLst/>
          </a:prstGeom>
        </p:spPr>
      </p:pic>
    </p:spTree>
    <p:extLst>
      <p:ext uri="{BB962C8B-B14F-4D97-AF65-F5344CB8AC3E}">
        <p14:creationId xmlns:p14="http://schemas.microsoft.com/office/powerpoint/2010/main" val="3489679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952500" y="4010025"/>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Massaging the Data</a:t>
            </a:r>
          </a:p>
        </p:txBody>
      </p:sp>
      <p:pic>
        <p:nvPicPr>
          <p:cNvPr id="4" name="Picture 3" descr="a-woman-getting-a-massag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1314450"/>
            <a:ext cx="3654278" cy="1828800"/>
          </a:xfrm>
          <a:prstGeom prst="rect">
            <a:avLst/>
          </a:prstGeom>
        </p:spPr>
      </p:pic>
      <p:pic>
        <p:nvPicPr>
          <p:cNvPr id="5" name="Picture 4" descr="massaging the text.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2126" y="971550"/>
            <a:ext cx="3539978" cy="2464157"/>
          </a:xfrm>
          <a:prstGeom prst="rect">
            <a:avLst/>
          </a:prstGeom>
        </p:spPr>
      </p:pic>
    </p:spTree>
    <p:extLst>
      <p:ext uri="{BB962C8B-B14F-4D97-AF65-F5344CB8AC3E}">
        <p14:creationId xmlns:p14="http://schemas.microsoft.com/office/powerpoint/2010/main" val="2885256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914400" y="3667125"/>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Massaging the Data</a:t>
            </a:r>
          </a:p>
        </p:txBody>
      </p:sp>
      <p:pic>
        <p:nvPicPr>
          <p:cNvPr id="4" name="Picture 3" descr="IMG_306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514350"/>
            <a:ext cx="3863662" cy="5143500"/>
          </a:xfrm>
          <a:prstGeom prst="rect">
            <a:avLst/>
          </a:prstGeom>
        </p:spPr>
      </p:pic>
      <p:sp>
        <p:nvSpPr>
          <p:cNvPr id="5" name="Rectangle 4"/>
          <p:cNvSpPr/>
          <p:nvPr/>
        </p:nvSpPr>
        <p:spPr>
          <a:xfrm>
            <a:off x="0" y="-628650"/>
            <a:ext cx="4495800" cy="971550"/>
          </a:xfrm>
          <a:prstGeom prst="rect">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52400" y="2514600"/>
            <a:ext cx="4503996" cy="2171700"/>
          </a:xfrm>
          <a:prstGeom prst="rect">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Beware of massaged data.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2448" y="2171700"/>
            <a:ext cx="4482353" cy="2800350"/>
          </a:xfrm>
          <a:prstGeom prst="rect">
            <a:avLst/>
          </a:prstGeom>
        </p:spPr>
      </p:pic>
    </p:spTree>
    <p:extLst>
      <p:ext uri="{BB962C8B-B14F-4D97-AF65-F5344CB8AC3E}">
        <p14:creationId xmlns:p14="http://schemas.microsoft.com/office/powerpoint/2010/main" val="1821986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389814"/>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What do we enjoy ?</a:t>
            </a:r>
          </a:p>
        </p:txBody>
      </p:sp>
      <p:sp>
        <p:nvSpPr>
          <p:cNvPr id="4" name="Text Box 3"/>
          <p:cNvSpPr txBox="1">
            <a:spLocks noChangeArrowheads="1"/>
          </p:cNvSpPr>
          <p:nvPr/>
        </p:nvSpPr>
        <p:spPr bwMode="auto">
          <a:xfrm>
            <a:off x="1010312" y="4390314"/>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Questioning Paradigms</a:t>
            </a:r>
          </a:p>
        </p:txBody>
      </p:sp>
      <p:pic>
        <p:nvPicPr>
          <p:cNvPr id="6" name="Picture 3" descr="PRE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1204912"/>
            <a:ext cx="4648200" cy="304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142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4229100"/>
            <a:ext cx="7086600" cy="505266"/>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err="1" smtClean="0">
                <a:solidFill>
                  <a:srgbClr val="FFFF00"/>
                </a:solidFill>
                <a:effectLst>
                  <a:outerShdw blurRad="38100" dist="38100" dir="2700000" algn="tl">
                    <a:srgbClr val="000000"/>
                  </a:outerShdw>
                </a:effectLst>
                <a:latin typeface="Times New Roman" pitchFamily="-105" charset="0"/>
              </a:rPr>
              <a:t>Gerolamo</a:t>
            </a:r>
            <a:r>
              <a:rPr lang="en-US" sz="2800" b="1" dirty="0" smtClean="0">
                <a:solidFill>
                  <a:srgbClr val="FFFF00"/>
                </a:solidFill>
                <a:effectLst>
                  <a:outerShdw blurRad="38100" dist="38100" dir="2700000" algn="tl">
                    <a:srgbClr val="000000"/>
                  </a:outerShdw>
                </a:effectLst>
                <a:latin typeface="Times New Roman" pitchFamily="-105" charset="0"/>
              </a:rPr>
              <a:t> Cardona</a:t>
            </a:r>
            <a:endParaRPr lang="en-US" sz="2800" dirty="0">
              <a:latin typeface="Times New Roman" pitchFamily="-105" charset="0"/>
            </a:endParaRPr>
          </a:p>
        </p:txBody>
      </p:sp>
      <p:sp>
        <p:nvSpPr>
          <p:cNvPr id="6" name="Text Box 3"/>
          <p:cNvSpPr txBox="1">
            <a:spLocks noChangeArrowheads="1"/>
          </p:cNvSpPr>
          <p:nvPr/>
        </p:nvSpPr>
        <p:spPr bwMode="auto">
          <a:xfrm>
            <a:off x="990600" y="4630171"/>
            <a:ext cx="7086600" cy="505266"/>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1501-1576</a:t>
            </a:r>
            <a:endParaRPr lang="en-US" sz="2800" dirty="0">
              <a:latin typeface="Times New Roman" pitchFamily="-105" charset="0"/>
            </a:endParaRPr>
          </a:p>
        </p:txBody>
      </p:sp>
      <p:pic>
        <p:nvPicPr>
          <p:cNvPr id="7" name="Picture 6" descr="Gerolamo Cardano.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19400" y="285750"/>
            <a:ext cx="3429000" cy="3888685"/>
          </a:xfrm>
          <a:prstGeom prst="rect">
            <a:avLst/>
          </a:prstGeom>
        </p:spPr>
      </p:pic>
    </p:spTree>
    <p:extLst>
      <p:ext uri="{BB962C8B-B14F-4D97-AF65-F5344CB8AC3E}">
        <p14:creationId xmlns:p14="http://schemas.microsoft.com/office/powerpoint/2010/main" val="3866630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1123950"/>
            <a:ext cx="7086600" cy="2902333"/>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Medicine*</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Mathematics</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Physics</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Astrology</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Philosophy</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Architecture</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Religion</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Music</a:t>
            </a:r>
          </a:p>
        </p:txBody>
      </p:sp>
      <p:sp>
        <p:nvSpPr>
          <p:cNvPr id="6" name="Text Box 3"/>
          <p:cNvSpPr txBox="1">
            <a:spLocks noChangeArrowheads="1"/>
          </p:cNvSpPr>
          <p:nvPr/>
        </p:nvSpPr>
        <p:spPr bwMode="auto">
          <a:xfrm>
            <a:off x="990600" y="571500"/>
            <a:ext cx="7086600" cy="446276"/>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A True “Renaissance Man”</a:t>
            </a:r>
            <a:endParaRPr lang="en-US" sz="2400" dirty="0">
              <a:latin typeface="Times New Roman" pitchFamily="-105" charset="0"/>
            </a:endParaRPr>
          </a:p>
        </p:txBody>
      </p:sp>
      <p:sp>
        <p:nvSpPr>
          <p:cNvPr id="7" name="Text Box 3"/>
          <p:cNvSpPr txBox="1">
            <a:spLocks noChangeArrowheads="1"/>
          </p:cNvSpPr>
          <p:nvPr/>
        </p:nvSpPr>
        <p:spPr bwMode="auto">
          <a:xfrm>
            <a:off x="990600" y="4136809"/>
            <a:ext cx="7086600" cy="797141"/>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The Combination Lock</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The </a:t>
            </a:r>
            <a:r>
              <a:rPr lang="en-US" sz="2400" b="1" dirty="0" err="1" smtClean="0">
                <a:solidFill>
                  <a:srgbClr val="FFFF00"/>
                </a:solidFill>
                <a:effectLst>
                  <a:outerShdw blurRad="38100" dist="38100" dir="2700000" algn="tl">
                    <a:srgbClr val="000000"/>
                  </a:outerShdw>
                </a:effectLst>
                <a:latin typeface="Times New Roman" pitchFamily="-105" charset="0"/>
              </a:rPr>
              <a:t>Gimbel</a:t>
            </a:r>
            <a:endParaRPr lang="en-US" sz="2400" dirty="0">
              <a:latin typeface="Times New Roman" pitchFamily="-105" charset="0"/>
            </a:endParaRPr>
          </a:p>
        </p:txBody>
      </p:sp>
      <p:pic>
        <p:nvPicPr>
          <p:cNvPr id="9" name="Picture 8" descr="Gerolamo Cardan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pic>
        <p:nvPicPr>
          <p:cNvPr id="10" name="Picture 9" descr="Gerolamo Cardan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289406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 calcmode="lin" valueType="num">
                                      <p:cBhvr additive="base">
                                        <p:cTn id="5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Gerolamo Cardan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sp>
        <p:nvSpPr>
          <p:cNvPr id="5" name="Text Box 3"/>
          <p:cNvSpPr txBox="1">
            <a:spLocks noChangeArrowheads="1"/>
          </p:cNvSpPr>
          <p:nvPr/>
        </p:nvSpPr>
        <p:spPr bwMode="auto">
          <a:xfrm>
            <a:off x="990600" y="1123950"/>
            <a:ext cx="7086600" cy="2902333"/>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Medicine*</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Mathematics</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Physics</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Astrology</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Philosophy</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Architecture</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Religion</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Music</a:t>
            </a:r>
          </a:p>
        </p:txBody>
      </p:sp>
      <p:sp>
        <p:nvSpPr>
          <p:cNvPr id="6" name="Text Box 3"/>
          <p:cNvSpPr txBox="1">
            <a:spLocks noChangeArrowheads="1"/>
          </p:cNvSpPr>
          <p:nvPr/>
        </p:nvSpPr>
        <p:spPr bwMode="auto">
          <a:xfrm>
            <a:off x="990600" y="571500"/>
            <a:ext cx="7086600" cy="446276"/>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A True “Renaissance Man”</a:t>
            </a:r>
            <a:endParaRPr lang="en-US" sz="2400" dirty="0">
              <a:latin typeface="Times New Roman" pitchFamily="-105" charset="0"/>
            </a:endParaRPr>
          </a:p>
        </p:txBody>
      </p:sp>
      <p:sp>
        <p:nvSpPr>
          <p:cNvPr id="7" name="Text Box 3"/>
          <p:cNvSpPr txBox="1">
            <a:spLocks noChangeArrowheads="1"/>
          </p:cNvSpPr>
          <p:nvPr/>
        </p:nvSpPr>
        <p:spPr bwMode="auto">
          <a:xfrm>
            <a:off x="990600" y="4019550"/>
            <a:ext cx="7086600" cy="977191"/>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6000" b="1" dirty="0" smtClean="0">
                <a:solidFill>
                  <a:srgbClr val="FFFF00"/>
                </a:solidFill>
                <a:effectLst>
                  <a:outerShdw blurRad="38100" dist="38100" dir="2700000" algn="tl">
                    <a:srgbClr val="000000"/>
                  </a:outerShdw>
                </a:effectLst>
                <a:latin typeface="Times New Roman" pitchFamily="-105" charset="0"/>
              </a:rPr>
              <a:t>Gambling</a:t>
            </a:r>
            <a:endParaRPr lang="en-US" sz="6000" dirty="0">
              <a:latin typeface="Times New Roman" pitchFamily="-105" charset="0"/>
            </a:endParaRPr>
          </a:p>
        </p:txBody>
      </p:sp>
      <p:pic>
        <p:nvPicPr>
          <p:cNvPr id="8" name="Picture 7" descr="Gerolamo Cardan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139886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990600" y="400050"/>
            <a:ext cx="7086600" cy="534762"/>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Gambling</a:t>
            </a:r>
            <a:endParaRPr lang="en-US" sz="3000" dirty="0">
              <a:latin typeface="Times New Roman" pitchFamily="-105" charset="0"/>
            </a:endParaRPr>
          </a:p>
        </p:txBody>
      </p:sp>
      <p:pic>
        <p:nvPicPr>
          <p:cNvPr id="3" name="Picture 2" descr="dic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0" y="914400"/>
            <a:ext cx="1447800" cy="1085850"/>
          </a:xfrm>
          <a:prstGeom prst="rect">
            <a:avLst/>
          </a:prstGeom>
        </p:spPr>
      </p:pic>
      <p:sp>
        <p:nvSpPr>
          <p:cNvPr id="12" name="Text Box 3"/>
          <p:cNvSpPr txBox="1">
            <a:spLocks noChangeArrowheads="1"/>
          </p:cNvSpPr>
          <p:nvPr/>
        </p:nvSpPr>
        <p:spPr bwMode="auto">
          <a:xfrm>
            <a:off x="609600" y="2211276"/>
            <a:ext cx="8077200" cy="2756396"/>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600" b="1" dirty="0" smtClean="0">
                <a:solidFill>
                  <a:srgbClr val="FFFF00"/>
                </a:solidFill>
                <a:effectLst>
                  <a:outerShdw blurRad="38100" dist="38100" dir="2700000" algn="tl">
                    <a:srgbClr val="000000"/>
                  </a:outerShdw>
                </a:effectLst>
                <a:latin typeface="Times New Roman" pitchFamily="-105" charset="0"/>
              </a:rPr>
              <a:t>So there is one general rule, namely, that we should consider the whole circuit, and the number of those casts which represents in how many ways the favorable result can occur and compare that number to the rest of the circuit, and according to that proportion should the mutual wagers be laid so that one may contend on equal terms</a:t>
            </a:r>
            <a:endParaRPr lang="en-US" sz="2600" dirty="0">
              <a:latin typeface="Times New Roman" pitchFamily="-105" charset="0"/>
            </a:endParaRPr>
          </a:p>
        </p:txBody>
      </p:sp>
      <p:pic>
        <p:nvPicPr>
          <p:cNvPr id="7" name="Picture 6"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pic>
        <p:nvPicPr>
          <p:cNvPr id="9" name="Picture 8"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192548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990600" y="400050"/>
            <a:ext cx="7086600" cy="534762"/>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Gambling</a:t>
            </a:r>
            <a:endParaRPr lang="en-US" sz="3000" dirty="0">
              <a:latin typeface="Times New Roman" pitchFamily="-105" charset="0"/>
            </a:endParaRPr>
          </a:p>
        </p:txBody>
      </p:sp>
      <p:pic>
        <p:nvPicPr>
          <p:cNvPr id="3" name="Picture 2" descr="dic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0" y="914400"/>
            <a:ext cx="1447800" cy="1085850"/>
          </a:xfrm>
          <a:prstGeom prst="rect">
            <a:avLst/>
          </a:prstGeom>
        </p:spPr>
      </p:pic>
      <p:sp>
        <p:nvSpPr>
          <p:cNvPr id="12" name="Text Box 3"/>
          <p:cNvSpPr txBox="1">
            <a:spLocks noChangeArrowheads="1"/>
          </p:cNvSpPr>
          <p:nvPr/>
        </p:nvSpPr>
        <p:spPr bwMode="auto">
          <a:xfrm>
            <a:off x="609600" y="2190750"/>
            <a:ext cx="8077200" cy="2727670"/>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If </a:t>
            </a:r>
          </a:p>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r is the number of favorable outcomes and </a:t>
            </a:r>
          </a:p>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s is the number of unfavorable outcomes </a:t>
            </a:r>
          </a:p>
          <a:p>
            <a:pPr algn="ctr">
              <a:lnSpc>
                <a:spcPct val="95000"/>
              </a:lnSpc>
              <a:defRPr/>
            </a:pPr>
            <a:r>
              <a:rPr lang="en-US" sz="3000" b="1" dirty="0">
                <a:solidFill>
                  <a:srgbClr val="FFFF00"/>
                </a:solidFill>
                <a:effectLst>
                  <a:outerShdw blurRad="38100" dist="38100" dir="2700000" algn="tl">
                    <a:srgbClr val="000000"/>
                  </a:outerShdw>
                </a:effectLst>
                <a:latin typeface="Times New Roman" pitchFamily="-105" charset="0"/>
              </a:rPr>
              <a:t>T</a:t>
            </a:r>
            <a:r>
              <a:rPr lang="en-US" sz="3000" b="1" dirty="0" smtClean="0">
                <a:solidFill>
                  <a:srgbClr val="FFFF00"/>
                </a:solidFill>
                <a:effectLst>
                  <a:outerShdw blurRad="38100" dist="38100" dir="2700000" algn="tl">
                    <a:srgbClr val="000000"/>
                  </a:outerShdw>
                </a:effectLst>
                <a:latin typeface="Times New Roman" pitchFamily="-105" charset="0"/>
              </a:rPr>
              <a:t>hen</a:t>
            </a:r>
          </a:p>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the corresponding probability is </a:t>
            </a:r>
          </a:p>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r/(</a:t>
            </a:r>
            <a:r>
              <a:rPr lang="en-US" sz="3000" b="1" dirty="0" err="1" smtClean="0">
                <a:solidFill>
                  <a:srgbClr val="FFFF00"/>
                </a:solidFill>
                <a:effectLst>
                  <a:outerShdw blurRad="38100" dist="38100" dir="2700000" algn="tl">
                    <a:srgbClr val="000000"/>
                  </a:outerShdw>
                </a:effectLst>
                <a:latin typeface="Times New Roman" pitchFamily="-105" charset="0"/>
              </a:rPr>
              <a:t>r</a:t>
            </a:r>
            <a:r>
              <a:rPr lang="en-US" sz="1600" b="1" dirty="0" err="1" smtClean="0">
                <a:solidFill>
                  <a:srgbClr val="FFFF00"/>
                </a:solidFill>
                <a:effectLst>
                  <a:outerShdw blurRad="38100" dist="38100" dir="2700000" algn="tl">
                    <a:srgbClr val="000000"/>
                  </a:outerShdw>
                </a:effectLst>
                <a:latin typeface="Times New Roman" pitchFamily="-105" charset="0"/>
              </a:rPr>
              <a:t>+</a:t>
            </a:r>
            <a:r>
              <a:rPr lang="en-US" sz="3000" b="1" dirty="0" err="1" smtClean="0">
                <a:solidFill>
                  <a:srgbClr val="FFFF00"/>
                </a:solidFill>
                <a:effectLst>
                  <a:outerShdw blurRad="38100" dist="38100" dir="2700000" algn="tl">
                    <a:srgbClr val="000000"/>
                  </a:outerShdw>
                </a:effectLst>
                <a:latin typeface="Times New Roman" pitchFamily="-105" charset="0"/>
              </a:rPr>
              <a:t>s</a:t>
            </a:r>
            <a:r>
              <a:rPr lang="en-US" sz="3000" b="1" dirty="0" smtClean="0">
                <a:solidFill>
                  <a:srgbClr val="FFFF00"/>
                </a:solidFill>
                <a:effectLst>
                  <a:outerShdw blurRad="38100" dist="38100" dir="2700000" algn="tl">
                    <a:srgbClr val="000000"/>
                  </a:outerShdw>
                </a:effectLst>
                <a:latin typeface="Times New Roman" pitchFamily="-105" charset="0"/>
              </a:rPr>
              <a:t>)</a:t>
            </a:r>
            <a:endParaRPr lang="en-US" sz="3000" dirty="0">
              <a:latin typeface="Times New Roman" pitchFamily="-105" charset="0"/>
            </a:endParaRPr>
          </a:p>
        </p:txBody>
      </p:sp>
      <p:pic>
        <p:nvPicPr>
          <p:cNvPr id="7" name="Picture 6"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pic>
        <p:nvPicPr>
          <p:cNvPr id="9" name="Picture 8"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35148835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3" name="Picture 2" descr="dic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0" y="2000250"/>
            <a:ext cx="1447800" cy="1085850"/>
          </a:xfrm>
          <a:prstGeom prst="rect">
            <a:avLst/>
          </a:prstGeom>
        </p:spPr>
      </p:pic>
      <p:pic>
        <p:nvPicPr>
          <p:cNvPr id="4" name="Picture 3" descr="two dice probability.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00" y="1657350"/>
            <a:ext cx="6629400" cy="3258280"/>
          </a:xfrm>
          <a:prstGeom prst="rect">
            <a:avLst/>
          </a:prstGeom>
        </p:spPr>
      </p:pic>
      <p:pic>
        <p:nvPicPr>
          <p:cNvPr id="5" name="Picture 4" descr="Double-six-dic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57600" y="285751"/>
            <a:ext cx="1752600" cy="985838"/>
          </a:xfrm>
          <a:prstGeom prst="rect">
            <a:avLst/>
          </a:prstGeom>
        </p:spPr>
      </p:pic>
      <p:sp>
        <p:nvSpPr>
          <p:cNvPr id="7" name="Rectangle 6"/>
          <p:cNvSpPr/>
          <p:nvPr/>
        </p:nvSpPr>
        <p:spPr>
          <a:xfrm>
            <a:off x="7912796" y="3274957"/>
            <a:ext cx="774004" cy="357790"/>
          </a:xfrm>
          <a:prstGeom prst="rect">
            <a:avLst/>
          </a:prstGeom>
        </p:spPr>
        <p:txBody>
          <a:bodyPr wrap="none">
            <a:spAutoFit/>
          </a:bodyPr>
          <a:lstStyle/>
          <a:p>
            <a:pPr algn="ctr">
              <a:lnSpc>
                <a:spcPct val="95000"/>
              </a:lnSpc>
              <a:defRPr/>
            </a:pPr>
            <a:r>
              <a:rPr lang="en-US" b="1" dirty="0">
                <a:solidFill>
                  <a:srgbClr val="FFFF00"/>
                </a:solidFill>
                <a:effectLst>
                  <a:outerShdw blurRad="38100" dist="38100" dir="2700000" algn="tl">
                    <a:srgbClr val="000000"/>
                  </a:outerShdw>
                </a:effectLst>
                <a:latin typeface="Times New Roman" pitchFamily="-105" charset="0"/>
              </a:rPr>
              <a:t>r/(</a:t>
            </a:r>
            <a:r>
              <a:rPr lang="en-US" b="1" dirty="0" err="1">
                <a:solidFill>
                  <a:srgbClr val="FFFF00"/>
                </a:solidFill>
                <a:effectLst>
                  <a:outerShdw blurRad="38100" dist="38100" dir="2700000" algn="tl">
                    <a:srgbClr val="000000"/>
                  </a:outerShdw>
                </a:effectLst>
                <a:latin typeface="Times New Roman" pitchFamily="-105" charset="0"/>
              </a:rPr>
              <a:t>r</a:t>
            </a:r>
            <a:r>
              <a:rPr lang="en-US" sz="1050" b="1" dirty="0" err="1">
                <a:solidFill>
                  <a:srgbClr val="FFFF00"/>
                </a:solidFill>
                <a:effectLst>
                  <a:outerShdw blurRad="38100" dist="38100" dir="2700000" algn="tl">
                    <a:srgbClr val="000000"/>
                  </a:outerShdw>
                </a:effectLst>
                <a:latin typeface="Times New Roman" pitchFamily="-105" charset="0"/>
              </a:rPr>
              <a:t>+</a:t>
            </a:r>
            <a:r>
              <a:rPr lang="en-US" b="1" dirty="0" err="1">
                <a:solidFill>
                  <a:srgbClr val="FFFF00"/>
                </a:solidFill>
                <a:effectLst>
                  <a:outerShdw blurRad="38100" dist="38100" dir="2700000" algn="tl">
                    <a:srgbClr val="000000"/>
                  </a:outerShdw>
                </a:effectLst>
                <a:latin typeface="Times New Roman" pitchFamily="-105" charset="0"/>
              </a:rPr>
              <a:t>s</a:t>
            </a:r>
            <a:r>
              <a:rPr lang="en-US" b="1" dirty="0">
                <a:solidFill>
                  <a:srgbClr val="FFFF00"/>
                </a:solidFill>
                <a:effectLst>
                  <a:outerShdw blurRad="38100" dist="38100" dir="2700000" algn="tl">
                    <a:srgbClr val="000000"/>
                  </a:outerShdw>
                </a:effectLst>
                <a:latin typeface="Times New Roman" pitchFamily="-105" charset="0"/>
              </a:rPr>
              <a:t>)</a:t>
            </a:r>
            <a:endParaRPr lang="en-US" dirty="0">
              <a:latin typeface="Times New Roman" pitchFamily="-105" charset="0"/>
            </a:endParaRPr>
          </a:p>
        </p:txBody>
      </p:sp>
      <p:pic>
        <p:nvPicPr>
          <p:cNvPr id="9" name="Picture 8" descr="Gerolamo Cardano.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pic>
        <p:nvPicPr>
          <p:cNvPr id="10" name="Picture 9" descr="Gerolamo Cardano.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4021764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609600" y="2211276"/>
            <a:ext cx="7924800" cy="534762"/>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endParaRPr lang="en-US" sz="3000" dirty="0">
              <a:latin typeface="Times New Roman" pitchFamily="-105" charset="0"/>
            </a:endParaRPr>
          </a:p>
        </p:txBody>
      </p:sp>
      <p:pic>
        <p:nvPicPr>
          <p:cNvPr id="4" name="Picture 3" descr="single dic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5200" y="342900"/>
            <a:ext cx="2540000" cy="2066925"/>
          </a:xfrm>
          <a:prstGeom prst="rect">
            <a:avLst/>
          </a:prstGeom>
        </p:spPr>
      </p:pic>
      <p:pic>
        <p:nvPicPr>
          <p:cNvPr id="5" name="Picture 4" descr="dic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7404" y="2722838"/>
            <a:ext cx="3687672" cy="2090612"/>
          </a:xfrm>
          <a:prstGeom prst="rect">
            <a:avLst/>
          </a:prstGeom>
        </p:spPr>
      </p:pic>
      <p:sp>
        <p:nvSpPr>
          <p:cNvPr id="7" name="Rectangle 6"/>
          <p:cNvSpPr/>
          <p:nvPr/>
        </p:nvSpPr>
        <p:spPr>
          <a:xfrm>
            <a:off x="4648200" y="3540122"/>
            <a:ext cx="4572000" cy="1147237"/>
          </a:xfrm>
          <a:prstGeom prst="rect">
            <a:avLst/>
          </a:prstGeom>
        </p:spPr>
        <p:txBody>
          <a:bodyPr>
            <a:spAutoFit/>
          </a:bodyPr>
          <a:lstStyle/>
          <a:p>
            <a:pPr marL="342900" indent="-342900" algn="ctr">
              <a:lnSpc>
                <a:spcPct val="95000"/>
              </a:lnSpc>
              <a:buAutoNum type="alphaUcParenR"/>
              <a:defRPr/>
            </a:pPr>
            <a:r>
              <a:rPr lang="en-US" b="1" dirty="0" smtClean="0">
                <a:solidFill>
                  <a:srgbClr val="FFFF00"/>
                </a:solidFill>
                <a:effectLst>
                  <a:outerShdw blurRad="38100" dist="38100" dir="2700000" algn="tl">
                    <a:srgbClr val="000000"/>
                  </a:outerShdw>
                </a:effectLst>
                <a:latin typeface="Times New Roman" pitchFamily="-105" charset="0"/>
              </a:rPr>
              <a:t>1/3</a:t>
            </a:r>
          </a:p>
          <a:p>
            <a:pPr marL="342900" indent="-342900" algn="ctr">
              <a:lnSpc>
                <a:spcPct val="95000"/>
              </a:lnSpc>
              <a:buAutoNum type="alphaUcParenR"/>
              <a:defRPr/>
            </a:pPr>
            <a:r>
              <a:rPr lang="en-US" b="1" dirty="0" smtClean="0">
                <a:solidFill>
                  <a:srgbClr val="FFFF00"/>
                </a:solidFill>
                <a:effectLst>
                  <a:outerShdw blurRad="38100" dist="38100" dir="2700000" algn="tl">
                    <a:srgbClr val="000000"/>
                  </a:outerShdw>
                </a:effectLst>
                <a:latin typeface="Times New Roman" pitchFamily="-105" charset="0"/>
              </a:rPr>
              <a:t>1/4</a:t>
            </a:r>
          </a:p>
          <a:p>
            <a:pPr marL="342900" indent="-342900" algn="ctr">
              <a:lnSpc>
                <a:spcPct val="95000"/>
              </a:lnSpc>
              <a:buAutoNum type="alphaUcParenR"/>
              <a:defRPr/>
            </a:pPr>
            <a:r>
              <a:rPr lang="en-US" b="1" dirty="0" smtClean="0">
                <a:solidFill>
                  <a:srgbClr val="FFFF00"/>
                </a:solidFill>
                <a:effectLst>
                  <a:outerShdw blurRad="38100" dist="38100" dir="2700000" algn="tl">
                    <a:srgbClr val="000000"/>
                  </a:outerShdw>
                </a:effectLst>
                <a:latin typeface="Times New Roman" pitchFamily="-105" charset="0"/>
              </a:rPr>
              <a:t>1/6</a:t>
            </a:r>
          </a:p>
          <a:p>
            <a:pPr marL="342900" indent="-342900" algn="ctr">
              <a:lnSpc>
                <a:spcPct val="95000"/>
              </a:lnSpc>
              <a:buAutoNum type="alphaUcParenR"/>
              <a:defRPr/>
            </a:pPr>
            <a:r>
              <a:rPr lang="en-US" b="1" dirty="0">
                <a:solidFill>
                  <a:srgbClr val="FFFF00"/>
                </a:solidFill>
                <a:effectLst>
                  <a:outerShdw blurRad="38100" dist="38100" dir="2700000" algn="tl">
                    <a:srgbClr val="000000"/>
                  </a:outerShdw>
                </a:effectLst>
                <a:latin typeface="Times New Roman" pitchFamily="-105" charset="0"/>
              </a:rPr>
              <a:t>0</a:t>
            </a:r>
          </a:p>
        </p:txBody>
      </p:sp>
      <p:sp>
        <p:nvSpPr>
          <p:cNvPr id="9" name="Rectangle 8"/>
          <p:cNvSpPr/>
          <p:nvPr/>
        </p:nvSpPr>
        <p:spPr>
          <a:xfrm>
            <a:off x="4648200" y="3143250"/>
            <a:ext cx="4572000" cy="357790"/>
          </a:xfrm>
          <a:prstGeom prst="rect">
            <a:avLst/>
          </a:prstGeom>
        </p:spPr>
        <p:txBody>
          <a:bodyPr>
            <a:spAutoFit/>
          </a:bodyPr>
          <a:lstStyle/>
          <a:p>
            <a:pPr algn="ctr">
              <a:lnSpc>
                <a:spcPct val="95000"/>
              </a:lnSpc>
              <a:defRPr/>
            </a:pPr>
            <a:r>
              <a:rPr lang="en-US" b="1" dirty="0" smtClean="0">
                <a:solidFill>
                  <a:srgbClr val="FFFF00"/>
                </a:solidFill>
                <a:effectLst>
                  <a:outerShdw blurRad="38100" dist="38100" dir="2700000" algn="tl">
                    <a:srgbClr val="000000"/>
                  </a:outerShdw>
                </a:effectLst>
                <a:latin typeface="Times New Roman" pitchFamily="-105" charset="0"/>
              </a:rPr>
              <a:t>Chance of rolling a 6</a:t>
            </a:r>
            <a:endParaRPr lang="en-US" b="1" dirty="0">
              <a:solidFill>
                <a:srgbClr val="FFFF00"/>
              </a:solidFill>
              <a:effectLst>
                <a:outerShdw blurRad="38100" dist="38100" dir="2700000" algn="tl">
                  <a:srgbClr val="000000"/>
                </a:outerShdw>
              </a:effectLst>
              <a:latin typeface="Times New Roman" pitchFamily="-105" charset="0"/>
            </a:endParaRPr>
          </a:p>
        </p:txBody>
      </p:sp>
      <p:sp>
        <p:nvSpPr>
          <p:cNvPr id="10" name="TextBox 9"/>
          <p:cNvSpPr txBox="1"/>
          <p:nvPr/>
        </p:nvSpPr>
        <p:spPr>
          <a:xfrm>
            <a:off x="545962" y="1618818"/>
            <a:ext cx="597038" cy="584776"/>
          </a:xfrm>
          <a:prstGeom prst="rect">
            <a:avLst/>
          </a:prstGeom>
          <a:noFill/>
        </p:spPr>
        <p:txBody>
          <a:bodyPr wrap="none" rtlCol="0">
            <a:spAutoFit/>
          </a:bodyPr>
          <a:lstStyle/>
          <a:p>
            <a:r>
              <a:rPr lang="en-US" sz="3200" dirty="0" smtClean="0">
                <a:solidFill>
                  <a:schemeClr val="bg1"/>
                </a:solidFill>
              </a:rPr>
              <a:t>#6</a:t>
            </a:r>
            <a:endParaRPr lang="en-US" sz="3200" dirty="0">
              <a:solidFill>
                <a:schemeClr val="bg1"/>
              </a:solidFill>
            </a:endParaRPr>
          </a:p>
        </p:txBody>
      </p:sp>
      <p:pic>
        <p:nvPicPr>
          <p:cNvPr id="11" name="Picture 10" descr="Gerolamo Cardan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pic>
        <p:nvPicPr>
          <p:cNvPr id="13" name="Picture 12" descr="Gerolamo Cardan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1562854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609600" y="2211276"/>
            <a:ext cx="7924800" cy="534762"/>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endParaRPr lang="en-US" sz="3000" dirty="0">
              <a:latin typeface="Times New Roman" pitchFamily="-105" charset="0"/>
            </a:endParaRPr>
          </a:p>
        </p:txBody>
      </p:sp>
      <p:sp>
        <p:nvSpPr>
          <p:cNvPr id="7" name="Rectangle 6"/>
          <p:cNvSpPr/>
          <p:nvPr/>
        </p:nvSpPr>
        <p:spPr>
          <a:xfrm>
            <a:off x="4648200" y="3540122"/>
            <a:ext cx="4572000" cy="1147237"/>
          </a:xfrm>
          <a:prstGeom prst="rect">
            <a:avLst/>
          </a:prstGeom>
        </p:spPr>
        <p:txBody>
          <a:bodyPr>
            <a:spAutoFit/>
          </a:bodyPr>
          <a:lstStyle/>
          <a:p>
            <a:pPr marL="342900" indent="-342900" algn="ctr">
              <a:lnSpc>
                <a:spcPct val="95000"/>
              </a:lnSpc>
              <a:buAutoNum type="alphaUcParenR"/>
              <a:defRPr/>
            </a:pPr>
            <a:r>
              <a:rPr lang="en-US" b="1" dirty="0" smtClean="0">
                <a:solidFill>
                  <a:srgbClr val="FFFF00"/>
                </a:solidFill>
                <a:effectLst>
                  <a:outerShdw blurRad="38100" dist="38100" dir="2700000" algn="tl">
                    <a:srgbClr val="000000"/>
                  </a:outerShdw>
                </a:effectLst>
                <a:latin typeface="Times New Roman" pitchFamily="-105" charset="0"/>
              </a:rPr>
              <a:t>1/3</a:t>
            </a:r>
          </a:p>
          <a:p>
            <a:pPr marL="342900" indent="-342900" algn="ctr">
              <a:lnSpc>
                <a:spcPct val="95000"/>
              </a:lnSpc>
              <a:buAutoNum type="alphaUcParenR"/>
              <a:defRPr/>
            </a:pPr>
            <a:r>
              <a:rPr lang="en-US" b="1" dirty="0" smtClean="0">
                <a:solidFill>
                  <a:srgbClr val="FFFF00"/>
                </a:solidFill>
                <a:effectLst>
                  <a:outerShdw blurRad="38100" dist="38100" dir="2700000" algn="tl">
                    <a:srgbClr val="000000"/>
                  </a:outerShdw>
                </a:effectLst>
                <a:latin typeface="Times New Roman" pitchFamily="-105" charset="0"/>
              </a:rPr>
              <a:t>1/4</a:t>
            </a:r>
          </a:p>
          <a:p>
            <a:pPr marL="342900" indent="-342900" algn="ctr">
              <a:lnSpc>
                <a:spcPct val="95000"/>
              </a:lnSpc>
              <a:buAutoNum type="alphaUcParenR"/>
              <a:defRPr/>
            </a:pPr>
            <a:r>
              <a:rPr lang="en-US" b="1" dirty="0" smtClean="0">
                <a:solidFill>
                  <a:srgbClr val="FFFFFF"/>
                </a:solidFill>
                <a:effectLst>
                  <a:outerShdw blurRad="38100" dist="38100" dir="2700000" algn="tl">
                    <a:srgbClr val="000000"/>
                  </a:outerShdw>
                </a:effectLst>
                <a:latin typeface="Times New Roman" pitchFamily="-105" charset="0"/>
              </a:rPr>
              <a:t>1/6</a:t>
            </a:r>
          </a:p>
          <a:p>
            <a:pPr marL="342900" indent="-342900" algn="ctr">
              <a:lnSpc>
                <a:spcPct val="95000"/>
              </a:lnSpc>
              <a:buAutoNum type="alphaUcParenR"/>
              <a:defRPr/>
            </a:pPr>
            <a:r>
              <a:rPr lang="en-US" b="1" dirty="0">
                <a:solidFill>
                  <a:srgbClr val="FFFF00"/>
                </a:solidFill>
                <a:effectLst>
                  <a:outerShdw blurRad="38100" dist="38100" dir="2700000" algn="tl">
                    <a:srgbClr val="000000"/>
                  </a:outerShdw>
                </a:effectLst>
                <a:latin typeface="Times New Roman" pitchFamily="-105" charset="0"/>
              </a:rPr>
              <a:t>0</a:t>
            </a:r>
          </a:p>
        </p:txBody>
      </p:sp>
      <p:sp>
        <p:nvSpPr>
          <p:cNvPr id="9" name="Rectangle 8"/>
          <p:cNvSpPr/>
          <p:nvPr/>
        </p:nvSpPr>
        <p:spPr>
          <a:xfrm>
            <a:off x="4648200" y="3143250"/>
            <a:ext cx="4572000" cy="357790"/>
          </a:xfrm>
          <a:prstGeom prst="rect">
            <a:avLst/>
          </a:prstGeom>
        </p:spPr>
        <p:txBody>
          <a:bodyPr>
            <a:spAutoFit/>
          </a:bodyPr>
          <a:lstStyle/>
          <a:p>
            <a:pPr algn="ctr">
              <a:lnSpc>
                <a:spcPct val="95000"/>
              </a:lnSpc>
              <a:defRPr/>
            </a:pPr>
            <a:r>
              <a:rPr lang="en-US" b="1" dirty="0" smtClean="0">
                <a:solidFill>
                  <a:srgbClr val="FFFF00"/>
                </a:solidFill>
                <a:effectLst>
                  <a:outerShdw blurRad="38100" dist="38100" dir="2700000" algn="tl">
                    <a:srgbClr val="000000"/>
                  </a:outerShdw>
                </a:effectLst>
                <a:latin typeface="Times New Roman" pitchFamily="-105" charset="0"/>
              </a:rPr>
              <a:t>Chance of rolling a 6</a:t>
            </a:r>
            <a:endParaRPr lang="en-US" b="1" dirty="0">
              <a:solidFill>
                <a:srgbClr val="FFFF00"/>
              </a:solidFill>
              <a:effectLst>
                <a:outerShdw blurRad="38100" dist="38100" dir="2700000" algn="tl">
                  <a:srgbClr val="000000"/>
                </a:outerShdw>
              </a:effectLst>
              <a:latin typeface="Times New Roman" pitchFamily="-105" charset="0"/>
            </a:endParaRPr>
          </a:p>
        </p:txBody>
      </p:sp>
      <p:sp>
        <p:nvSpPr>
          <p:cNvPr id="11" name="Rectangle 10"/>
          <p:cNvSpPr/>
          <p:nvPr/>
        </p:nvSpPr>
        <p:spPr>
          <a:xfrm>
            <a:off x="4648200" y="4572000"/>
            <a:ext cx="4572000" cy="357790"/>
          </a:xfrm>
          <a:prstGeom prst="rect">
            <a:avLst/>
          </a:prstGeom>
        </p:spPr>
        <p:txBody>
          <a:bodyPr>
            <a:spAutoFit/>
          </a:bodyPr>
          <a:lstStyle/>
          <a:p>
            <a:pPr algn="ctr">
              <a:lnSpc>
                <a:spcPct val="95000"/>
              </a:lnSpc>
              <a:defRPr/>
            </a:pPr>
            <a:r>
              <a:rPr lang="en-US" b="1" dirty="0" smtClean="0">
                <a:solidFill>
                  <a:srgbClr val="FFFF00"/>
                </a:solidFill>
                <a:effectLst>
                  <a:outerShdw blurRad="38100" dist="38100" dir="2700000" algn="tl">
                    <a:srgbClr val="000000"/>
                  </a:outerShdw>
                </a:effectLst>
                <a:latin typeface="Times New Roman" pitchFamily="-105" charset="0"/>
              </a:rPr>
              <a:t>1/1+5 = 1/6</a:t>
            </a:r>
            <a:endParaRPr lang="en-US" b="1" dirty="0">
              <a:solidFill>
                <a:srgbClr val="FFFF00"/>
              </a:solidFill>
              <a:effectLst>
                <a:outerShdw blurRad="38100" dist="38100" dir="2700000" algn="tl">
                  <a:srgbClr val="000000"/>
                </a:outerShdw>
              </a:effectLst>
              <a:latin typeface="Times New Roman" pitchFamily="-105" charset="0"/>
            </a:endParaRPr>
          </a:p>
        </p:txBody>
      </p:sp>
      <p:pic>
        <p:nvPicPr>
          <p:cNvPr id="13" name="Picture 12" descr="single dic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5200" y="342900"/>
            <a:ext cx="2540000" cy="2066925"/>
          </a:xfrm>
          <a:prstGeom prst="rect">
            <a:avLst/>
          </a:prstGeom>
        </p:spPr>
      </p:pic>
      <p:pic>
        <p:nvPicPr>
          <p:cNvPr id="14" name="Picture 13" descr="dic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7404" y="2722838"/>
            <a:ext cx="3687672" cy="2090612"/>
          </a:xfrm>
          <a:prstGeom prst="rect">
            <a:avLst/>
          </a:prstGeom>
        </p:spPr>
      </p:pic>
      <p:pic>
        <p:nvPicPr>
          <p:cNvPr id="10" name="Picture 9" descr="Gerolamo Cardan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pic>
        <p:nvPicPr>
          <p:cNvPr id="15" name="Picture 14" descr="Gerolamo Cardan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24083194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5" name="Picture 4" descr="Double-six-dic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8100" y="822553"/>
            <a:ext cx="1295400" cy="985838"/>
          </a:xfrm>
          <a:prstGeom prst="rect">
            <a:avLst/>
          </a:prstGeom>
        </p:spPr>
      </p:pic>
      <p:sp>
        <p:nvSpPr>
          <p:cNvPr id="12" name="Rectangle 11"/>
          <p:cNvSpPr/>
          <p:nvPr/>
        </p:nvSpPr>
        <p:spPr>
          <a:xfrm>
            <a:off x="2209800" y="2400300"/>
            <a:ext cx="4572000" cy="357790"/>
          </a:xfrm>
          <a:prstGeom prst="rect">
            <a:avLst/>
          </a:prstGeom>
        </p:spPr>
        <p:txBody>
          <a:bodyPr>
            <a:spAutoFit/>
          </a:bodyPr>
          <a:lstStyle/>
          <a:p>
            <a:pPr algn="ctr">
              <a:lnSpc>
                <a:spcPct val="95000"/>
              </a:lnSpc>
              <a:defRPr/>
            </a:pPr>
            <a:r>
              <a:rPr lang="en-US" b="1" dirty="0" smtClean="0">
                <a:solidFill>
                  <a:srgbClr val="FFFF00"/>
                </a:solidFill>
                <a:effectLst>
                  <a:outerShdw blurRad="38100" dist="38100" dir="2700000" algn="tl">
                    <a:srgbClr val="000000"/>
                  </a:outerShdw>
                </a:effectLst>
                <a:latin typeface="Times New Roman" pitchFamily="-105" charset="0"/>
              </a:rPr>
              <a:t>Chance of rolling a double 6</a:t>
            </a:r>
            <a:endParaRPr lang="en-US" b="1" dirty="0">
              <a:solidFill>
                <a:srgbClr val="FFFF00"/>
              </a:solidFill>
              <a:effectLst>
                <a:outerShdw blurRad="38100" dist="38100" dir="2700000" algn="tl">
                  <a:srgbClr val="000000"/>
                </a:outerShdw>
              </a:effectLst>
              <a:latin typeface="Times New Roman" pitchFamily="-105" charset="0"/>
            </a:endParaRPr>
          </a:p>
        </p:txBody>
      </p:sp>
      <p:sp>
        <p:nvSpPr>
          <p:cNvPr id="9" name="Rectangle 8"/>
          <p:cNvSpPr/>
          <p:nvPr/>
        </p:nvSpPr>
        <p:spPr>
          <a:xfrm>
            <a:off x="2209800" y="3109908"/>
            <a:ext cx="4572000" cy="1147237"/>
          </a:xfrm>
          <a:prstGeom prst="rect">
            <a:avLst/>
          </a:prstGeom>
        </p:spPr>
        <p:txBody>
          <a:bodyPr>
            <a:spAutoFit/>
          </a:bodyPr>
          <a:lstStyle/>
          <a:p>
            <a:pPr marL="342900" indent="-342900" algn="ctr">
              <a:lnSpc>
                <a:spcPct val="95000"/>
              </a:lnSpc>
              <a:buAutoNum type="alphaUcParenR"/>
              <a:defRPr/>
            </a:pPr>
            <a:r>
              <a:rPr lang="en-US" b="1" dirty="0" smtClean="0">
                <a:solidFill>
                  <a:srgbClr val="FFFF00"/>
                </a:solidFill>
                <a:effectLst>
                  <a:outerShdw blurRad="38100" dist="38100" dir="2700000" algn="tl">
                    <a:srgbClr val="000000"/>
                  </a:outerShdw>
                </a:effectLst>
                <a:latin typeface="Times New Roman" pitchFamily="-105" charset="0"/>
              </a:rPr>
              <a:t>1/6</a:t>
            </a:r>
          </a:p>
          <a:p>
            <a:pPr marL="342900" indent="-342900" algn="ctr">
              <a:lnSpc>
                <a:spcPct val="95000"/>
              </a:lnSpc>
              <a:buAutoNum type="alphaUcParenR"/>
              <a:defRPr/>
            </a:pPr>
            <a:r>
              <a:rPr lang="en-US" b="1" dirty="0" smtClean="0">
                <a:solidFill>
                  <a:srgbClr val="FFFF00"/>
                </a:solidFill>
                <a:effectLst>
                  <a:outerShdw blurRad="38100" dist="38100" dir="2700000" algn="tl">
                    <a:srgbClr val="000000"/>
                  </a:outerShdw>
                </a:effectLst>
                <a:latin typeface="Times New Roman" pitchFamily="-105" charset="0"/>
              </a:rPr>
              <a:t>1/18</a:t>
            </a:r>
          </a:p>
          <a:p>
            <a:pPr marL="342900" indent="-342900" algn="ctr">
              <a:lnSpc>
                <a:spcPct val="95000"/>
              </a:lnSpc>
              <a:buAutoNum type="alphaUcParenR"/>
              <a:defRPr/>
            </a:pPr>
            <a:r>
              <a:rPr lang="en-US" b="1" dirty="0" smtClean="0">
                <a:solidFill>
                  <a:srgbClr val="FFFF00"/>
                </a:solidFill>
                <a:effectLst>
                  <a:outerShdw blurRad="38100" dist="38100" dir="2700000" algn="tl">
                    <a:srgbClr val="000000"/>
                  </a:outerShdw>
                </a:effectLst>
                <a:latin typeface="Times New Roman" pitchFamily="-105" charset="0"/>
              </a:rPr>
              <a:t>1/36</a:t>
            </a:r>
          </a:p>
          <a:p>
            <a:pPr marL="342900" indent="-342900" algn="ctr">
              <a:lnSpc>
                <a:spcPct val="95000"/>
              </a:lnSpc>
              <a:buAutoNum type="alphaUcParenR"/>
              <a:defRPr/>
            </a:pPr>
            <a:r>
              <a:rPr lang="en-US" b="1" dirty="0" smtClean="0">
                <a:solidFill>
                  <a:srgbClr val="FFFF00"/>
                </a:solidFill>
                <a:effectLst>
                  <a:outerShdw blurRad="38100" dist="38100" dir="2700000" algn="tl">
                    <a:srgbClr val="000000"/>
                  </a:outerShdw>
                </a:effectLst>
                <a:latin typeface="Times New Roman" pitchFamily="-105" charset="0"/>
              </a:rPr>
              <a:t>1/72</a:t>
            </a:r>
            <a:endParaRPr lang="en-US" b="1" dirty="0">
              <a:solidFill>
                <a:srgbClr val="FFFF00"/>
              </a:solidFill>
              <a:effectLst>
                <a:outerShdw blurRad="38100" dist="38100" dir="2700000" algn="tl">
                  <a:srgbClr val="000000"/>
                </a:outerShdw>
              </a:effectLst>
              <a:latin typeface="Times New Roman" pitchFamily="-105" charset="0"/>
            </a:endParaRPr>
          </a:p>
        </p:txBody>
      </p:sp>
      <p:sp>
        <p:nvSpPr>
          <p:cNvPr id="7" name="TextBox 6"/>
          <p:cNvSpPr txBox="1"/>
          <p:nvPr/>
        </p:nvSpPr>
        <p:spPr>
          <a:xfrm>
            <a:off x="533400" y="1714500"/>
            <a:ext cx="597038" cy="584776"/>
          </a:xfrm>
          <a:prstGeom prst="rect">
            <a:avLst/>
          </a:prstGeom>
          <a:noFill/>
        </p:spPr>
        <p:txBody>
          <a:bodyPr wrap="none" rtlCol="0">
            <a:spAutoFit/>
          </a:bodyPr>
          <a:lstStyle/>
          <a:p>
            <a:r>
              <a:rPr lang="en-US" sz="3200" dirty="0" smtClean="0">
                <a:solidFill>
                  <a:schemeClr val="bg1"/>
                </a:solidFill>
              </a:rPr>
              <a:t>#7</a:t>
            </a:r>
            <a:endParaRPr lang="en-US" sz="3200" dirty="0">
              <a:solidFill>
                <a:schemeClr val="bg1"/>
              </a:solidFill>
            </a:endParaRPr>
          </a:p>
        </p:txBody>
      </p:sp>
      <p:pic>
        <p:nvPicPr>
          <p:cNvPr id="10" name="Picture 9"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pic>
        <p:nvPicPr>
          <p:cNvPr id="11" name="Picture 10"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42842769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2" name="Rectangle 11"/>
          <p:cNvSpPr/>
          <p:nvPr/>
        </p:nvSpPr>
        <p:spPr>
          <a:xfrm>
            <a:off x="2286000" y="2400300"/>
            <a:ext cx="4572000" cy="357790"/>
          </a:xfrm>
          <a:prstGeom prst="rect">
            <a:avLst/>
          </a:prstGeom>
        </p:spPr>
        <p:txBody>
          <a:bodyPr>
            <a:spAutoFit/>
          </a:bodyPr>
          <a:lstStyle/>
          <a:p>
            <a:pPr algn="ctr">
              <a:lnSpc>
                <a:spcPct val="95000"/>
              </a:lnSpc>
              <a:defRPr/>
            </a:pPr>
            <a:r>
              <a:rPr lang="en-US" b="1" dirty="0" smtClean="0">
                <a:solidFill>
                  <a:srgbClr val="FFFF00"/>
                </a:solidFill>
                <a:effectLst>
                  <a:outerShdw blurRad="38100" dist="38100" dir="2700000" algn="tl">
                    <a:srgbClr val="000000"/>
                  </a:outerShdw>
                </a:effectLst>
                <a:latin typeface="Times New Roman" pitchFamily="-105" charset="0"/>
              </a:rPr>
              <a:t>Chance of rolling a double 6</a:t>
            </a:r>
            <a:endParaRPr lang="en-US" b="1" dirty="0">
              <a:solidFill>
                <a:srgbClr val="FFFF00"/>
              </a:solidFill>
              <a:effectLst>
                <a:outerShdw blurRad="38100" dist="38100" dir="2700000" algn="tl">
                  <a:srgbClr val="000000"/>
                </a:outerShdw>
              </a:effectLst>
              <a:latin typeface="Times New Roman" pitchFamily="-105" charset="0"/>
            </a:endParaRPr>
          </a:p>
        </p:txBody>
      </p:sp>
      <p:sp>
        <p:nvSpPr>
          <p:cNvPr id="9" name="Rectangle 8"/>
          <p:cNvSpPr/>
          <p:nvPr/>
        </p:nvSpPr>
        <p:spPr>
          <a:xfrm>
            <a:off x="2286000" y="3109908"/>
            <a:ext cx="4572000" cy="1147237"/>
          </a:xfrm>
          <a:prstGeom prst="rect">
            <a:avLst/>
          </a:prstGeom>
        </p:spPr>
        <p:txBody>
          <a:bodyPr>
            <a:spAutoFit/>
          </a:bodyPr>
          <a:lstStyle/>
          <a:p>
            <a:pPr marL="342900" indent="-342900" algn="ctr">
              <a:lnSpc>
                <a:spcPct val="95000"/>
              </a:lnSpc>
              <a:buAutoNum type="alphaUcParenR"/>
              <a:defRPr/>
            </a:pPr>
            <a:r>
              <a:rPr lang="en-US" b="1" dirty="0" smtClean="0">
                <a:solidFill>
                  <a:srgbClr val="FFFF00"/>
                </a:solidFill>
                <a:effectLst>
                  <a:outerShdw blurRad="38100" dist="38100" dir="2700000" algn="tl">
                    <a:srgbClr val="000000"/>
                  </a:outerShdw>
                </a:effectLst>
                <a:latin typeface="Times New Roman" pitchFamily="-105" charset="0"/>
              </a:rPr>
              <a:t>1/6</a:t>
            </a:r>
          </a:p>
          <a:p>
            <a:pPr marL="342900" indent="-342900" algn="ctr">
              <a:lnSpc>
                <a:spcPct val="95000"/>
              </a:lnSpc>
              <a:buAutoNum type="alphaUcParenR"/>
              <a:defRPr/>
            </a:pPr>
            <a:r>
              <a:rPr lang="en-US" b="1" dirty="0" smtClean="0">
                <a:solidFill>
                  <a:srgbClr val="FFFF00"/>
                </a:solidFill>
                <a:effectLst>
                  <a:outerShdw blurRad="38100" dist="38100" dir="2700000" algn="tl">
                    <a:srgbClr val="000000"/>
                  </a:outerShdw>
                </a:effectLst>
                <a:latin typeface="Times New Roman" pitchFamily="-105" charset="0"/>
              </a:rPr>
              <a:t>1/18</a:t>
            </a:r>
          </a:p>
          <a:p>
            <a:pPr marL="342900" indent="-342900" algn="ctr">
              <a:lnSpc>
                <a:spcPct val="95000"/>
              </a:lnSpc>
              <a:buAutoNum type="alphaUcParenR"/>
              <a:defRPr/>
            </a:pPr>
            <a:r>
              <a:rPr lang="en-US" b="1" dirty="0" smtClean="0">
                <a:solidFill>
                  <a:schemeClr val="bg1"/>
                </a:solidFill>
                <a:effectLst>
                  <a:outerShdw blurRad="38100" dist="38100" dir="2700000" algn="tl">
                    <a:srgbClr val="000000"/>
                  </a:outerShdw>
                </a:effectLst>
                <a:latin typeface="Times New Roman" pitchFamily="-105" charset="0"/>
              </a:rPr>
              <a:t>1/36</a:t>
            </a:r>
          </a:p>
          <a:p>
            <a:pPr marL="342900" indent="-342900" algn="ctr">
              <a:lnSpc>
                <a:spcPct val="95000"/>
              </a:lnSpc>
              <a:buAutoNum type="alphaUcParenR"/>
              <a:defRPr/>
            </a:pPr>
            <a:r>
              <a:rPr lang="en-US" b="1" dirty="0" smtClean="0">
                <a:solidFill>
                  <a:srgbClr val="FFFF00"/>
                </a:solidFill>
                <a:effectLst>
                  <a:outerShdw blurRad="38100" dist="38100" dir="2700000" algn="tl">
                    <a:srgbClr val="000000"/>
                  </a:outerShdw>
                </a:effectLst>
                <a:latin typeface="Times New Roman" pitchFamily="-105" charset="0"/>
              </a:rPr>
              <a:t>1/72</a:t>
            </a:r>
            <a:endParaRPr lang="en-US" b="1" dirty="0">
              <a:solidFill>
                <a:srgbClr val="FFFF00"/>
              </a:solidFill>
              <a:effectLst>
                <a:outerShdw blurRad="38100" dist="38100" dir="2700000" algn="tl">
                  <a:srgbClr val="000000"/>
                </a:outerShdw>
              </a:effectLst>
              <a:latin typeface="Times New Roman" pitchFamily="-105" charset="0"/>
            </a:endParaRPr>
          </a:p>
        </p:txBody>
      </p:sp>
      <p:pic>
        <p:nvPicPr>
          <p:cNvPr id="7" name="Picture 6" descr="Double-six-dic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8100" y="822553"/>
            <a:ext cx="1295400" cy="985838"/>
          </a:xfrm>
          <a:prstGeom prst="rect">
            <a:avLst/>
          </a:prstGeom>
        </p:spPr>
      </p:pic>
      <p:pic>
        <p:nvPicPr>
          <p:cNvPr id="10" name="Picture 9"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pic>
        <p:nvPicPr>
          <p:cNvPr id="11" name="Picture 10"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1620216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20" name="Rectangle 19"/>
          <p:cNvSpPr/>
          <p:nvPr/>
        </p:nvSpPr>
        <p:spPr>
          <a:xfrm>
            <a:off x="2228042" y="228600"/>
            <a:ext cx="4733988" cy="763286"/>
          </a:xfrm>
          <a:prstGeom prst="rect">
            <a:avLst/>
          </a:prstGeom>
        </p:spPr>
        <p:txBody>
          <a:bodyPr wrap="none">
            <a:spAutoFit/>
          </a:bodyPr>
          <a:lstStyle/>
          <a:p>
            <a:pPr algn="ctr">
              <a:lnSpc>
                <a:spcPct val="90000"/>
              </a:lnSpc>
              <a:defRPr/>
            </a:pPr>
            <a:r>
              <a:rPr lang="en-US" sz="2400" b="1" dirty="0" smtClean="0">
                <a:solidFill>
                  <a:srgbClr val="FFFF00"/>
                </a:solidFill>
                <a:effectLst>
                  <a:outerShdw blurRad="38100" dist="38100" dir="2700000" algn="tl">
                    <a:srgbClr val="000000"/>
                  </a:outerShdw>
                </a:effectLst>
              </a:rPr>
              <a:t>Cloacal Exstrophy </a:t>
            </a:r>
            <a:r>
              <a:rPr lang="en-US" sz="2400" b="1" dirty="0">
                <a:solidFill>
                  <a:srgbClr val="FFFF00"/>
                </a:solidFill>
                <a:effectLst>
                  <a:outerShdw blurRad="38100" dist="38100" dir="2700000" algn="tl">
                    <a:srgbClr val="000000"/>
                  </a:outerShdw>
                </a:effectLst>
              </a:rPr>
              <a:t>P</a:t>
            </a:r>
            <a:r>
              <a:rPr lang="en-US" sz="2400" b="1" dirty="0" smtClean="0">
                <a:solidFill>
                  <a:srgbClr val="FFFF00"/>
                </a:solidFill>
                <a:effectLst>
                  <a:outerShdw blurRad="38100" dist="38100" dir="2700000" algn="tl">
                    <a:srgbClr val="000000"/>
                  </a:outerShdw>
                </a:effectLst>
              </a:rPr>
              <a:t>atient: </a:t>
            </a:r>
          </a:p>
          <a:p>
            <a:pPr algn="ctr">
              <a:lnSpc>
                <a:spcPct val="90000"/>
              </a:lnSpc>
              <a:defRPr/>
            </a:pPr>
            <a:r>
              <a:rPr lang="en-US" sz="2400" b="1" dirty="0" smtClean="0">
                <a:solidFill>
                  <a:srgbClr val="FFFF00"/>
                </a:solidFill>
                <a:effectLst>
                  <a:outerShdw blurRad="38100" dist="38100" dir="2700000" algn="tl">
                    <a:srgbClr val="000000"/>
                  </a:outerShdw>
                </a:effectLst>
              </a:rPr>
              <a:t>Provide Urinary Continence at Birth</a:t>
            </a:r>
            <a:endParaRPr lang="en-US" sz="2400" dirty="0"/>
          </a:p>
        </p:txBody>
      </p:sp>
      <p:grpSp>
        <p:nvGrpSpPr>
          <p:cNvPr id="21" name="Group 3"/>
          <p:cNvGrpSpPr>
            <a:grpSpLocks/>
          </p:cNvGrpSpPr>
          <p:nvPr/>
        </p:nvGrpSpPr>
        <p:grpSpPr bwMode="auto">
          <a:xfrm>
            <a:off x="1600200" y="1200150"/>
            <a:ext cx="2914650" cy="2228850"/>
            <a:chOff x="14478000" y="37338000"/>
            <a:chExt cx="2514600" cy="2514600"/>
          </a:xfrm>
        </p:grpSpPr>
        <p:pic>
          <p:nvPicPr>
            <p:cNvPr id="22" name="Picture 4" descr="Residual Urine 1_CAT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630400" y="37414200"/>
              <a:ext cx="2032528"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a:spLocks noChangeArrowheads="1"/>
            </p:cNvSpPr>
            <p:nvPr/>
          </p:nvSpPr>
          <p:spPr bwMode="auto">
            <a:xfrm flipH="1">
              <a:off x="14478000" y="37338000"/>
              <a:ext cx="2514600" cy="2514600"/>
            </a:xfrm>
            <a:prstGeom prst="rect">
              <a:avLst/>
            </a:prstGeom>
            <a:solidFill>
              <a:schemeClr val="tx2"/>
            </a:solidFill>
            <a:ln w="76200">
              <a:solidFill>
                <a:schemeClr val="bg1"/>
              </a:solidFill>
              <a:miter lim="800000"/>
              <a:headEnd/>
              <a:tailEnd/>
            </a:ln>
            <a:effectLst/>
          </p:spPr>
          <p:txBody>
            <a:bodyPr wrap="none" lIns="168332" tIns="84166" rIns="168332" bIns="84166" anchor="ctr"/>
            <a:lstStyle/>
            <a:p>
              <a:pPr algn="ctr" defTabSz="1589088">
                <a:defRPr/>
              </a:pPr>
              <a:endParaRPr lang="en-US" b="1">
                <a:effectLst>
                  <a:outerShdw blurRad="38100" dist="38100" dir="2700000" algn="tl">
                    <a:srgbClr val="FFFFFF"/>
                  </a:outerShdw>
                </a:effectLst>
                <a:cs typeface="+mn-cs"/>
              </a:endParaRPr>
            </a:p>
            <a:p>
              <a:pPr algn="ctr" defTabSz="1589088">
                <a:defRPr/>
              </a:pPr>
              <a:endParaRPr lang="en-US" b="1">
                <a:effectLst>
                  <a:outerShdw blurRad="38100" dist="38100" dir="2700000" algn="tl">
                    <a:srgbClr val="FFFFFF"/>
                  </a:outerShdw>
                </a:effectLst>
                <a:cs typeface="+mn-cs"/>
              </a:endParaRPr>
            </a:p>
          </p:txBody>
        </p:sp>
        <p:pic>
          <p:nvPicPr>
            <p:cNvPr id="24" name="Picture 6" descr="Residual Urine 1_CATH"/>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592300" y="37438313"/>
              <a:ext cx="2286000" cy="2313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7" descr="Screen Shot 2017-04-11 at 10.10.32 PM.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709900" y="39319200"/>
              <a:ext cx="520700" cy="412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6" name="Picture 8" descr="donte.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5105400" y="1085850"/>
            <a:ext cx="2505075" cy="250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Rectangle 26"/>
          <p:cNvSpPr>
            <a:spLocks noChangeArrowheads="1"/>
          </p:cNvSpPr>
          <p:nvPr/>
        </p:nvSpPr>
        <p:spPr bwMode="auto">
          <a:xfrm>
            <a:off x="1276350" y="3890962"/>
            <a:ext cx="6896100" cy="909638"/>
          </a:xfrm>
          <a:prstGeom prst="rect">
            <a:avLst/>
          </a:prstGeom>
          <a:solidFill>
            <a:srgbClr val="7C0611"/>
          </a:solidFill>
          <a:ln w="76200">
            <a:solidFill>
              <a:schemeClr val="bg1"/>
            </a:solidFill>
            <a:miter lim="800000"/>
            <a:headEnd/>
            <a:tailEnd/>
          </a:ln>
          <a:effectLst/>
        </p:spPr>
        <p:txBody>
          <a:bodyPr wrap="none" lIns="269529" tIns="134764" rIns="269529" bIns="134764" anchor="ctr"/>
          <a:lstStyle/>
          <a:p>
            <a:pPr defTabSz="1727200">
              <a:defRPr/>
            </a:pPr>
            <a:endParaRPr lang="en-US" sz="4900" b="1">
              <a:solidFill>
                <a:schemeClr val="bg1"/>
              </a:solidFill>
              <a:effectLst>
                <a:outerShdw blurRad="38100" dist="38100" dir="2700000" algn="tl">
                  <a:srgbClr val="000000"/>
                </a:outerShdw>
              </a:effectLst>
              <a:cs typeface="+mn-cs"/>
            </a:endParaRPr>
          </a:p>
          <a:p>
            <a:pPr defTabSz="1727200">
              <a:defRPr/>
            </a:pPr>
            <a:endParaRPr lang="en-US" sz="4900" b="1">
              <a:solidFill>
                <a:schemeClr val="bg1"/>
              </a:solidFill>
              <a:effectLst>
                <a:outerShdw blurRad="38100" dist="38100" dir="2700000" algn="tl">
                  <a:srgbClr val="000000"/>
                </a:outerShdw>
              </a:effectLst>
              <a:cs typeface="+mn-cs"/>
            </a:endParaRPr>
          </a:p>
        </p:txBody>
      </p:sp>
      <p:sp>
        <p:nvSpPr>
          <p:cNvPr id="28" name="Rectangle 95"/>
          <p:cNvSpPr>
            <a:spLocks noChangeArrowheads="1"/>
          </p:cNvSpPr>
          <p:nvPr/>
        </p:nvSpPr>
        <p:spPr bwMode="auto">
          <a:xfrm>
            <a:off x="1143000" y="3770726"/>
            <a:ext cx="7162800" cy="1010824"/>
          </a:xfrm>
          <a:prstGeom prst="rect">
            <a:avLst/>
          </a:prstGeom>
          <a:noFill/>
          <a:ln w="9525">
            <a:noFill/>
            <a:miter lim="800000"/>
            <a:headEnd/>
            <a:tailEnd/>
          </a:ln>
          <a:effectLst/>
        </p:spPr>
        <p:txBody>
          <a:bodyPr lIns="269529" tIns="134764" rIns="269529" bIns="134764">
            <a:spAutoFit/>
          </a:bodyPr>
          <a:lstStyle/>
          <a:p>
            <a:pPr algn="ctr" defTabSz="1727200">
              <a:defRPr/>
            </a:pPr>
            <a:r>
              <a:rPr lang="en-US" sz="2400" b="1" dirty="0" smtClean="0">
                <a:solidFill>
                  <a:schemeClr val="bg1"/>
                </a:solidFill>
                <a:effectLst>
                  <a:outerShdw blurRad="38100" dist="38100" dir="2700000" algn="tl">
                    <a:srgbClr val="000000"/>
                  </a:outerShdw>
                </a:effectLst>
                <a:ea typeface="굴림" charset="0"/>
                <a:cs typeface="굴림" charset="0"/>
              </a:rPr>
              <a:t>Continent Reservoir </a:t>
            </a:r>
            <a:r>
              <a:rPr lang="en-US" sz="2400" b="1" dirty="0">
                <a:solidFill>
                  <a:schemeClr val="bg1"/>
                </a:solidFill>
                <a:effectLst>
                  <a:outerShdw blurRad="38100" dist="38100" dir="2700000" algn="tl">
                    <a:srgbClr val="000000"/>
                  </a:outerShdw>
                </a:effectLst>
                <a:ea typeface="굴림" charset="0"/>
                <a:cs typeface="굴림" charset="0"/>
              </a:rPr>
              <a:t>with APV</a:t>
            </a:r>
          </a:p>
          <a:p>
            <a:pPr algn="ctr" defTabSz="1727200">
              <a:defRPr/>
            </a:pPr>
            <a:r>
              <a:rPr lang="en-US" sz="2400" b="1" dirty="0">
                <a:solidFill>
                  <a:schemeClr val="bg1"/>
                </a:solidFill>
                <a:effectLst>
                  <a:outerShdw blurRad="38100" dist="38100" dir="2700000" algn="tl">
                    <a:srgbClr val="000000"/>
                  </a:outerShdw>
                </a:effectLst>
                <a:ea typeface="굴림" charset="0"/>
                <a:cs typeface="굴림" charset="0"/>
              </a:rPr>
              <a:t>16 operations (6 urological</a:t>
            </a:r>
            <a:r>
              <a:rPr lang="en-US" sz="2400" b="1" dirty="0" smtClean="0">
                <a:solidFill>
                  <a:schemeClr val="bg1"/>
                </a:solidFill>
                <a:effectLst>
                  <a:outerShdw blurRad="38100" dist="38100" dir="2700000" algn="tl">
                    <a:srgbClr val="000000"/>
                  </a:outerShdw>
                </a:effectLst>
                <a:ea typeface="굴림" charset="0"/>
                <a:cs typeface="굴림" charset="0"/>
              </a:rPr>
              <a:t>) + Renal Transplant</a:t>
            </a:r>
            <a:endParaRPr lang="en-US" sz="2400" b="1" dirty="0">
              <a:solidFill>
                <a:schemeClr val="bg1"/>
              </a:solidFill>
              <a:effectLst>
                <a:outerShdw blurRad="38100" dist="38100" dir="2700000" algn="tl">
                  <a:srgbClr val="000000"/>
                </a:outerShdw>
              </a:effectLst>
              <a:ea typeface="굴림" charset="0"/>
              <a:cs typeface="굴림" charset="0"/>
            </a:endParaRPr>
          </a:p>
        </p:txBody>
      </p:sp>
    </p:spTree>
    <p:extLst>
      <p:ext uri="{BB962C8B-B14F-4D97-AF65-F5344CB8AC3E}">
        <p14:creationId xmlns:p14="http://schemas.microsoft.com/office/powerpoint/2010/main" val="302395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1219200" y="2057400"/>
            <a:ext cx="6629400" cy="1733295"/>
          </a:xfrm>
          <a:prstGeom prst="rect">
            <a:avLst/>
          </a:prstGeom>
          <a:solidFill>
            <a:srgbClr val="000090"/>
          </a:solidFill>
          <a:ln w="9525">
            <a:noFill/>
            <a:miter lim="800000"/>
            <a:headEnd/>
            <a:tailEnd/>
          </a:ln>
          <a:effectLst/>
        </p:spPr>
        <p:txBody>
          <a:bodyPr wrap="square">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Cardona’s Formula</a:t>
            </a:r>
          </a:p>
          <a:p>
            <a:pPr algn="ctr">
              <a:lnSpc>
                <a:spcPct val="95000"/>
              </a:lnSpc>
              <a:defRPr/>
            </a:pPr>
            <a:endParaRPr lang="en-US" sz="2800" b="1" dirty="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Independent Events</a:t>
            </a: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Multiply the Probabilities</a:t>
            </a:r>
            <a:endParaRPr lang="en-US" sz="2800" dirty="0">
              <a:latin typeface="Times New Roman" pitchFamily="-105" charset="0"/>
            </a:endParaRPr>
          </a:p>
        </p:txBody>
      </p:sp>
      <p:sp>
        <p:nvSpPr>
          <p:cNvPr id="12" name="Rectangle 11"/>
          <p:cNvSpPr/>
          <p:nvPr/>
        </p:nvSpPr>
        <p:spPr>
          <a:xfrm>
            <a:off x="2247900" y="3890360"/>
            <a:ext cx="4572000" cy="357790"/>
          </a:xfrm>
          <a:prstGeom prst="rect">
            <a:avLst/>
          </a:prstGeom>
        </p:spPr>
        <p:txBody>
          <a:bodyPr>
            <a:spAutoFit/>
          </a:bodyPr>
          <a:lstStyle/>
          <a:p>
            <a:pPr algn="ctr">
              <a:lnSpc>
                <a:spcPct val="95000"/>
              </a:lnSpc>
              <a:defRPr/>
            </a:pPr>
            <a:r>
              <a:rPr lang="en-US" b="1" dirty="0" smtClean="0">
                <a:solidFill>
                  <a:srgbClr val="FFFF00"/>
                </a:solidFill>
                <a:effectLst>
                  <a:outerShdw blurRad="38100" dist="38100" dir="2700000" algn="tl">
                    <a:srgbClr val="000000"/>
                  </a:outerShdw>
                </a:effectLst>
                <a:latin typeface="Times New Roman" pitchFamily="-105" charset="0"/>
              </a:rPr>
              <a:t>Chance of rolling a double 6</a:t>
            </a:r>
            <a:endParaRPr lang="en-US" b="1" dirty="0">
              <a:solidFill>
                <a:srgbClr val="FFFF00"/>
              </a:solidFill>
              <a:effectLst>
                <a:outerShdw blurRad="38100" dist="38100" dir="2700000" algn="tl">
                  <a:srgbClr val="000000"/>
                </a:outerShdw>
              </a:effectLst>
              <a:latin typeface="Times New Roman" pitchFamily="-105" charset="0"/>
            </a:endParaRPr>
          </a:p>
        </p:txBody>
      </p:sp>
      <p:sp>
        <p:nvSpPr>
          <p:cNvPr id="13" name="Rectangle 12"/>
          <p:cNvSpPr/>
          <p:nvPr/>
        </p:nvSpPr>
        <p:spPr>
          <a:xfrm>
            <a:off x="2247900" y="4417957"/>
            <a:ext cx="4572000" cy="357790"/>
          </a:xfrm>
          <a:prstGeom prst="rect">
            <a:avLst/>
          </a:prstGeom>
        </p:spPr>
        <p:txBody>
          <a:bodyPr>
            <a:spAutoFit/>
          </a:bodyPr>
          <a:lstStyle/>
          <a:p>
            <a:pPr algn="ctr">
              <a:lnSpc>
                <a:spcPct val="95000"/>
              </a:lnSpc>
              <a:defRPr/>
            </a:pPr>
            <a:r>
              <a:rPr lang="en-US" b="1" dirty="0" smtClean="0">
                <a:solidFill>
                  <a:srgbClr val="FFFF00"/>
                </a:solidFill>
                <a:effectLst>
                  <a:outerShdw blurRad="38100" dist="38100" dir="2700000" algn="tl">
                    <a:srgbClr val="000000"/>
                  </a:outerShdw>
                </a:effectLst>
                <a:latin typeface="Times New Roman" pitchFamily="-105" charset="0"/>
              </a:rPr>
              <a:t>1/6 x 1/6 = 1/36 or (1/6)</a:t>
            </a:r>
            <a:r>
              <a:rPr lang="en-US" b="1" baseline="30000" dirty="0">
                <a:solidFill>
                  <a:srgbClr val="FFFF00"/>
                </a:solidFill>
                <a:effectLst>
                  <a:outerShdw blurRad="38100" dist="38100" dir="2700000" algn="tl">
                    <a:srgbClr val="000000"/>
                  </a:outerShdw>
                </a:effectLst>
                <a:latin typeface="Times New Roman" pitchFamily="-105" charset="0"/>
              </a:rPr>
              <a:t>2</a:t>
            </a:r>
          </a:p>
        </p:txBody>
      </p:sp>
      <p:pic>
        <p:nvPicPr>
          <p:cNvPr id="10" name="Picture 9" descr="Double-six-dic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8100" y="822553"/>
            <a:ext cx="1295400" cy="985838"/>
          </a:xfrm>
          <a:prstGeom prst="rect">
            <a:avLst/>
          </a:prstGeom>
        </p:spPr>
      </p:pic>
      <p:pic>
        <p:nvPicPr>
          <p:cNvPr id="14" name="Picture 13"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pic>
        <p:nvPicPr>
          <p:cNvPr id="15" name="Picture 14"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146163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1219200" y="2057400"/>
            <a:ext cx="6629400" cy="1733295"/>
          </a:xfrm>
          <a:prstGeom prst="rect">
            <a:avLst/>
          </a:prstGeom>
          <a:solidFill>
            <a:srgbClr val="000090"/>
          </a:solidFill>
          <a:ln w="9525">
            <a:noFill/>
            <a:miter lim="800000"/>
            <a:headEnd/>
            <a:tailEnd/>
          </a:ln>
          <a:effectLst/>
        </p:spPr>
        <p:txBody>
          <a:bodyPr wrap="square">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Cardona’s Formula</a:t>
            </a:r>
          </a:p>
          <a:p>
            <a:pPr algn="ctr">
              <a:lnSpc>
                <a:spcPct val="95000"/>
              </a:lnSpc>
              <a:defRPr/>
            </a:pPr>
            <a:endParaRPr lang="en-US" sz="2800" b="1" dirty="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Independent Events</a:t>
            </a: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Multiply the Probabilities</a:t>
            </a:r>
            <a:endParaRPr lang="en-US" sz="2800" dirty="0">
              <a:latin typeface="Times New Roman" pitchFamily="-105" charset="0"/>
            </a:endParaRPr>
          </a:p>
        </p:txBody>
      </p:sp>
      <p:sp>
        <p:nvSpPr>
          <p:cNvPr id="12" name="Rectangle 11"/>
          <p:cNvSpPr/>
          <p:nvPr/>
        </p:nvSpPr>
        <p:spPr>
          <a:xfrm>
            <a:off x="1828800" y="3966560"/>
            <a:ext cx="5334000" cy="357790"/>
          </a:xfrm>
          <a:prstGeom prst="rect">
            <a:avLst/>
          </a:prstGeom>
        </p:spPr>
        <p:txBody>
          <a:bodyPr wrap="square">
            <a:spAutoFit/>
          </a:bodyPr>
          <a:lstStyle/>
          <a:p>
            <a:pPr algn="ctr">
              <a:lnSpc>
                <a:spcPct val="95000"/>
              </a:lnSpc>
              <a:defRPr/>
            </a:pPr>
            <a:r>
              <a:rPr lang="en-US" b="1" dirty="0" smtClean="0">
                <a:solidFill>
                  <a:srgbClr val="FFFF00"/>
                </a:solidFill>
                <a:effectLst>
                  <a:outerShdw blurRad="38100" dist="38100" dir="2700000" algn="tl">
                    <a:srgbClr val="000000"/>
                  </a:outerShdw>
                </a:effectLst>
                <a:latin typeface="Times New Roman" pitchFamily="-105" charset="0"/>
              </a:rPr>
              <a:t>Chance of rolling a N number of  6’s in a row?</a:t>
            </a:r>
            <a:endParaRPr lang="en-US" b="1" dirty="0">
              <a:solidFill>
                <a:srgbClr val="FFFF00"/>
              </a:solidFill>
              <a:effectLst>
                <a:outerShdw blurRad="38100" dist="38100" dir="2700000" algn="tl">
                  <a:srgbClr val="000000"/>
                </a:outerShdw>
              </a:effectLst>
              <a:latin typeface="Times New Roman" pitchFamily="-105" charset="0"/>
            </a:endParaRPr>
          </a:p>
        </p:txBody>
      </p:sp>
      <p:sp>
        <p:nvSpPr>
          <p:cNvPr id="13" name="Rectangle 12"/>
          <p:cNvSpPr/>
          <p:nvPr/>
        </p:nvSpPr>
        <p:spPr>
          <a:xfrm>
            <a:off x="2286000" y="4417957"/>
            <a:ext cx="4572000" cy="357790"/>
          </a:xfrm>
          <a:prstGeom prst="rect">
            <a:avLst/>
          </a:prstGeom>
        </p:spPr>
        <p:txBody>
          <a:bodyPr>
            <a:spAutoFit/>
          </a:bodyPr>
          <a:lstStyle/>
          <a:p>
            <a:pPr algn="ctr">
              <a:lnSpc>
                <a:spcPct val="95000"/>
              </a:lnSpc>
              <a:defRPr/>
            </a:pPr>
            <a:r>
              <a:rPr lang="en-US" b="1" dirty="0" smtClean="0">
                <a:solidFill>
                  <a:srgbClr val="FFFF00"/>
                </a:solidFill>
                <a:effectLst>
                  <a:outerShdw blurRad="38100" dist="38100" dir="2700000" algn="tl">
                    <a:srgbClr val="000000"/>
                  </a:outerShdw>
                </a:effectLst>
                <a:latin typeface="Times New Roman" pitchFamily="-105" charset="0"/>
              </a:rPr>
              <a:t>1/6 x 1/6 x 1/6 </a:t>
            </a:r>
            <a:r>
              <a:rPr lang="mr-IN" b="1" dirty="0" smtClean="0">
                <a:solidFill>
                  <a:srgbClr val="FFFF00"/>
                </a:solidFill>
                <a:effectLst>
                  <a:outerShdw blurRad="38100" dist="38100" dir="2700000" algn="tl">
                    <a:srgbClr val="000000"/>
                  </a:outerShdw>
                </a:effectLst>
                <a:latin typeface="Times New Roman" pitchFamily="-105" charset="0"/>
              </a:rPr>
              <a:t>…</a:t>
            </a:r>
            <a:r>
              <a:rPr lang="en-US" b="1" dirty="0" smtClean="0">
                <a:solidFill>
                  <a:srgbClr val="FFFF00"/>
                </a:solidFill>
                <a:effectLst>
                  <a:outerShdw blurRad="38100" dist="38100" dir="2700000" algn="tl">
                    <a:srgbClr val="000000"/>
                  </a:outerShdw>
                </a:effectLst>
                <a:latin typeface="Times New Roman" pitchFamily="-105" charset="0"/>
              </a:rPr>
              <a:t>..  = (1/6)</a:t>
            </a:r>
            <a:r>
              <a:rPr lang="en-US" b="1" baseline="30000" dirty="0" smtClean="0">
                <a:solidFill>
                  <a:srgbClr val="FFFF00"/>
                </a:solidFill>
                <a:effectLst>
                  <a:outerShdw blurRad="38100" dist="38100" dir="2700000" algn="tl">
                    <a:srgbClr val="000000"/>
                  </a:outerShdw>
                </a:effectLst>
                <a:latin typeface="Times New Roman" pitchFamily="-105" charset="0"/>
              </a:rPr>
              <a:t>N</a:t>
            </a:r>
            <a:endParaRPr lang="en-US" b="1" baseline="30000" dirty="0">
              <a:solidFill>
                <a:srgbClr val="FFFF00"/>
              </a:solidFill>
              <a:effectLst>
                <a:outerShdw blurRad="38100" dist="38100" dir="2700000" algn="tl">
                  <a:srgbClr val="000000"/>
                </a:outerShdw>
              </a:effectLst>
              <a:latin typeface="Times New Roman" pitchFamily="-105" charset="0"/>
            </a:endParaRPr>
          </a:p>
        </p:txBody>
      </p:sp>
      <p:pic>
        <p:nvPicPr>
          <p:cNvPr id="9" name="Picture 8" descr="Double-six-dic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8100" y="822553"/>
            <a:ext cx="1295400" cy="985838"/>
          </a:xfrm>
          <a:prstGeom prst="rect">
            <a:avLst/>
          </a:prstGeom>
        </p:spPr>
      </p:pic>
      <p:pic>
        <p:nvPicPr>
          <p:cNvPr id="14" name="Picture 13"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pic>
        <p:nvPicPr>
          <p:cNvPr id="15" name="Picture 14"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284562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1219200" y="1580193"/>
            <a:ext cx="6629400" cy="973343"/>
          </a:xfrm>
          <a:prstGeom prst="rect">
            <a:avLst/>
          </a:prstGeom>
          <a:solidFill>
            <a:srgbClr val="000090"/>
          </a:solidFill>
          <a:ln w="9525">
            <a:noFill/>
            <a:miter lim="800000"/>
            <a:headEnd/>
            <a:tailEnd/>
          </a:ln>
          <a:effectLst/>
        </p:spPr>
        <p:txBody>
          <a:bodyPr wrap="square">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How many rolls do you need to have a 50% chance of rolling one double 6?</a:t>
            </a:r>
          </a:p>
        </p:txBody>
      </p:sp>
      <p:sp>
        <p:nvSpPr>
          <p:cNvPr id="9" name="Text Box 3"/>
          <p:cNvSpPr txBox="1">
            <a:spLocks noChangeArrowheads="1"/>
          </p:cNvSpPr>
          <p:nvPr/>
        </p:nvSpPr>
        <p:spPr bwMode="auto">
          <a:xfrm>
            <a:off x="533400" y="3264449"/>
            <a:ext cx="8001000" cy="1849737"/>
          </a:xfrm>
          <a:prstGeom prst="rect">
            <a:avLst/>
          </a:prstGeom>
          <a:solidFill>
            <a:srgbClr val="000090"/>
          </a:solidFill>
          <a:ln w="9525">
            <a:noFill/>
            <a:miter lim="800000"/>
            <a:headEnd/>
            <a:tailEnd/>
          </a:ln>
          <a:effectLst/>
        </p:spPr>
        <p:txBody>
          <a:bodyPr wrap="square">
            <a:prstTxWarp prst="textNoShape">
              <a:avLst/>
            </a:prstTxWarp>
            <a:spAutoFit/>
          </a:bodyPr>
          <a:lstStyle/>
          <a:p>
            <a:pPr marL="514350" indent="-514350" algn="ctr">
              <a:lnSpc>
                <a:spcPct val="95000"/>
              </a:lnSpc>
              <a:buAutoNum type="alphaLcParenR"/>
              <a:defRPr/>
            </a:pPr>
            <a:r>
              <a:rPr lang="en-US" sz="2400" b="1" dirty="0" smtClean="0">
                <a:solidFill>
                  <a:srgbClr val="FFFF00"/>
                </a:solidFill>
                <a:effectLst>
                  <a:outerShdw blurRad="38100" dist="38100" dir="2700000" algn="tl">
                    <a:srgbClr val="000000"/>
                  </a:outerShdw>
                </a:effectLst>
                <a:latin typeface="Times New Roman" pitchFamily="-105" charset="0"/>
              </a:rPr>
              <a:t>18</a:t>
            </a:r>
          </a:p>
          <a:p>
            <a:pPr marL="514350" indent="-514350" algn="ctr">
              <a:lnSpc>
                <a:spcPct val="95000"/>
              </a:lnSpc>
              <a:buAutoNum type="alphaLcParenR"/>
              <a:defRPr/>
            </a:pPr>
            <a:r>
              <a:rPr lang="en-US" sz="2400" b="1" dirty="0" smtClean="0">
                <a:solidFill>
                  <a:srgbClr val="FFFF00"/>
                </a:solidFill>
                <a:effectLst>
                  <a:outerShdw blurRad="38100" dist="38100" dir="2700000" algn="tl">
                    <a:srgbClr val="000000"/>
                  </a:outerShdw>
                </a:effectLst>
                <a:latin typeface="Times New Roman" pitchFamily="-105" charset="0"/>
              </a:rPr>
              <a:t>25</a:t>
            </a:r>
          </a:p>
          <a:p>
            <a:pPr marL="514350" indent="-514350" algn="ctr">
              <a:lnSpc>
                <a:spcPct val="95000"/>
              </a:lnSpc>
              <a:buAutoNum type="alphaLcParenR"/>
              <a:defRPr/>
            </a:pPr>
            <a:r>
              <a:rPr lang="en-US" sz="2400" b="1" dirty="0" smtClean="0">
                <a:solidFill>
                  <a:srgbClr val="FFFF00"/>
                </a:solidFill>
                <a:effectLst>
                  <a:outerShdw blurRad="38100" dist="38100" dir="2700000" algn="tl">
                    <a:srgbClr val="000000"/>
                  </a:outerShdw>
                </a:effectLst>
                <a:latin typeface="Times New Roman" pitchFamily="-105" charset="0"/>
              </a:rPr>
              <a:t>32</a:t>
            </a:r>
          </a:p>
          <a:p>
            <a:pPr marL="514350" indent="-514350" algn="ctr">
              <a:lnSpc>
                <a:spcPct val="95000"/>
              </a:lnSpc>
              <a:buAutoNum type="alphaLcParenR"/>
              <a:defRPr/>
            </a:pPr>
            <a:r>
              <a:rPr lang="en-US" sz="2400" b="1" dirty="0" smtClean="0">
                <a:solidFill>
                  <a:srgbClr val="FFFF00"/>
                </a:solidFill>
                <a:effectLst>
                  <a:outerShdw blurRad="38100" dist="38100" dir="2700000" algn="tl">
                    <a:srgbClr val="000000"/>
                  </a:outerShdw>
                </a:effectLst>
                <a:latin typeface="Times New Roman" pitchFamily="-105" charset="0"/>
              </a:rPr>
              <a:t>36</a:t>
            </a:r>
          </a:p>
          <a:p>
            <a:pPr marL="514350" indent="-514350" algn="ctr">
              <a:lnSpc>
                <a:spcPct val="95000"/>
              </a:lnSpc>
              <a:buAutoNum type="alphaLcParenR"/>
              <a:defRPr/>
            </a:pPr>
            <a:r>
              <a:rPr lang="en-US" sz="2400" b="1" dirty="0" smtClean="0">
                <a:solidFill>
                  <a:srgbClr val="FFFF00"/>
                </a:solidFill>
                <a:effectLst>
                  <a:outerShdw blurRad="38100" dist="38100" dir="2700000" algn="tl">
                    <a:srgbClr val="000000"/>
                  </a:outerShdw>
                </a:effectLst>
                <a:latin typeface="Times New Roman" pitchFamily="-105" charset="0"/>
              </a:rPr>
              <a:t>None of the above</a:t>
            </a:r>
          </a:p>
        </p:txBody>
      </p:sp>
      <p:sp>
        <p:nvSpPr>
          <p:cNvPr id="7" name="Rectangle 6"/>
          <p:cNvSpPr/>
          <p:nvPr/>
        </p:nvSpPr>
        <p:spPr>
          <a:xfrm>
            <a:off x="1981200" y="2571751"/>
            <a:ext cx="5181600" cy="620939"/>
          </a:xfrm>
          <a:prstGeom prst="rect">
            <a:avLst/>
          </a:prstGeom>
        </p:spPr>
        <p:txBody>
          <a:bodyPr wrap="square">
            <a:spAutoFit/>
          </a:bodyPr>
          <a:lstStyle/>
          <a:p>
            <a:pPr algn="ctr">
              <a:lnSpc>
                <a:spcPct val="95000"/>
              </a:lnSpc>
              <a:defRPr/>
            </a:pPr>
            <a:r>
              <a:rPr lang="en-US" b="1" dirty="0" smtClean="0">
                <a:solidFill>
                  <a:srgbClr val="FFFF00"/>
                </a:solidFill>
                <a:effectLst>
                  <a:outerShdw blurRad="38100" dist="38100" dir="2700000" algn="tl">
                    <a:srgbClr val="000000"/>
                  </a:outerShdw>
                </a:effectLst>
                <a:latin typeface="Times New Roman" pitchFamily="-105" charset="0"/>
              </a:rPr>
              <a:t>Remember</a:t>
            </a:r>
            <a:r>
              <a:rPr lang="mr-IN" b="1" dirty="0" smtClean="0">
                <a:solidFill>
                  <a:srgbClr val="FFFF00"/>
                </a:solidFill>
                <a:effectLst>
                  <a:outerShdw blurRad="38100" dist="38100" dir="2700000" algn="tl">
                    <a:srgbClr val="000000"/>
                  </a:outerShdw>
                </a:effectLst>
                <a:latin typeface="Times New Roman" pitchFamily="-105" charset="0"/>
              </a:rPr>
              <a:t>…</a:t>
            </a:r>
            <a:r>
              <a:rPr lang="en-US" b="1" dirty="0" smtClean="0">
                <a:solidFill>
                  <a:srgbClr val="FFFF00"/>
                </a:solidFill>
                <a:effectLst>
                  <a:outerShdw blurRad="38100" dist="38100" dir="2700000" algn="tl">
                    <a:srgbClr val="000000"/>
                  </a:outerShdw>
                </a:effectLst>
                <a:latin typeface="Times New Roman" pitchFamily="-105" charset="0"/>
              </a:rPr>
              <a:t> chance of rolling a double 6 with one roll is 1/36</a:t>
            </a:r>
            <a:endParaRPr lang="en-US" b="1" dirty="0">
              <a:solidFill>
                <a:srgbClr val="FFFF00"/>
              </a:solidFill>
              <a:effectLst>
                <a:outerShdw blurRad="38100" dist="38100" dir="2700000" algn="tl">
                  <a:srgbClr val="000000"/>
                </a:outerShdw>
              </a:effectLst>
              <a:latin typeface="Times New Roman" pitchFamily="-105" charset="0"/>
            </a:endParaRPr>
          </a:p>
        </p:txBody>
      </p:sp>
      <p:sp>
        <p:nvSpPr>
          <p:cNvPr id="10" name="TextBox 9"/>
          <p:cNvSpPr txBox="1"/>
          <p:nvPr/>
        </p:nvSpPr>
        <p:spPr>
          <a:xfrm>
            <a:off x="533400" y="1714500"/>
            <a:ext cx="597038" cy="584776"/>
          </a:xfrm>
          <a:prstGeom prst="rect">
            <a:avLst/>
          </a:prstGeom>
          <a:noFill/>
        </p:spPr>
        <p:txBody>
          <a:bodyPr wrap="none" rtlCol="0">
            <a:spAutoFit/>
          </a:bodyPr>
          <a:lstStyle/>
          <a:p>
            <a:r>
              <a:rPr lang="en-US" sz="3200" dirty="0" smtClean="0">
                <a:solidFill>
                  <a:schemeClr val="bg1"/>
                </a:solidFill>
              </a:rPr>
              <a:t>#8</a:t>
            </a:r>
            <a:endParaRPr lang="en-US" sz="3200" dirty="0">
              <a:solidFill>
                <a:schemeClr val="bg1"/>
              </a:solidFill>
            </a:endParaRPr>
          </a:p>
        </p:txBody>
      </p:sp>
      <p:pic>
        <p:nvPicPr>
          <p:cNvPr id="12" name="Picture 11" descr="Double-six-dic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8100" y="438150"/>
            <a:ext cx="1295400" cy="985838"/>
          </a:xfrm>
          <a:prstGeom prst="rect">
            <a:avLst/>
          </a:prstGeom>
        </p:spPr>
      </p:pic>
      <p:pic>
        <p:nvPicPr>
          <p:cNvPr id="13" name="Picture 12"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pic>
        <p:nvPicPr>
          <p:cNvPr id="14" name="Picture 13"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357258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1219200" y="1580193"/>
            <a:ext cx="6629400" cy="973343"/>
          </a:xfrm>
          <a:prstGeom prst="rect">
            <a:avLst/>
          </a:prstGeom>
          <a:solidFill>
            <a:srgbClr val="000090"/>
          </a:solidFill>
          <a:ln w="9525">
            <a:noFill/>
            <a:miter lim="800000"/>
            <a:headEnd/>
            <a:tailEnd/>
          </a:ln>
          <a:effectLst/>
        </p:spPr>
        <p:txBody>
          <a:bodyPr wrap="square">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How many rolls do you need to have a 50% chance of rolling one double 6?</a:t>
            </a:r>
          </a:p>
        </p:txBody>
      </p:sp>
      <p:sp>
        <p:nvSpPr>
          <p:cNvPr id="9" name="Text Box 3"/>
          <p:cNvSpPr txBox="1">
            <a:spLocks noChangeArrowheads="1"/>
          </p:cNvSpPr>
          <p:nvPr/>
        </p:nvSpPr>
        <p:spPr bwMode="auto">
          <a:xfrm>
            <a:off x="533400" y="3264449"/>
            <a:ext cx="8001000" cy="1849737"/>
          </a:xfrm>
          <a:prstGeom prst="rect">
            <a:avLst/>
          </a:prstGeom>
          <a:solidFill>
            <a:srgbClr val="000090"/>
          </a:solidFill>
          <a:ln w="9525">
            <a:noFill/>
            <a:miter lim="800000"/>
            <a:headEnd/>
            <a:tailEnd/>
          </a:ln>
          <a:effectLst/>
        </p:spPr>
        <p:txBody>
          <a:bodyPr wrap="square">
            <a:prstTxWarp prst="textNoShape">
              <a:avLst/>
            </a:prstTxWarp>
            <a:spAutoFit/>
          </a:bodyPr>
          <a:lstStyle/>
          <a:p>
            <a:pPr marL="514350" indent="-514350" algn="ctr">
              <a:lnSpc>
                <a:spcPct val="95000"/>
              </a:lnSpc>
              <a:buAutoNum type="alphaLcParenR"/>
              <a:defRPr/>
            </a:pPr>
            <a:r>
              <a:rPr lang="en-US" sz="2400" b="1" dirty="0" smtClean="0">
                <a:solidFill>
                  <a:srgbClr val="FFFF00"/>
                </a:solidFill>
                <a:effectLst>
                  <a:outerShdw blurRad="38100" dist="38100" dir="2700000" algn="tl">
                    <a:srgbClr val="000000"/>
                  </a:outerShdw>
                </a:effectLst>
                <a:latin typeface="Times New Roman" pitchFamily="-105" charset="0"/>
              </a:rPr>
              <a:t>18</a:t>
            </a:r>
          </a:p>
          <a:p>
            <a:pPr marL="514350" indent="-514350" algn="ctr">
              <a:lnSpc>
                <a:spcPct val="95000"/>
              </a:lnSpc>
              <a:buAutoNum type="alphaLcParenR"/>
              <a:defRPr/>
            </a:pPr>
            <a:r>
              <a:rPr lang="en-US" sz="2400" b="1" dirty="0" smtClean="0">
                <a:solidFill>
                  <a:schemeClr val="bg1"/>
                </a:solidFill>
                <a:effectLst>
                  <a:outerShdw blurRad="38100" dist="38100" dir="2700000" algn="tl">
                    <a:srgbClr val="000000"/>
                  </a:outerShdw>
                </a:effectLst>
                <a:latin typeface="Times New Roman" pitchFamily="-105" charset="0"/>
              </a:rPr>
              <a:t>25</a:t>
            </a:r>
          </a:p>
          <a:p>
            <a:pPr marL="514350" indent="-514350" algn="ctr">
              <a:lnSpc>
                <a:spcPct val="95000"/>
              </a:lnSpc>
              <a:buAutoNum type="alphaLcParenR"/>
              <a:defRPr/>
            </a:pPr>
            <a:r>
              <a:rPr lang="en-US" sz="2400" b="1" dirty="0" smtClean="0">
                <a:solidFill>
                  <a:srgbClr val="FFFF00"/>
                </a:solidFill>
                <a:effectLst>
                  <a:outerShdw blurRad="38100" dist="38100" dir="2700000" algn="tl">
                    <a:srgbClr val="000000"/>
                  </a:outerShdw>
                </a:effectLst>
                <a:latin typeface="Times New Roman" pitchFamily="-105" charset="0"/>
              </a:rPr>
              <a:t>32</a:t>
            </a:r>
          </a:p>
          <a:p>
            <a:pPr marL="514350" indent="-514350" algn="ctr">
              <a:lnSpc>
                <a:spcPct val="95000"/>
              </a:lnSpc>
              <a:buAutoNum type="alphaLcParenR"/>
              <a:defRPr/>
            </a:pPr>
            <a:r>
              <a:rPr lang="en-US" sz="2400" b="1" dirty="0" smtClean="0">
                <a:solidFill>
                  <a:srgbClr val="FFFF00"/>
                </a:solidFill>
                <a:effectLst>
                  <a:outerShdw blurRad="38100" dist="38100" dir="2700000" algn="tl">
                    <a:srgbClr val="000000"/>
                  </a:outerShdw>
                </a:effectLst>
                <a:latin typeface="Times New Roman" pitchFamily="-105" charset="0"/>
              </a:rPr>
              <a:t>36</a:t>
            </a:r>
          </a:p>
          <a:p>
            <a:pPr marL="514350" indent="-514350" algn="ctr">
              <a:lnSpc>
                <a:spcPct val="95000"/>
              </a:lnSpc>
              <a:buAutoNum type="alphaLcParenR"/>
              <a:defRPr/>
            </a:pPr>
            <a:r>
              <a:rPr lang="en-US" sz="2400" b="1" dirty="0" smtClean="0">
                <a:solidFill>
                  <a:srgbClr val="FFFF00"/>
                </a:solidFill>
                <a:effectLst>
                  <a:outerShdw blurRad="38100" dist="38100" dir="2700000" algn="tl">
                    <a:srgbClr val="000000"/>
                  </a:outerShdw>
                </a:effectLst>
                <a:latin typeface="Times New Roman" pitchFamily="-105" charset="0"/>
              </a:rPr>
              <a:t>None of the above</a:t>
            </a:r>
          </a:p>
        </p:txBody>
      </p:sp>
      <p:sp>
        <p:nvSpPr>
          <p:cNvPr id="7" name="Rectangle 6"/>
          <p:cNvSpPr/>
          <p:nvPr/>
        </p:nvSpPr>
        <p:spPr>
          <a:xfrm>
            <a:off x="1981200" y="2571751"/>
            <a:ext cx="5181600" cy="620939"/>
          </a:xfrm>
          <a:prstGeom prst="rect">
            <a:avLst/>
          </a:prstGeom>
        </p:spPr>
        <p:txBody>
          <a:bodyPr wrap="square">
            <a:spAutoFit/>
          </a:bodyPr>
          <a:lstStyle/>
          <a:p>
            <a:pPr algn="ctr">
              <a:lnSpc>
                <a:spcPct val="95000"/>
              </a:lnSpc>
              <a:defRPr/>
            </a:pPr>
            <a:r>
              <a:rPr lang="en-US" b="1" dirty="0" smtClean="0">
                <a:solidFill>
                  <a:srgbClr val="FFFF00"/>
                </a:solidFill>
                <a:effectLst>
                  <a:outerShdw blurRad="38100" dist="38100" dir="2700000" algn="tl">
                    <a:srgbClr val="000000"/>
                  </a:outerShdw>
                </a:effectLst>
                <a:latin typeface="Times New Roman" pitchFamily="-105" charset="0"/>
              </a:rPr>
              <a:t>Remember</a:t>
            </a:r>
            <a:r>
              <a:rPr lang="mr-IN" b="1" dirty="0" smtClean="0">
                <a:solidFill>
                  <a:srgbClr val="FFFF00"/>
                </a:solidFill>
                <a:effectLst>
                  <a:outerShdw blurRad="38100" dist="38100" dir="2700000" algn="tl">
                    <a:srgbClr val="000000"/>
                  </a:outerShdw>
                </a:effectLst>
                <a:latin typeface="Times New Roman" pitchFamily="-105" charset="0"/>
              </a:rPr>
              <a:t>…</a:t>
            </a:r>
            <a:r>
              <a:rPr lang="en-US" b="1" dirty="0" smtClean="0">
                <a:solidFill>
                  <a:srgbClr val="FFFF00"/>
                </a:solidFill>
                <a:effectLst>
                  <a:outerShdw blurRad="38100" dist="38100" dir="2700000" algn="tl">
                    <a:srgbClr val="000000"/>
                  </a:outerShdw>
                </a:effectLst>
                <a:latin typeface="Times New Roman" pitchFamily="-105" charset="0"/>
              </a:rPr>
              <a:t> chance of rolling a double 6 with one roll is 1/36</a:t>
            </a:r>
            <a:endParaRPr lang="en-US" b="1" dirty="0">
              <a:solidFill>
                <a:srgbClr val="FFFF00"/>
              </a:solidFill>
              <a:effectLst>
                <a:outerShdw blurRad="38100" dist="38100" dir="2700000" algn="tl">
                  <a:srgbClr val="000000"/>
                </a:outerShdw>
              </a:effectLst>
              <a:latin typeface="Times New Roman" pitchFamily="-105" charset="0"/>
            </a:endParaRPr>
          </a:p>
        </p:txBody>
      </p:sp>
      <p:pic>
        <p:nvPicPr>
          <p:cNvPr id="10" name="Picture 9" descr="Double-six-dic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8100" y="438150"/>
            <a:ext cx="1295400" cy="985838"/>
          </a:xfrm>
          <a:prstGeom prst="rect">
            <a:avLst/>
          </a:prstGeom>
        </p:spPr>
      </p:pic>
      <p:pic>
        <p:nvPicPr>
          <p:cNvPr id="12" name="Picture 11"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pic>
        <p:nvPicPr>
          <p:cNvPr id="13" name="Picture 12"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3367297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Gerolamo Cardan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1" y="285751"/>
            <a:ext cx="1052603" cy="1029721"/>
          </a:xfrm>
          <a:prstGeom prst="rect">
            <a:avLst/>
          </a:prstGeom>
        </p:spPr>
      </p:pic>
      <p:pic>
        <p:nvPicPr>
          <p:cNvPr id="8" name="Picture 7" descr="Gerolamo Cardan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1" y="285751"/>
            <a:ext cx="1052603" cy="1029721"/>
          </a:xfrm>
          <a:prstGeom prst="rect">
            <a:avLst/>
          </a:prstGeom>
        </p:spPr>
      </p:pic>
      <p:sp>
        <p:nvSpPr>
          <p:cNvPr id="9" name="Text Box 3"/>
          <p:cNvSpPr txBox="1">
            <a:spLocks noChangeArrowheads="1"/>
          </p:cNvSpPr>
          <p:nvPr/>
        </p:nvSpPr>
        <p:spPr bwMode="auto">
          <a:xfrm>
            <a:off x="533400" y="3341606"/>
            <a:ext cx="8001000" cy="1411925"/>
          </a:xfrm>
          <a:prstGeom prst="rect">
            <a:avLst/>
          </a:prstGeom>
          <a:solidFill>
            <a:srgbClr val="000090"/>
          </a:solidFill>
          <a:ln w="9525">
            <a:noFill/>
            <a:miter lim="800000"/>
            <a:headEnd/>
            <a:tailEnd/>
          </a:ln>
          <a:effectLst/>
        </p:spPr>
        <p:txBody>
          <a:bodyPr wrap="square">
            <a:prstTxWarp prst="textNoShape">
              <a:avLst/>
            </a:prstTxWarp>
            <a:spAutoFit/>
          </a:bodyPr>
          <a:lstStyle/>
          <a:p>
            <a:pPr algn="ctr">
              <a:lnSpc>
                <a:spcPct val="95000"/>
              </a:lnSpc>
              <a:defRPr/>
            </a:pPr>
            <a:r>
              <a:rPr lang="en-US" sz="3000" b="1" dirty="0" smtClean="0">
                <a:solidFill>
                  <a:srgbClr val="FFFFFF"/>
                </a:solidFill>
                <a:effectLst>
                  <a:outerShdw blurRad="38100" dist="38100" dir="2700000" algn="tl">
                    <a:srgbClr val="000000"/>
                  </a:outerShdw>
                </a:effectLst>
                <a:latin typeface="Times New Roman" pitchFamily="-105" charset="0"/>
              </a:rPr>
              <a:t>Intuitively you may reason on the mean </a:t>
            </a:r>
          </a:p>
          <a:p>
            <a:pPr algn="ctr">
              <a:lnSpc>
                <a:spcPct val="95000"/>
              </a:lnSpc>
              <a:defRPr/>
            </a:pPr>
            <a:r>
              <a:rPr lang="en-US" sz="3000" b="1" dirty="0" smtClean="0">
                <a:solidFill>
                  <a:srgbClr val="FFFFFF"/>
                </a:solidFill>
                <a:effectLst>
                  <a:outerShdw blurRad="38100" dist="38100" dir="2700000" algn="tl">
                    <a:srgbClr val="000000"/>
                  </a:outerShdw>
                </a:effectLst>
                <a:latin typeface="Times New Roman" pitchFamily="-105" charset="0"/>
              </a:rPr>
              <a:t>But this will give you the wrong answer </a:t>
            </a:r>
          </a:p>
          <a:p>
            <a:pPr algn="ctr">
              <a:lnSpc>
                <a:spcPct val="95000"/>
              </a:lnSpc>
              <a:defRPr/>
            </a:pPr>
            <a:r>
              <a:rPr lang="en-US" sz="3000" b="1" dirty="0" smtClean="0">
                <a:solidFill>
                  <a:srgbClr val="FFFFFF"/>
                </a:solidFill>
                <a:effectLst>
                  <a:outerShdw blurRad="38100" dist="38100" dir="2700000" algn="tl">
                    <a:srgbClr val="000000"/>
                  </a:outerShdw>
                </a:effectLst>
                <a:latin typeface="Times New Roman" pitchFamily="-105" charset="0"/>
              </a:rPr>
              <a:t>(your intuition is wrong</a:t>
            </a:r>
            <a:r>
              <a:rPr lang="mr-IN" sz="3000" b="1" dirty="0" smtClean="0">
                <a:solidFill>
                  <a:srgbClr val="FFFFFF"/>
                </a:solidFill>
                <a:effectLst>
                  <a:outerShdw blurRad="38100" dist="38100" dir="2700000" algn="tl">
                    <a:srgbClr val="000000"/>
                  </a:outerShdw>
                </a:effectLst>
                <a:latin typeface="Times New Roman" pitchFamily="-105" charset="0"/>
              </a:rPr>
              <a:t>…</a:t>
            </a:r>
            <a:r>
              <a:rPr lang="en-US" sz="3000" b="1" dirty="0" smtClean="0">
                <a:solidFill>
                  <a:srgbClr val="FFFFFF"/>
                </a:solidFill>
                <a:effectLst>
                  <a:outerShdw blurRad="38100" dist="38100" dir="2700000" algn="tl">
                    <a:srgbClr val="000000"/>
                  </a:outerShdw>
                </a:effectLst>
                <a:latin typeface="Times New Roman" pitchFamily="-105" charset="0"/>
              </a:rPr>
              <a:t> why?)</a:t>
            </a:r>
            <a:endParaRPr lang="en-US" sz="3000" dirty="0">
              <a:solidFill>
                <a:srgbClr val="FFFFFF"/>
              </a:solidFill>
              <a:latin typeface="Times New Roman" pitchFamily="-105" charset="0"/>
            </a:endParaRPr>
          </a:p>
        </p:txBody>
      </p:sp>
      <p:sp>
        <p:nvSpPr>
          <p:cNvPr id="7" name="Rectangle 6"/>
          <p:cNvSpPr/>
          <p:nvPr/>
        </p:nvSpPr>
        <p:spPr>
          <a:xfrm>
            <a:off x="1981200" y="2874906"/>
            <a:ext cx="5181600" cy="357790"/>
          </a:xfrm>
          <a:prstGeom prst="rect">
            <a:avLst/>
          </a:prstGeom>
        </p:spPr>
        <p:txBody>
          <a:bodyPr wrap="square">
            <a:spAutoFit/>
          </a:bodyPr>
          <a:lstStyle/>
          <a:p>
            <a:pPr algn="ctr">
              <a:lnSpc>
                <a:spcPct val="95000"/>
              </a:lnSpc>
              <a:defRPr/>
            </a:pPr>
            <a:r>
              <a:rPr lang="en-US" b="1" dirty="0" smtClean="0">
                <a:solidFill>
                  <a:srgbClr val="FFFF00"/>
                </a:solidFill>
                <a:effectLst>
                  <a:outerShdw blurRad="38100" dist="38100" dir="2700000" algn="tl">
                    <a:srgbClr val="000000"/>
                  </a:outerShdw>
                </a:effectLst>
                <a:latin typeface="Times New Roman" pitchFamily="-105" charset="0"/>
              </a:rPr>
              <a:t>Remember</a:t>
            </a:r>
            <a:r>
              <a:rPr lang="mr-IN" b="1" dirty="0" smtClean="0">
                <a:solidFill>
                  <a:srgbClr val="FFFF00"/>
                </a:solidFill>
                <a:effectLst>
                  <a:outerShdw blurRad="38100" dist="38100" dir="2700000" algn="tl">
                    <a:srgbClr val="000000"/>
                  </a:outerShdw>
                </a:effectLst>
                <a:latin typeface="Times New Roman" pitchFamily="-105" charset="0"/>
              </a:rPr>
              <a:t>…</a:t>
            </a:r>
            <a:r>
              <a:rPr lang="en-US" b="1" dirty="0" smtClean="0">
                <a:solidFill>
                  <a:srgbClr val="FFFF00"/>
                </a:solidFill>
                <a:effectLst>
                  <a:outerShdw blurRad="38100" dist="38100" dir="2700000" algn="tl">
                    <a:srgbClr val="000000"/>
                  </a:outerShdw>
                </a:effectLst>
                <a:latin typeface="Times New Roman" pitchFamily="-105" charset="0"/>
              </a:rPr>
              <a:t> chance of rolling a double 6 is 1/36</a:t>
            </a:r>
            <a:endParaRPr lang="en-US" b="1" dirty="0">
              <a:solidFill>
                <a:srgbClr val="FFFF00"/>
              </a:solidFill>
              <a:effectLst>
                <a:outerShdw blurRad="38100" dist="38100" dir="2700000" algn="tl">
                  <a:srgbClr val="000000"/>
                </a:outerShdw>
              </a:effectLst>
              <a:latin typeface="Times New Roman" pitchFamily="-105" charset="0"/>
            </a:endParaRPr>
          </a:p>
        </p:txBody>
      </p:sp>
      <p:sp>
        <p:nvSpPr>
          <p:cNvPr id="10" name="Text Box 3"/>
          <p:cNvSpPr txBox="1">
            <a:spLocks noChangeArrowheads="1"/>
          </p:cNvSpPr>
          <p:nvPr/>
        </p:nvSpPr>
        <p:spPr bwMode="auto">
          <a:xfrm>
            <a:off x="1219200" y="1885950"/>
            <a:ext cx="6629400" cy="973343"/>
          </a:xfrm>
          <a:prstGeom prst="rect">
            <a:avLst/>
          </a:prstGeom>
          <a:solidFill>
            <a:srgbClr val="000090"/>
          </a:solidFill>
          <a:ln w="9525">
            <a:noFill/>
            <a:miter lim="800000"/>
            <a:headEnd/>
            <a:tailEnd/>
          </a:ln>
          <a:effectLst/>
        </p:spPr>
        <p:txBody>
          <a:bodyPr wrap="square">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How many rolls do you need to have a 50% chance of rolling one double 6?</a:t>
            </a:r>
          </a:p>
        </p:txBody>
      </p:sp>
      <p:pic>
        <p:nvPicPr>
          <p:cNvPr id="11" name="Picture 10" descr="Double-six-dic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8100" y="438150"/>
            <a:ext cx="1295400" cy="985838"/>
          </a:xfrm>
          <a:prstGeom prst="rect">
            <a:avLst/>
          </a:prstGeom>
        </p:spPr>
      </p:pic>
    </p:spTree>
    <p:extLst>
      <p:ext uri="{BB962C8B-B14F-4D97-AF65-F5344CB8AC3E}">
        <p14:creationId xmlns:p14="http://schemas.microsoft.com/office/powerpoint/2010/main" val="209583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533400" y="3290564"/>
            <a:ext cx="8001000" cy="1411925"/>
          </a:xfrm>
          <a:prstGeom prst="rect">
            <a:avLst/>
          </a:prstGeom>
          <a:solidFill>
            <a:srgbClr val="000090"/>
          </a:solidFill>
          <a:ln w="9525">
            <a:noFill/>
            <a:miter lim="800000"/>
            <a:headEnd/>
            <a:tailEnd/>
          </a:ln>
          <a:effectLst/>
        </p:spPr>
        <p:txBody>
          <a:bodyPr wrap="square">
            <a:prstTxWarp prst="textNoShape">
              <a:avLst/>
            </a:prstTxWarp>
            <a:spAutoFit/>
          </a:bodyPr>
          <a:lstStyle/>
          <a:p>
            <a:pPr algn="ctr">
              <a:lnSpc>
                <a:spcPct val="95000"/>
              </a:lnSpc>
              <a:defRPr/>
            </a:pPr>
            <a:r>
              <a:rPr lang="en-US" sz="3000" b="1" dirty="0" smtClean="0">
                <a:solidFill>
                  <a:srgbClr val="FFFFFF"/>
                </a:solidFill>
                <a:effectLst>
                  <a:outerShdw blurRad="38100" dist="38100" dir="2700000" algn="tl">
                    <a:srgbClr val="000000"/>
                  </a:outerShdw>
                </a:effectLst>
                <a:latin typeface="Times New Roman" pitchFamily="-105" charset="0"/>
              </a:rPr>
              <a:t>Reasoning on the mean will give you the wrong answer </a:t>
            </a:r>
          </a:p>
          <a:p>
            <a:pPr algn="ctr">
              <a:lnSpc>
                <a:spcPct val="95000"/>
              </a:lnSpc>
              <a:defRPr/>
            </a:pPr>
            <a:r>
              <a:rPr lang="en-US" sz="3000" b="1" dirty="0" smtClean="0">
                <a:solidFill>
                  <a:srgbClr val="FFFFFF"/>
                </a:solidFill>
                <a:effectLst>
                  <a:outerShdw blurRad="38100" dist="38100" dir="2700000" algn="tl">
                    <a:srgbClr val="000000"/>
                  </a:outerShdw>
                </a:effectLst>
                <a:latin typeface="Times New Roman" pitchFamily="-105" charset="0"/>
              </a:rPr>
              <a:t>(your intuition is wrong</a:t>
            </a:r>
            <a:r>
              <a:rPr lang="mr-IN" sz="3000" b="1" dirty="0" smtClean="0">
                <a:solidFill>
                  <a:srgbClr val="FFFFFF"/>
                </a:solidFill>
                <a:effectLst>
                  <a:outerShdw blurRad="38100" dist="38100" dir="2700000" algn="tl">
                    <a:srgbClr val="000000"/>
                  </a:outerShdw>
                </a:effectLst>
                <a:latin typeface="Times New Roman" pitchFamily="-105" charset="0"/>
              </a:rPr>
              <a:t>…</a:t>
            </a:r>
            <a:r>
              <a:rPr lang="en-US" sz="3000" b="1" dirty="0" smtClean="0">
                <a:solidFill>
                  <a:srgbClr val="FFFFFF"/>
                </a:solidFill>
                <a:effectLst>
                  <a:outerShdw blurRad="38100" dist="38100" dir="2700000" algn="tl">
                    <a:srgbClr val="000000"/>
                  </a:outerShdw>
                </a:effectLst>
                <a:latin typeface="Times New Roman" pitchFamily="-105" charset="0"/>
              </a:rPr>
              <a:t> because it is wrong)</a:t>
            </a:r>
            <a:endParaRPr lang="en-US" sz="3000" dirty="0">
              <a:solidFill>
                <a:srgbClr val="FFFFFF"/>
              </a:solidFill>
              <a:latin typeface="Times New Roman" pitchFamily="-105" charset="0"/>
            </a:endParaRPr>
          </a:p>
        </p:txBody>
      </p:sp>
      <p:sp>
        <p:nvSpPr>
          <p:cNvPr id="7" name="Rectangle 6"/>
          <p:cNvSpPr/>
          <p:nvPr/>
        </p:nvSpPr>
        <p:spPr>
          <a:xfrm>
            <a:off x="1981200" y="2823864"/>
            <a:ext cx="5181600" cy="357790"/>
          </a:xfrm>
          <a:prstGeom prst="rect">
            <a:avLst/>
          </a:prstGeom>
        </p:spPr>
        <p:txBody>
          <a:bodyPr wrap="square">
            <a:spAutoFit/>
          </a:bodyPr>
          <a:lstStyle/>
          <a:p>
            <a:pPr algn="ctr">
              <a:lnSpc>
                <a:spcPct val="95000"/>
              </a:lnSpc>
              <a:defRPr/>
            </a:pPr>
            <a:r>
              <a:rPr lang="en-US" b="1" dirty="0" smtClean="0">
                <a:solidFill>
                  <a:srgbClr val="FFFF00"/>
                </a:solidFill>
                <a:effectLst>
                  <a:outerShdw blurRad="38100" dist="38100" dir="2700000" algn="tl">
                    <a:srgbClr val="000000"/>
                  </a:outerShdw>
                </a:effectLst>
                <a:latin typeface="Times New Roman" pitchFamily="-105" charset="0"/>
              </a:rPr>
              <a:t>Remember</a:t>
            </a:r>
            <a:r>
              <a:rPr lang="mr-IN" b="1" dirty="0" smtClean="0">
                <a:solidFill>
                  <a:srgbClr val="FFFF00"/>
                </a:solidFill>
                <a:effectLst>
                  <a:outerShdw blurRad="38100" dist="38100" dir="2700000" algn="tl">
                    <a:srgbClr val="000000"/>
                  </a:outerShdw>
                </a:effectLst>
                <a:latin typeface="Times New Roman" pitchFamily="-105" charset="0"/>
              </a:rPr>
              <a:t>…</a:t>
            </a:r>
            <a:r>
              <a:rPr lang="en-US" b="1" dirty="0" smtClean="0">
                <a:solidFill>
                  <a:srgbClr val="FFFF00"/>
                </a:solidFill>
                <a:effectLst>
                  <a:outerShdw blurRad="38100" dist="38100" dir="2700000" algn="tl">
                    <a:srgbClr val="000000"/>
                  </a:outerShdw>
                </a:effectLst>
                <a:latin typeface="Times New Roman" pitchFamily="-105" charset="0"/>
              </a:rPr>
              <a:t> chance of rolling a double 6 is 1/36</a:t>
            </a:r>
            <a:endParaRPr lang="en-US" b="1" dirty="0">
              <a:solidFill>
                <a:srgbClr val="FFFF00"/>
              </a:solidFill>
              <a:effectLst>
                <a:outerShdw blurRad="38100" dist="38100" dir="2700000" algn="tl">
                  <a:srgbClr val="000000"/>
                </a:outerShdw>
              </a:effectLst>
              <a:latin typeface="Times New Roman" pitchFamily="-105" charset="0"/>
            </a:endParaRPr>
          </a:p>
        </p:txBody>
      </p:sp>
      <p:sp>
        <p:nvSpPr>
          <p:cNvPr id="10" name="Text Box 3"/>
          <p:cNvSpPr txBox="1">
            <a:spLocks noChangeArrowheads="1"/>
          </p:cNvSpPr>
          <p:nvPr/>
        </p:nvSpPr>
        <p:spPr bwMode="auto">
          <a:xfrm>
            <a:off x="1219200" y="1733550"/>
            <a:ext cx="6629400" cy="973343"/>
          </a:xfrm>
          <a:prstGeom prst="rect">
            <a:avLst/>
          </a:prstGeom>
          <a:solidFill>
            <a:srgbClr val="000090"/>
          </a:solidFill>
          <a:ln w="9525">
            <a:noFill/>
            <a:miter lim="800000"/>
            <a:headEnd/>
            <a:tailEnd/>
          </a:ln>
          <a:effectLst/>
        </p:spPr>
        <p:txBody>
          <a:bodyPr wrap="square">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How many rolls do you need to have a 50% chance of rolling one double 6?</a:t>
            </a:r>
          </a:p>
        </p:txBody>
      </p:sp>
      <p:pic>
        <p:nvPicPr>
          <p:cNvPr id="11" name="Picture 10" descr="Double-six-dic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8100" y="438150"/>
            <a:ext cx="1295400" cy="985838"/>
          </a:xfrm>
          <a:prstGeom prst="rect">
            <a:avLst/>
          </a:prstGeom>
        </p:spPr>
      </p:pic>
      <p:pic>
        <p:nvPicPr>
          <p:cNvPr id="12" name="Picture 11"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pic>
        <p:nvPicPr>
          <p:cNvPr id="13" name="Picture 12"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284741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533400" y="3347714"/>
            <a:ext cx="8001000" cy="1411925"/>
          </a:xfrm>
          <a:prstGeom prst="rect">
            <a:avLst/>
          </a:prstGeom>
          <a:solidFill>
            <a:srgbClr val="000090"/>
          </a:solidFill>
          <a:ln w="9525">
            <a:noFill/>
            <a:miter lim="800000"/>
            <a:headEnd/>
            <a:tailEnd/>
          </a:ln>
          <a:effectLst/>
        </p:spPr>
        <p:txBody>
          <a:bodyPr wrap="square">
            <a:prstTxWarp prst="textNoShape">
              <a:avLst/>
            </a:prstTxWarp>
            <a:spAutoFit/>
          </a:bodyPr>
          <a:lstStyle/>
          <a:p>
            <a:pPr algn="ctr">
              <a:lnSpc>
                <a:spcPct val="95000"/>
              </a:lnSpc>
              <a:defRPr/>
            </a:pPr>
            <a:r>
              <a:rPr lang="en-US" sz="3000" b="1" dirty="0" smtClean="0">
                <a:solidFill>
                  <a:srgbClr val="FFFFFF"/>
                </a:solidFill>
                <a:effectLst>
                  <a:outerShdw blurRad="38100" dist="38100" dir="2700000" algn="tl">
                    <a:srgbClr val="000000"/>
                  </a:outerShdw>
                </a:effectLst>
                <a:latin typeface="Times New Roman" pitchFamily="-105" charset="0"/>
              </a:rPr>
              <a:t>To find out the correct answer you have to first figure out the probability that an </a:t>
            </a:r>
          </a:p>
          <a:p>
            <a:pPr algn="ctr">
              <a:lnSpc>
                <a:spcPct val="95000"/>
              </a:lnSpc>
              <a:defRPr/>
            </a:pPr>
            <a:r>
              <a:rPr lang="en-US" sz="3000" b="1" dirty="0" smtClean="0">
                <a:solidFill>
                  <a:srgbClr val="FFFFFF"/>
                </a:solidFill>
                <a:effectLst>
                  <a:outerShdw blurRad="38100" dist="38100" dir="2700000" algn="tl">
                    <a:srgbClr val="000000"/>
                  </a:outerShdw>
                </a:effectLst>
                <a:latin typeface="Times New Roman" pitchFamily="-105" charset="0"/>
              </a:rPr>
              <a:t>event will </a:t>
            </a:r>
            <a:r>
              <a:rPr lang="en-US" sz="3000" b="1" u="sng" dirty="0" smtClean="0">
                <a:solidFill>
                  <a:srgbClr val="FFFFFF"/>
                </a:solidFill>
                <a:effectLst>
                  <a:outerShdw blurRad="38100" dist="38100" dir="2700000" algn="tl">
                    <a:srgbClr val="000000"/>
                  </a:outerShdw>
                </a:effectLst>
                <a:latin typeface="Times New Roman" pitchFamily="-105" charset="0"/>
              </a:rPr>
              <a:t>not</a:t>
            </a:r>
            <a:r>
              <a:rPr lang="en-US" sz="3000" b="1" dirty="0" smtClean="0">
                <a:solidFill>
                  <a:srgbClr val="FFFFFF"/>
                </a:solidFill>
                <a:effectLst>
                  <a:outerShdw blurRad="38100" dist="38100" dir="2700000" algn="tl">
                    <a:srgbClr val="000000"/>
                  </a:outerShdw>
                </a:effectLst>
                <a:latin typeface="Times New Roman" pitchFamily="-105" charset="0"/>
              </a:rPr>
              <a:t> occur!</a:t>
            </a:r>
            <a:endParaRPr lang="en-US" sz="3000" dirty="0">
              <a:solidFill>
                <a:srgbClr val="FFFFFF"/>
              </a:solidFill>
              <a:latin typeface="Times New Roman" pitchFamily="-105" charset="0"/>
            </a:endParaRPr>
          </a:p>
        </p:txBody>
      </p:sp>
      <p:sp>
        <p:nvSpPr>
          <p:cNvPr id="7" name="Rectangle 6"/>
          <p:cNvSpPr/>
          <p:nvPr/>
        </p:nvSpPr>
        <p:spPr>
          <a:xfrm>
            <a:off x="1981200" y="2881014"/>
            <a:ext cx="5181600" cy="357790"/>
          </a:xfrm>
          <a:prstGeom prst="rect">
            <a:avLst/>
          </a:prstGeom>
        </p:spPr>
        <p:txBody>
          <a:bodyPr wrap="square">
            <a:spAutoFit/>
          </a:bodyPr>
          <a:lstStyle/>
          <a:p>
            <a:pPr algn="ctr">
              <a:lnSpc>
                <a:spcPct val="95000"/>
              </a:lnSpc>
              <a:defRPr/>
            </a:pPr>
            <a:r>
              <a:rPr lang="en-US" b="1" dirty="0" smtClean="0">
                <a:solidFill>
                  <a:srgbClr val="FFFF00"/>
                </a:solidFill>
                <a:effectLst>
                  <a:outerShdw blurRad="38100" dist="38100" dir="2700000" algn="tl">
                    <a:srgbClr val="000000"/>
                  </a:outerShdw>
                </a:effectLst>
                <a:latin typeface="Times New Roman" pitchFamily="-105" charset="0"/>
              </a:rPr>
              <a:t>Remember</a:t>
            </a:r>
            <a:r>
              <a:rPr lang="mr-IN" b="1" dirty="0" smtClean="0">
                <a:solidFill>
                  <a:srgbClr val="FFFF00"/>
                </a:solidFill>
                <a:effectLst>
                  <a:outerShdw blurRad="38100" dist="38100" dir="2700000" algn="tl">
                    <a:srgbClr val="000000"/>
                  </a:outerShdw>
                </a:effectLst>
                <a:latin typeface="Times New Roman" pitchFamily="-105" charset="0"/>
              </a:rPr>
              <a:t>…</a:t>
            </a:r>
            <a:r>
              <a:rPr lang="en-US" b="1" dirty="0" smtClean="0">
                <a:solidFill>
                  <a:srgbClr val="FFFF00"/>
                </a:solidFill>
                <a:effectLst>
                  <a:outerShdw blurRad="38100" dist="38100" dir="2700000" algn="tl">
                    <a:srgbClr val="000000"/>
                  </a:outerShdw>
                </a:effectLst>
                <a:latin typeface="Times New Roman" pitchFamily="-105" charset="0"/>
              </a:rPr>
              <a:t> chance of rolling a double 6 is 1/36</a:t>
            </a:r>
            <a:endParaRPr lang="en-US" b="1" dirty="0">
              <a:solidFill>
                <a:srgbClr val="FFFF00"/>
              </a:solidFill>
              <a:effectLst>
                <a:outerShdw blurRad="38100" dist="38100" dir="2700000" algn="tl">
                  <a:srgbClr val="000000"/>
                </a:outerShdw>
              </a:effectLst>
              <a:latin typeface="Times New Roman" pitchFamily="-105" charset="0"/>
            </a:endParaRPr>
          </a:p>
        </p:txBody>
      </p:sp>
      <p:sp>
        <p:nvSpPr>
          <p:cNvPr id="10" name="Text Box 3"/>
          <p:cNvSpPr txBox="1">
            <a:spLocks noChangeArrowheads="1"/>
          </p:cNvSpPr>
          <p:nvPr/>
        </p:nvSpPr>
        <p:spPr bwMode="auto">
          <a:xfrm>
            <a:off x="1219200" y="1733550"/>
            <a:ext cx="6629400" cy="973343"/>
          </a:xfrm>
          <a:prstGeom prst="rect">
            <a:avLst/>
          </a:prstGeom>
          <a:solidFill>
            <a:srgbClr val="000090"/>
          </a:solidFill>
          <a:ln w="9525">
            <a:noFill/>
            <a:miter lim="800000"/>
            <a:headEnd/>
            <a:tailEnd/>
          </a:ln>
          <a:effectLst/>
        </p:spPr>
        <p:txBody>
          <a:bodyPr wrap="square">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How many rolls do you need to have a 50% chance of rolling one double 6?</a:t>
            </a:r>
          </a:p>
        </p:txBody>
      </p:sp>
      <p:pic>
        <p:nvPicPr>
          <p:cNvPr id="11" name="Picture 10" descr="Double-six-dic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8100" y="438150"/>
            <a:ext cx="1295400" cy="985838"/>
          </a:xfrm>
          <a:prstGeom prst="rect">
            <a:avLst/>
          </a:prstGeom>
        </p:spPr>
      </p:pic>
      <p:pic>
        <p:nvPicPr>
          <p:cNvPr id="12" name="Picture 11"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pic>
        <p:nvPicPr>
          <p:cNvPr id="13" name="Picture 12"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426842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304800" y="1657350"/>
            <a:ext cx="8520203" cy="534762"/>
          </a:xfrm>
          <a:prstGeom prst="rect">
            <a:avLst/>
          </a:prstGeom>
          <a:solidFill>
            <a:srgbClr val="000090"/>
          </a:solidFill>
          <a:ln w="9525">
            <a:noFill/>
            <a:miter lim="800000"/>
            <a:headEnd/>
            <a:tailEnd/>
          </a:ln>
          <a:effectLst/>
        </p:spPr>
        <p:txBody>
          <a:bodyPr wrap="square">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How many rolls for 50% chance of a double six?</a:t>
            </a:r>
          </a:p>
        </p:txBody>
      </p:sp>
      <p:sp>
        <p:nvSpPr>
          <p:cNvPr id="7" name="Rectangle 6"/>
          <p:cNvSpPr/>
          <p:nvPr/>
        </p:nvSpPr>
        <p:spPr>
          <a:xfrm>
            <a:off x="990600" y="2260664"/>
            <a:ext cx="7162800" cy="387286"/>
          </a:xfrm>
          <a:prstGeom prst="rect">
            <a:avLst/>
          </a:prstGeom>
        </p:spPr>
        <p:txBody>
          <a:bodyPr wrap="square">
            <a:spAutoFit/>
          </a:bodyPr>
          <a:lstStyle/>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For one roll:  1/6 x 1/6 = 1/36 </a:t>
            </a:r>
          </a:p>
        </p:txBody>
      </p:sp>
      <p:sp>
        <p:nvSpPr>
          <p:cNvPr id="10" name="Rectangle 9"/>
          <p:cNvSpPr/>
          <p:nvPr/>
        </p:nvSpPr>
        <p:spPr>
          <a:xfrm>
            <a:off x="990600" y="2694353"/>
            <a:ext cx="7162800" cy="387286"/>
          </a:xfrm>
          <a:prstGeom prst="rect">
            <a:avLst/>
          </a:prstGeom>
        </p:spPr>
        <p:txBody>
          <a:bodyPr wrap="square">
            <a:spAutoFit/>
          </a:bodyPr>
          <a:lstStyle/>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 35/36 chance you will not </a:t>
            </a:r>
          </a:p>
        </p:txBody>
      </p:sp>
      <p:sp>
        <p:nvSpPr>
          <p:cNvPr id="13" name="Rectangle 12"/>
          <p:cNvSpPr/>
          <p:nvPr/>
        </p:nvSpPr>
        <p:spPr>
          <a:xfrm>
            <a:off x="990600" y="3128042"/>
            <a:ext cx="7162800" cy="679673"/>
          </a:xfrm>
          <a:prstGeom prst="rect">
            <a:avLst/>
          </a:prstGeom>
        </p:spPr>
        <p:txBody>
          <a:bodyPr wrap="square">
            <a:spAutoFit/>
          </a:bodyPr>
          <a:lstStyle/>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If n roles then probability will be (35/36)</a:t>
            </a:r>
            <a:r>
              <a:rPr lang="en-US" sz="2000" b="1" baseline="30000" dirty="0" smtClean="0">
                <a:solidFill>
                  <a:srgbClr val="FFFF00"/>
                </a:solidFill>
                <a:effectLst>
                  <a:outerShdw blurRad="38100" dist="38100" dir="2700000" algn="tl">
                    <a:srgbClr val="000000"/>
                  </a:outerShdw>
                </a:effectLst>
                <a:latin typeface="Times New Roman" pitchFamily="-105" charset="0"/>
              </a:rPr>
              <a:t>n</a:t>
            </a:r>
            <a:r>
              <a:rPr lang="en-US" sz="2000" b="1" dirty="0" smtClean="0">
                <a:solidFill>
                  <a:srgbClr val="FFFF00"/>
                </a:solidFill>
                <a:effectLst>
                  <a:outerShdw blurRad="38100" dist="38100" dir="2700000" algn="tl">
                    <a:srgbClr val="000000"/>
                  </a:outerShdw>
                </a:effectLst>
                <a:latin typeface="Times New Roman" pitchFamily="-105" charset="0"/>
              </a:rPr>
              <a:t> </a:t>
            </a:r>
          </a:p>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you will </a:t>
            </a:r>
            <a:r>
              <a:rPr lang="en-US" sz="2000" b="1" u="sng" dirty="0" smtClean="0">
                <a:solidFill>
                  <a:srgbClr val="FFFFFF"/>
                </a:solidFill>
                <a:effectLst>
                  <a:outerShdw blurRad="38100" dist="38100" dir="2700000" algn="tl">
                    <a:srgbClr val="000000"/>
                  </a:outerShdw>
                </a:effectLst>
                <a:latin typeface="Times New Roman" pitchFamily="-105" charset="0"/>
              </a:rPr>
              <a:t>not</a:t>
            </a:r>
            <a:r>
              <a:rPr lang="en-US" sz="2000" b="1" dirty="0" smtClean="0">
                <a:solidFill>
                  <a:srgbClr val="FFFF00"/>
                </a:solidFill>
                <a:effectLst>
                  <a:outerShdw blurRad="38100" dist="38100" dir="2700000" algn="tl">
                    <a:srgbClr val="000000"/>
                  </a:outerShdw>
                </a:effectLst>
                <a:latin typeface="Times New Roman" pitchFamily="-105" charset="0"/>
              </a:rPr>
              <a:t> roll a single double 6</a:t>
            </a:r>
          </a:p>
        </p:txBody>
      </p:sp>
      <p:sp>
        <p:nvSpPr>
          <p:cNvPr id="14" name="Rectangle 13"/>
          <p:cNvSpPr/>
          <p:nvPr/>
        </p:nvSpPr>
        <p:spPr>
          <a:xfrm>
            <a:off x="990600" y="3854118"/>
            <a:ext cx="7162800" cy="679673"/>
          </a:xfrm>
          <a:prstGeom prst="rect">
            <a:avLst/>
          </a:prstGeom>
        </p:spPr>
        <p:txBody>
          <a:bodyPr wrap="square">
            <a:spAutoFit/>
          </a:bodyPr>
          <a:lstStyle/>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Therefore, the probability you </a:t>
            </a:r>
            <a:r>
              <a:rPr lang="en-US" sz="2000" b="1" u="sng" dirty="0" smtClean="0">
                <a:solidFill>
                  <a:srgbClr val="FFFFFF"/>
                </a:solidFill>
                <a:effectLst>
                  <a:outerShdw blurRad="38100" dist="38100" dir="2700000" algn="tl">
                    <a:srgbClr val="000000"/>
                  </a:outerShdw>
                </a:effectLst>
                <a:latin typeface="Times New Roman" pitchFamily="-105" charset="0"/>
              </a:rPr>
              <a:t>will</a:t>
            </a:r>
            <a:r>
              <a:rPr lang="en-US" sz="2000" b="1" dirty="0" smtClean="0">
                <a:solidFill>
                  <a:srgbClr val="FFFF00"/>
                </a:solidFill>
                <a:effectLst>
                  <a:outerShdw blurRad="38100" dist="38100" dir="2700000" algn="tl">
                    <a:srgbClr val="000000"/>
                  </a:outerShdw>
                </a:effectLst>
                <a:latin typeface="Times New Roman" pitchFamily="-105" charset="0"/>
              </a:rPr>
              <a:t> roll a double 6 </a:t>
            </a:r>
          </a:p>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would be 1-(35/36)</a:t>
            </a:r>
            <a:r>
              <a:rPr lang="en-US" sz="2000" b="1" baseline="30000" dirty="0" smtClean="0">
                <a:solidFill>
                  <a:srgbClr val="FFFF00"/>
                </a:solidFill>
                <a:effectLst>
                  <a:outerShdw blurRad="38100" dist="38100" dir="2700000" algn="tl">
                    <a:srgbClr val="000000"/>
                  </a:outerShdw>
                </a:effectLst>
                <a:latin typeface="Times New Roman" pitchFamily="-105" charset="0"/>
              </a:rPr>
              <a:t>n</a:t>
            </a:r>
            <a:endParaRPr lang="en-US" sz="2000" b="1" dirty="0" smtClean="0">
              <a:solidFill>
                <a:srgbClr val="FFFF00"/>
              </a:solidFill>
              <a:effectLst>
                <a:outerShdw blurRad="38100" dist="38100" dir="2700000" algn="tl">
                  <a:srgbClr val="000000"/>
                </a:outerShdw>
              </a:effectLst>
              <a:latin typeface="Times New Roman" pitchFamily="-105" charset="0"/>
            </a:endParaRPr>
          </a:p>
        </p:txBody>
      </p:sp>
      <p:sp>
        <p:nvSpPr>
          <p:cNvPr id="15" name="Rectangle 14"/>
          <p:cNvSpPr/>
          <p:nvPr/>
        </p:nvSpPr>
        <p:spPr>
          <a:xfrm>
            <a:off x="990600" y="4580193"/>
            <a:ext cx="7162800" cy="387286"/>
          </a:xfrm>
          <a:prstGeom prst="rect">
            <a:avLst/>
          </a:prstGeom>
        </p:spPr>
        <p:txBody>
          <a:bodyPr wrap="square">
            <a:spAutoFit/>
          </a:bodyPr>
          <a:lstStyle/>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For 1-(35/36)</a:t>
            </a:r>
            <a:r>
              <a:rPr lang="en-US" sz="2000" b="1" baseline="30000" dirty="0" smtClean="0">
                <a:solidFill>
                  <a:srgbClr val="FFFF00"/>
                </a:solidFill>
                <a:effectLst>
                  <a:outerShdw blurRad="38100" dist="38100" dir="2700000" algn="tl">
                    <a:srgbClr val="000000"/>
                  </a:outerShdw>
                </a:effectLst>
                <a:latin typeface="Times New Roman" pitchFamily="-105" charset="0"/>
              </a:rPr>
              <a:t>n  </a:t>
            </a:r>
            <a:r>
              <a:rPr lang="en-US" sz="2000" b="1" dirty="0" smtClean="0">
                <a:solidFill>
                  <a:srgbClr val="FFFF00"/>
                </a:solidFill>
                <a:effectLst>
                  <a:outerShdw blurRad="38100" dist="38100" dir="2700000" algn="tl">
                    <a:srgbClr val="000000"/>
                  </a:outerShdw>
                </a:effectLst>
                <a:latin typeface="Times New Roman" pitchFamily="-105" charset="0"/>
              </a:rPr>
              <a:t>&gt; ½,    n &gt;24.6!!</a:t>
            </a:r>
            <a:r>
              <a:rPr lang="en-US" sz="2000" b="1" baseline="30000" dirty="0" smtClean="0">
                <a:solidFill>
                  <a:srgbClr val="FFFF00"/>
                </a:solidFill>
                <a:effectLst>
                  <a:outerShdw blurRad="38100" dist="38100" dir="2700000" algn="tl">
                    <a:srgbClr val="000000"/>
                  </a:outerShdw>
                </a:effectLst>
                <a:latin typeface="Times New Roman" pitchFamily="-105" charset="0"/>
              </a:rPr>
              <a:t> </a:t>
            </a:r>
            <a:endParaRPr lang="en-US" sz="2000" b="1" dirty="0" smtClean="0">
              <a:solidFill>
                <a:srgbClr val="FFFF00"/>
              </a:solidFill>
              <a:effectLst>
                <a:outerShdw blurRad="38100" dist="38100" dir="2700000" algn="tl">
                  <a:srgbClr val="000000"/>
                </a:outerShdw>
              </a:effectLst>
              <a:latin typeface="Times New Roman" pitchFamily="-105" charset="0"/>
            </a:endParaRPr>
          </a:p>
        </p:txBody>
      </p:sp>
      <p:pic>
        <p:nvPicPr>
          <p:cNvPr id="12" name="Picture 11" descr="Double-six-dic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8100" y="438150"/>
            <a:ext cx="1295400" cy="985838"/>
          </a:xfrm>
          <a:prstGeom prst="rect">
            <a:avLst/>
          </a:prstGeom>
        </p:spPr>
      </p:pic>
      <p:pic>
        <p:nvPicPr>
          <p:cNvPr id="16" name="Picture 15"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pic>
        <p:nvPicPr>
          <p:cNvPr id="17" name="Picture 16"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270488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4" grpId="0"/>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990600" y="798057"/>
            <a:ext cx="7086600" cy="534762"/>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Founder of Probability</a:t>
            </a:r>
            <a:endParaRPr lang="en-US" sz="3000" dirty="0">
              <a:latin typeface="Times New Roman" pitchFamily="-105" charset="0"/>
            </a:endParaRPr>
          </a:p>
        </p:txBody>
      </p:sp>
      <p:pic>
        <p:nvPicPr>
          <p:cNvPr id="3" name="Picture 2" descr="dic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60700" y="1426707"/>
            <a:ext cx="2882900" cy="2390775"/>
          </a:xfrm>
          <a:prstGeom prst="rect">
            <a:avLst/>
          </a:prstGeom>
        </p:spPr>
      </p:pic>
      <p:sp>
        <p:nvSpPr>
          <p:cNvPr id="9" name="Text Box 3"/>
          <p:cNvSpPr txBox="1">
            <a:spLocks noChangeArrowheads="1"/>
          </p:cNvSpPr>
          <p:nvPr/>
        </p:nvSpPr>
        <p:spPr bwMode="auto">
          <a:xfrm>
            <a:off x="990600" y="3884157"/>
            <a:ext cx="7086600" cy="534762"/>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000" b="1" dirty="0" err="1" smtClean="0">
                <a:solidFill>
                  <a:srgbClr val="FFFF00"/>
                </a:solidFill>
                <a:effectLst>
                  <a:outerShdw blurRad="38100" dist="38100" dir="2700000" algn="tl">
                    <a:srgbClr val="000000"/>
                  </a:outerShdw>
                </a:effectLst>
                <a:latin typeface="Times New Roman" pitchFamily="-105" charset="0"/>
              </a:rPr>
              <a:t>Gerolamo</a:t>
            </a:r>
            <a:r>
              <a:rPr lang="en-US" sz="3000" b="1" dirty="0" smtClean="0">
                <a:solidFill>
                  <a:srgbClr val="FFFF00"/>
                </a:solidFill>
                <a:effectLst>
                  <a:outerShdw blurRad="38100" dist="38100" dir="2700000" algn="tl">
                    <a:srgbClr val="000000"/>
                  </a:outerShdw>
                </a:effectLst>
                <a:latin typeface="Times New Roman" pitchFamily="-105" charset="0"/>
              </a:rPr>
              <a:t> Cardona</a:t>
            </a:r>
            <a:endParaRPr lang="en-US" sz="3000" dirty="0">
              <a:latin typeface="Times New Roman" pitchFamily="-105" charset="0"/>
            </a:endParaRPr>
          </a:p>
        </p:txBody>
      </p:sp>
      <p:sp>
        <p:nvSpPr>
          <p:cNvPr id="10" name="Text Box 3"/>
          <p:cNvSpPr txBox="1">
            <a:spLocks noChangeArrowheads="1"/>
          </p:cNvSpPr>
          <p:nvPr/>
        </p:nvSpPr>
        <p:spPr bwMode="auto">
          <a:xfrm>
            <a:off x="990600" y="4285228"/>
            <a:ext cx="7086600" cy="534762"/>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1501-1576</a:t>
            </a:r>
            <a:endParaRPr lang="en-US" sz="3000" dirty="0">
              <a:latin typeface="Times New Roman" pitchFamily="-105" charset="0"/>
            </a:endParaRPr>
          </a:p>
        </p:txBody>
      </p:sp>
      <p:pic>
        <p:nvPicPr>
          <p:cNvPr id="11" name="Picture 10"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96" y="285751"/>
            <a:ext cx="824004" cy="1029721"/>
          </a:xfrm>
          <a:prstGeom prst="rect">
            <a:avLst/>
          </a:prstGeom>
        </p:spPr>
      </p:pic>
      <p:pic>
        <p:nvPicPr>
          <p:cNvPr id="12" name="Picture 11" descr="Gerolamo Cardan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2796" y="285751"/>
            <a:ext cx="824004" cy="1029721"/>
          </a:xfrm>
          <a:prstGeom prst="rect">
            <a:avLst/>
          </a:prstGeom>
        </p:spPr>
      </p:pic>
    </p:spTree>
    <p:extLst>
      <p:ext uri="{BB962C8B-B14F-4D97-AF65-F5344CB8AC3E}">
        <p14:creationId xmlns:p14="http://schemas.microsoft.com/office/powerpoint/2010/main" val="19255725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886012" y="171450"/>
            <a:ext cx="7086600" cy="534762"/>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Founders of Probability Theory ?</a:t>
            </a:r>
            <a:endParaRPr lang="en-US" sz="3000" dirty="0">
              <a:latin typeface="Times New Roman" pitchFamily="-105" charset="0"/>
            </a:endParaRPr>
          </a:p>
        </p:txBody>
      </p:sp>
      <p:pic>
        <p:nvPicPr>
          <p:cNvPr id="3" name="Picture 2" descr="dic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99720" y="2403661"/>
            <a:ext cx="1481880" cy="1253939"/>
          </a:xfrm>
          <a:prstGeom prst="rect">
            <a:avLst/>
          </a:prstGeom>
        </p:spPr>
      </p:pic>
      <p:grpSp>
        <p:nvGrpSpPr>
          <p:cNvPr id="15" name="Group 14"/>
          <p:cNvGrpSpPr/>
          <p:nvPr/>
        </p:nvGrpSpPr>
        <p:grpSpPr>
          <a:xfrm>
            <a:off x="6065373" y="1943100"/>
            <a:ext cx="2621428" cy="3048341"/>
            <a:chOff x="5500597" y="2590800"/>
            <a:chExt cx="2957603" cy="4064455"/>
          </a:xfrm>
        </p:grpSpPr>
        <p:grpSp>
          <p:nvGrpSpPr>
            <p:cNvPr id="5" name="Group 4"/>
            <p:cNvGrpSpPr/>
            <p:nvPr/>
          </p:nvGrpSpPr>
          <p:grpSpPr>
            <a:xfrm>
              <a:off x="5500597" y="5407476"/>
              <a:ext cx="2957603" cy="1247779"/>
              <a:chOff x="5500597" y="5407476"/>
              <a:chExt cx="2957603" cy="1247779"/>
            </a:xfrm>
          </p:grpSpPr>
          <p:sp>
            <p:nvSpPr>
              <p:cNvPr id="11" name="Text Box 3"/>
              <p:cNvSpPr txBox="1">
                <a:spLocks noChangeArrowheads="1"/>
              </p:cNvSpPr>
              <p:nvPr/>
            </p:nvSpPr>
            <p:spPr bwMode="auto">
              <a:xfrm>
                <a:off x="5500597" y="5407476"/>
                <a:ext cx="2957603" cy="713016"/>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Pierre Fermat</a:t>
                </a:r>
                <a:endParaRPr lang="en-US" sz="3000" dirty="0">
                  <a:latin typeface="Times New Roman" pitchFamily="-105" charset="0"/>
                </a:endParaRPr>
              </a:p>
            </p:txBody>
          </p:sp>
          <p:sp>
            <p:nvSpPr>
              <p:cNvPr id="12" name="Text Box 3"/>
              <p:cNvSpPr txBox="1">
                <a:spLocks noChangeArrowheads="1"/>
              </p:cNvSpPr>
              <p:nvPr/>
            </p:nvSpPr>
            <p:spPr bwMode="auto">
              <a:xfrm>
                <a:off x="5500597" y="5942239"/>
                <a:ext cx="2957603" cy="713016"/>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1601-1665</a:t>
                </a:r>
                <a:endParaRPr lang="en-US" sz="3000" dirty="0">
                  <a:latin typeface="Times New Roman" pitchFamily="-105" charset="0"/>
                </a:endParaRPr>
              </a:p>
            </p:txBody>
          </p:sp>
        </p:grpSp>
        <p:pic>
          <p:nvPicPr>
            <p:cNvPr id="7" name="Picture 6" descr="Fermat.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24092" y="2590800"/>
              <a:ext cx="1710612" cy="2286000"/>
            </a:xfrm>
            <a:prstGeom prst="rect">
              <a:avLst/>
            </a:prstGeom>
          </p:spPr>
        </p:pic>
      </p:grpSp>
      <p:grpSp>
        <p:nvGrpSpPr>
          <p:cNvPr id="16" name="Group 15"/>
          <p:cNvGrpSpPr/>
          <p:nvPr/>
        </p:nvGrpSpPr>
        <p:grpSpPr>
          <a:xfrm>
            <a:off x="381000" y="1926372"/>
            <a:ext cx="2621428" cy="3009962"/>
            <a:chOff x="273424" y="2568496"/>
            <a:chExt cx="2957603" cy="4013283"/>
          </a:xfrm>
        </p:grpSpPr>
        <p:grpSp>
          <p:nvGrpSpPr>
            <p:cNvPr id="4" name="Group 3"/>
            <p:cNvGrpSpPr/>
            <p:nvPr/>
          </p:nvGrpSpPr>
          <p:grpSpPr>
            <a:xfrm>
              <a:off x="273424" y="5334000"/>
              <a:ext cx="2957603" cy="1247779"/>
              <a:chOff x="273424" y="5334000"/>
              <a:chExt cx="2957603" cy="1247779"/>
            </a:xfrm>
          </p:grpSpPr>
          <p:sp>
            <p:nvSpPr>
              <p:cNvPr id="9" name="Text Box 3"/>
              <p:cNvSpPr txBox="1">
                <a:spLocks noChangeArrowheads="1"/>
              </p:cNvSpPr>
              <p:nvPr/>
            </p:nvSpPr>
            <p:spPr bwMode="auto">
              <a:xfrm>
                <a:off x="273424" y="5334000"/>
                <a:ext cx="2957603" cy="713016"/>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000" b="1" dirty="0" err="1" smtClean="0">
                    <a:solidFill>
                      <a:srgbClr val="FFFF00"/>
                    </a:solidFill>
                    <a:effectLst>
                      <a:outerShdw blurRad="38100" dist="38100" dir="2700000" algn="tl">
                        <a:srgbClr val="000000"/>
                      </a:outerShdw>
                    </a:effectLst>
                    <a:latin typeface="Times New Roman" pitchFamily="-105" charset="0"/>
                  </a:rPr>
                  <a:t>Blaise</a:t>
                </a:r>
                <a:r>
                  <a:rPr lang="en-US" sz="3000" b="1" dirty="0" smtClean="0">
                    <a:solidFill>
                      <a:srgbClr val="FFFF00"/>
                    </a:solidFill>
                    <a:effectLst>
                      <a:outerShdw blurRad="38100" dist="38100" dir="2700000" algn="tl">
                        <a:srgbClr val="000000"/>
                      </a:outerShdw>
                    </a:effectLst>
                    <a:latin typeface="Times New Roman" pitchFamily="-105" charset="0"/>
                  </a:rPr>
                  <a:t> Pascal</a:t>
                </a:r>
                <a:endParaRPr lang="en-US" sz="3000" dirty="0">
                  <a:latin typeface="Times New Roman" pitchFamily="-105" charset="0"/>
                </a:endParaRPr>
              </a:p>
            </p:txBody>
          </p:sp>
          <p:sp>
            <p:nvSpPr>
              <p:cNvPr id="10" name="Text Box 3"/>
              <p:cNvSpPr txBox="1">
                <a:spLocks noChangeArrowheads="1"/>
              </p:cNvSpPr>
              <p:nvPr/>
            </p:nvSpPr>
            <p:spPr bwMode="auto">
              <a:xfrm>
                <a:off x="273424" y="5868763"/>
                <a:ext cx="2957603" cy="713016"/>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1623-1662</a:t>
                </a:r>
                <a:endParaRPr lang="en-US" sz="3000" dirty="0">
                  <a:latin typeface="Times New Roman" pitchFamily="-105" charset="0"/>
                </a:endParaRPr>
              </a:p>
            </p:txBody>
          </p:sp>
        </p:grpSp>
        <p:pic>
          <p:nvPicPr>
            <p:cNvPr id="13" name="Picture 12" descr="Pascal.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958" y="2568496"/>
              <a:ext cx="2060534" cy="2308304"/>
            </a:xfrm>
            <a:prstGeom prst="rect">
              <a:avLst/>
            </a:prstGeom>
          </p:spPr>
        </p:pic>
      </p:grpSp>
      <p:pic>
        <p:nvPicPr>
          <p:cNvPr id="14" name="Picture 13" descr="French Flag.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711762" y="878442"/>
            <a:ext cx="1435100" cy="1076325"/>
          </a:xfrm>
          <a:prstGeom prst="rect">
            <a:avLst/>
          </a:prstGeom>
        </p:spPr>
      </p:pic>
    </p:spTree>
    <p:extLst>
      <p:ext uri="{BB962C8B-B14F-4D97-AF65-F5344CB8AC3E}">
        <p14:creationId xmlns:p14="http://schemas.microsoft.com/office/powerpoint/2010/main" val="2861783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grpSp>
        <p:nvGrpSpPr>
          <p:cNvPr id="7" name="Group 2"/>
          <p:cNvGrpSpPr>
            <a:grpSpLocks/>
          </p:cNvGrpSpPr>
          <p:nvPr/>
        </p:nvGrpSpPr>
        <p:grpSpPr bwMode="auto">
          <a:xfrm>
            <a:off x="1500188" y="1066800"/>
            <a:ext cx="6143624" cy="2952750"/>
            <a:chOff x="1676400" y="1371600"/>
            <a:chExt cx="5884964" cy="3200400"/>
          </a:xfrm>
        </p:grpSpPr>
        <p:pic>
          <p:nvPicPr>
            <p:cNvPr id="8" name="Picture 3" descr="IMG_6093.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4761014" y="1771650"/>
              <a:ext cx="3200400"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4"/>
            <p:cNvGrpSpPr>
              <a:grpSpLocks/>
            </p:cNvGrpSpPr>
            <p:nvPr/>
          </p:nvGrpSpPr>
          <p:grpSpPr bwMode="auto">
            <a:xfrm>
              <a:off x="1676400" y="1828800"/>
              <a:ext cx="2570264" cy="2315183"/>
              <a:chOff x="14325600" y="34442400"/>
              <a:chExt cx="3124200" cy="2590800"/>
            </a:xfrm>
          </p:grpSpPr>
          <p:sp>
            <p:nvSpPr>
              <p:cNvPr id="10" name="Rectangle 9"/>
              <p:cNvSpPr>
                <a:spLocks noChangeArrowheads="1"/>
              </p:cNvSpPr>
              <p:nvPr/>
            </p:nvSpPr>
            <p:spPr bwMode="auto">
              <a:xfrm flipH="1">
                <a:off x="14325600" y="34442207"/>
                <a:ext cx="3122462" cy="2589732"/>
              </a:xfrm>
              <a:prstGeom prst="rect">
                <a:avLst/>
              </a:prstGeom>
              <a:solidFill>
                <a:schemeClr val="tx2"/>
              </a:solidFill>
              <a:ln w="76200">
                <a:solidFill>
                  <a:schemeClr val="bg1"/>
                </a:solidFill>
                <a:miter lim="800000"/>
                <a:headEnd/>
                <a:tailEnd/>
              </a:ln>
              <a:effectLst/>
            </p:spPr>
            <p:txBody>
              <a:bodyPr wrap="none" lIns="168332" tIns="84166" rIns="168332" bIns="84166" anchor="ctr"/>
              <a:lstStyle/>
              <a:p>
                <a:pPr algn="ctr" defTabSz="1589088">
                  <a:defRPr/>
                </a:pPr>
                <a:endParaRPr lang="en-US" b="1">
                  <a:effectLst>
                    <a:outerShdw blurRad="38100" dist="38100" dir="2700000" algn="tl">
                      <a:srgbClr val="FFFFFF"/>
                    </a:outerShdw>
                  </a:effectLst>
                  <a:cs typeface="+mn-cs"/>
                </a:endParaRPr>
              </a:p>
              <a:p>
                <a:pPr algn="ctr" defTabSz="1589088">
                  <a:defRPr/>
                </a:pPr>
                <a:endParaRPr lang="en-US" b="1">
                  <a:effectLst>
                    <a:outerShdw blurRad="38100" dist="38100" dir="2700000" algn="tl">
                      <a:srgbClr val="FFFFFF"/>
                    </a:outerShdw>
                  </a:effectLst>
                  <a:cs typeface="+mn-cs"/>
                </a:endParaRPr>
              </a:p>
            </p:txBody>
          </p:sp>
          <p:pic>
            <p:nvPicPr>
              <p:cNvPr id="11" name="Picture 6" descr="ileal%20chimney2.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14414225" y="34527632"/>
                <a:ext cx="2946951" cy="2420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7" descr="Screen Shot 2017-04-11 at 10.02.53 PM.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5721380" y="34607069"/>
                <a:ext cx="1234026" cy="823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8" descr="Screen Shot 2017-04-11 at 10.02.53 PM.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6078805" y="35188902"/>
                <a:ext cx="593967" cy="504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9" descr="Screen Shot 2017-04-11 at 10.02.53 PM.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5327431" y="34771739"/>
                <a:ext cx="697266" cy="592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Screen Shot 2017-04-11 at 10.02.53 PM.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5170895" y="34607069"/>
                <a:ext cx="697266" cy="592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1" descr="Screen Shot 2017-04-11 at 10.02.53 PM.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4795208" y="34607069"/>
                <a:ext cx="697266" cy="526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2" descr="Screen Shot 2017-04-11 at 10.11.28 PM.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773400" y="36423600"/>
                <a:ext cx="1524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8" name="Rectangle 17"/>
          <p:cNvSpPr>
            <a:spLocks noChangeArrowheads="1"/>
          </p:cNvSpPr>
          <p:nvPr/>
        </p:nvSpPr>
        <p:spPr bwMode="auto">
          <a:xfrm>
            <a:off x="1123950" y="4291012"/>
            <a:ext cx="6896100" cy="623888"/>
          </a:xfrm>
          <a:prstGeom prst="rect">
            <a:avLst/>
          </a:prstGeom>
          <a:solidFill>
            <a:srgbClr val="7C0611"/>
          </a:solidFill>
          <a:ln w="76200">
            <a:solidFill>
              <a:schemeClr val="bg1"/>
            </a:solidFill>
            <a:miter lim="800000"/>
            <a:headEnd/>
            <a:tailEnd/>
          </a:ln>
          <a:effectLst/>
        </p:spPr>
        <p:txBody>
          <a:bodyPr wrap="none" lIns="269529" tIns="134764" rIns="269529" bIns="134764" anchor="ctr"/>
          <a:lstStyle/>
          <a:p>
            <a:pPr defTabSz="1727200">
              <a:defRPr/>
            </a:pPr>
            <a:endParaRPr lang="en-US" sz="4900" b="1">
              <a:solidFill>
                <a:schemeClr val="bg1"/>
              </a:solidFill>
              <a:effectLst>
                <a:outerShdw blurRad="38100" dist="38100" dir="2700000" algn="tl">
                  <a:srgbClr val="000000"/>
                </a:outerShdw>
              </a:effectLst>
              <a:cs typeface="+mn-cs"/>
            </a:endParaRPr>
          </a:p>
          <a:p>
            <a:pPr defTabSz="1727200">
              <a:defRPr/>
            </a:pPr>
            <a:endParaRPr lang="en-US" sz="4900" b="1">
              <a:solidFill>
                <a:schemeClr val="bg1"/>
              </a:solidFill>
              <a:effectLst>
                <a:outerShdw blurRad="38100" dist="38100" dir="2700000" algn="tl">
                  <a:srgbClr val="000000"/>
                </a:outerShdw>
              </a:effectLst>
              <a:cs typeface="+mn-cs"/>
            </a:endParaRPr>
          </a:p>
        </p:txBody>
      </p:sp>
      <p:sp>
        <p:nvSpPr>
          <p:cNvPr id="19" name="Rectangle 95"/>
          <p:cNvSpPr>
            <a:spLocks noChangeArrowheads="1"/>
          </p:cNvSpPr>
          <p:nvPr/>
        </p:nvSpPr>
        <p:spPr bwMode="auto">
          <a:xfrm>
            <a:off x="990600" y="4248150"/>
            <a:ext cx="7162800" cy="641492"/>
          </a:xfrm>
          <a:prstGeom prst="rect">
            <a:avLst/>
          </a:prstGeom>
          <a:noFill/>
          <a:ln w="9525">
            <a:noFill/>
            <a:miter lim="800000"/>
            <a:headEnd/>
            <a:tailEnd/>
          </a:ln>
          <a:effectLst/>
        </p:spPr>
        <p:txBody>
          <a:bodyPr lIns="269529" tIns="134764" rIns="269529" bIns="134764">
            <a:spAutoFit/>
          </a:bodyPr>
          <a:lstStyle/>
          <a:p>
            <a:pPr algn="ctr" defTabSz="1727200">
              <a:defRPr/>
            </a:pPr>
            <a:r>
              <a:rPr lang="en-US" sz="2400" b="1" dirty="0">
                <a:solidFill>
                  <a:schemeClr val="bg1"/>
                </a:solidFill>
                <a:effectLst>
                  <a:outerShdw blurRad="38100" dist="38100" dir="2700000" algn="tl">
                    <a:srgbClr val="000000"/>
                  </a:outerShdw>
                </a:effectLst>
                <a:ea typeface="굴림" charset="0"/>
                <a:cs typeface="굴림" charset="0"/>
              </a:rPr>
              <a:t>No Additional Urinary Tract Operations</a:t>
            </a:r>
          </a:p>
        </p:txBody>
      </p:sp>
      <p:sp>
        <p:nvSpPr>
          <p:cNvPr id="20" name="Rectangle 19"/>
          <p:cNvSpPr/>
          <p:nvPr/>
        </p:nvSpPr>
        <p:spPr>
          <a:xfrm>
            <a:off x="2495801" y="133350"/>
            <a:ext cx="4152399" cy="763286"/>
          </a:xfrm>
          <a:prstGeom prst="rect">
            <a:avLst/>
          </a:prstGeom>
        </p:spPr>
        <p:txBody>
          <a:bodyPr wrap="none">
            <a:spAutoFit/>
          </a:bodyPr>
          <a:lstStyle/>
          <a:p>
            <a:pPr algn="ctr">
              <a:lnSpc>
                <a:spcPct val="90000"/>
              </a:lnSpc>
              <a:defRPr/>
            </a:pPr>
            <a:r>
              <a:rPr lang="en-US" sz="2400" b="1" dirty="0" smtClean="0">
                <a:solidFill>
                  <a:srgbClr val="FFFF00"/>
                </a:solidFill>
                <a:effectLst>
                  <a:outerShdw blurRad="38100" dist="38100" dir="2700000" algn="tl">
                    <a:srgbClr val="000000"/>
                  </a:outerShdw>
                </a:effectLst>
              </a:rPr>
              <a:t>Cloacal Exstrophy </a:t>
            </a:r>
            <a:r>
              <a:rPr lang="en-US" sz="2400" b="1" dirty="0">
                <a:solidFill>
                  <a:srgbClr val="FFFF00"/>
                </a:solidFill>
                <a:effectLst>
                  <a:outerShdw blurRad="38100" dist="38100" dir="2700000" algn="tl">
                    <a:srgbClr val="000000"/>
                  </a:outerShdw>
                </a:effectLst>
              </a:rPr>
              <a:t>P</a:t>
            </a:r>
            <a:r>
              <a:rPr lang="en-US" sz="2400" b="1" dirty="0" smtClean="0">
                <a:solidFill>
                  <a:srgbClr val="FFFF00"/>
                </a:solidFill>
                <a:effectLst>
                  <a:outerShdw blurRad="38100" dist="38100" dir="2700000" algn="tl">
                    <a:srgbClr val="000000"/>
                  </a:outerShdw>
                </a:effectLst>
              </a:rPr>
              <a:t>atient: </a:t>
            </a:r>
          </a:p>
          <a:p>
            <a:pPr algn="ctr">
              <a:lnSpc>
                <a:spcPct val="90000"/>
              </a:lnSpc>
              <a:defRPr/>
            </a:pPr>
            <a:r>
              <a:rPr lang="en-US" sz="2400" b="1" dirty="0" smtClean="0">
                <a:solidFill>
                  <a:srgbClr val="FFFF00"/>
                </a:solidFill>
                <a:effectLst>
                  <a:outerShdw blurRad="38100" dist="38100" dir="2700000" algn="tl">
                    <a:srgbClr val="000000"/>
                  </a:outerShdw>
                </a:effectLst>
              </a:rPr>
              <a:t>Keep them Incontinent at Birth</a:t>
            </a:r>
            <a:endParaRPr lang="en-US" sz="2400" dirty="0"/>
          </a:p>
        </p:txBody>
      </p:sp>
    </p:spTree>
    <p:extLst>
      <p:ext uri="{BB962C8B-B14F-4D97-AF65-F5344CB8AC3E}">
        <p14:creationId xmlns:p14="http://schemas.microsoft.com/office/powerpoint/2010/main" val="162688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Gerolamo Cardan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1" y="285751"/>
            <a:ext cx="1052603" cy="1029721"/>
          </a:xfrm>
          <a:prstGeom prst="rect">
            <a:avLst/>
          </a:prstGeom>
        </p:spPr>
      </p:pic>
      <p:pic>
        <p:nvPicPr>
          <p:cNvPr id="3" name="Picture 2" descr="dic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0000" y="457200"/>
            <a:ext cx="990600" cy="742950"/>
          </a:xfrm>
          <a:prstGeom prst="rect">
            <a:avLst/>
          </a:prstGeom>
        </p:spPr>
      </p:pic>
      <p:sp>
        <p:nvSpPr>
          <p:cNvPr id="9" name="Text Box 3"/>
          <p:cNvSpPr txBox="1">
            <a:spLocks noChangeArrowheads="1"/>
          </p:cNvSpPr>
          <p:nvPr/>
        </p:nvSpPr>
        <p:spPr bwMode="auto">
          <a:xfrm>
            <a:off x="1219200" y="3657600"/>
            <a:ext cx="7086600" cy="534762"/>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000" b="1" dirty="0" err="1" smtClean="0">
                <a:solidFill>
                  <a:srgbClr val="FFFF00"/>
                </a:solidFill>
                <a:effectLst>
                  <a:outerShdw blurRad="38100" dist="38100" dir="2700000" algn="tl">
                    <a:srgbClr val="000000"/>
                  </a:outerShdw>
                </a:effectLst>
                <a:latin typeface="Times New Roman" pitchFamily="-105" charset="0"/>
              </a:rPr>
              <a:t>Gerolamo</a:t>
            </a:r>
            <a:r>
              <a:rPr lang="en-US" sz="3000" b="1" dirty="0" smtClean="0">
                <a:solidFill>
                  <a:srgbClr val="FFFF00"/>
                </a:solidFill>
                <a:effectLst>
                  <a:outerShdw blurRad="38100" dist="38100" dir="2700000" algn="tl">
                    <a:srgbClr val="000000"/>
                  </a:outerShdw>
                </a:effectLst>
                <a:latin typeface="Times New Roman" pitchFamily="-105" charset="0"/>
              </a:rPr>
              <a:t> Cardona</a:t>
            </a:r>
            <a:endParaRPr lang="en-US" sz="3000" dirty="0">
              <a:latin typeface="Times New Roman" pitchFamily="-105" charset="0"/>
            </a:endParaRPr>
          </a:p>
        </p:txBody>
      </p:sp>
      <p:sp>
        <p:nvSpPr>
          <p:cNvPr id="10" name="Text Box 3"/>
          <p:cNvSpPr txBox="1">
            <a:spLocks noChangeArrowheads="1"/>
          </p:cNvSpPr>
          <p:nvPr/>
        </p:nvSpPr>
        <p:spPr bwMode="auto">
          <a:xfrm>
            <a:off x="1219200" y="4058671"/>
            <a:ext cx="7086600" cy="534762"/>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1501-1576</a:t>
            </a:r>
            <a:endParaRPr lang="en-US" sz="3000" dirty="0">
              <a:latin typeface="Times New Roman" pitchFamily="-105" charset="0"/>
            </a:endParaRPr>
          </a:p>
        </p:txBody>
      </p:sp>
      <p:sp>
        <p:nvSpPr>
          <p:cNvPr id="11" name="Text Box 3"/>
          <p:cNvSpPr txBox="1">
            <a:spLocks noChangeArrowheads="1"/>
          </p:cNvSpPr>
          <p:nvPr/>
        </p:nvSpPr>
        <p:spPr bwMode="auto">
          <a:xfrm>
            <a:off x="685800" y="4456678"/>
            <a:ext cx="7086600" cy="534762"/>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000" b="1" dirty="0" smtClean="0">
                <a:solidFill>
                  <a:srgbClr val="FFFF00"/>
                </a:solidFill>
                <a:effectLst>
                  <a:outerShdw blurRad="38100" dist="38100" dir="2700000" algn="tl">
                    <a:srgbClr val="000000"/>
                  </a:outerShdw>
                </a:effectLst>
                <a:latin typeface="Times New Roman" pitchFamily="-105" charset="0"/>
              </a:rPr>
              <a:t>Published </a:t>
            </a:r>
            <a:endParaRPr lang="en-US" sz="3000" dirty="0">
              <a:solidFill>
                <a:srgbClr val="FFFFFF"/>
              </a:solidFill>
              <a:latin typeface="Times New Roman" pitchFamily="-105" charset="0"/>
            </a:endParaRPr>
          </a:p>
        </p:txBody>
      </p:sp>
      <p:pic>
        <p:nvPicPr>
          <p:cNvPr id="4" name="Picture 3" descr="Liber de ludo aleae.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09801" y="742950"/>
            <a:ext cx="2160827" cy="2399672"/>
          </a:xfrm>
          <a:prstGeom prst="rect">
            <a:avLst/>
          </a:prstGeom>
        </p:spPr>
      </p:pic>
      <p:pic>
        <p:nvPicPr>
          <p:cNvPr id="5" name="Picture 4" descr="The Book on Games of Chance.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53001" y="742950"/>
            <a:ext cx="2130909" cy="2399672"/>
          </a:xfrm>
          <a:prstGeom prst="rect">
            <a:avLst/>
          </a:prstGeom>
        </p:spPr>
      </p:pic>
      <p:sp>
        <p:nvSpPr>
          <p:cNvPr id="12" name="Text Box 3"/>
          <p:cNvSpPr txBox="1">
            <a:spLocks noChangeArrowheads="1"/>
          </p:cNvSpPr>
          <p:nvPr/>
        </p:nvSpPr>
        <p:spPr bwMode="auto">
          <a:xfrm>
            <a:off x="4724400" y="4457700"/>
            <a:ext cx="1600200" cy="534762"/>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000" b="1" dirty="0" smtClean="0">
                <a:solidFill>
                  <a:srgbClr val="FFFFFF"/>
                </a:solidFill>
                <a:effectLst>
                  <a:outerShdw blurRad="38100" dist="38100" dir="2700000" algn="tl">
                    <a:srgbClr val="000000"/>
                  </a:outerShdw>
                </a:effectLst>
                <a:latin typeface="Times New Roman" pitchFamily="-105" charset="0"/>
              </a:rPr>
              <a:t>1663</a:t>
            </a:r>
            <a:endParaRPr lang="en-US" sz="3000" dirty="0">
              <a:solidFill>
                <a:srgbClr val="FFFFFF"/>
              </a:solidFill>
              <a:latin typeface="Times New Roman" pitchFamily="-105" charset="0"/>
            </a:endParaRPr>
          </a:p>
        </p:txBody>
      </p:sp>
    </p:spTree>
    <p:extLst>
      <p:ext uri="{BB962C8B-B14F-4D97-AF65-F5344CB8AC3E}">
        <p14:creationId xmlns:p14="http://schemas.microsoft.com/office/powerpoint/2010/main" val="295993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62000" y="1600200"/>
            <a:ext cx="7620000" cy="2202142"/>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Important Lesson #1</a:t>
            </a:r>
          </a:p>
          <a:p>
            <a:pPr algn="ctr">
              <a:lnSpc>
                <a:spcPct val="95000"/>
              </a:lnSpc>
              <a:defRPr/>
            </a:pPr>
            <a:endParaRPr lang="en-US" sz="3600" b="1" dirty="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Don</a:t>
            </a:r>
            <a:r>
              <a:rPr lang="mr-IN" sz="3600" b="1" dirty="0" smtClean="0">
                <a:solidFill>
                  <a:srgbClr val="FFFF00"/>
                </a:solidFill>
                <a:effectLst>
                  <a:outerShdw blurRad="38100" dist="38100" dir="2700000" algn="tl">
                    <a:srgbClr val="000000"/>
                  </a:outerShdw>
                </a:effectLst>
                <a:latin typeface="Times New Roman" pitchFamily="-105" charset="0"/>
              </a:rPr>
              <a:t>’</a:t>
            </a:r>
            <a:r>
              <a:rPr lang="en-US" sz="3600" b="1" dirty="0" smtClean="0">
                <a:solidFill>
                  <a:srgbClr val="FFFF00"/>
                </a:solidFill>
                <a:effectLst>
                  <a:outerShdw blurRad="38100" dist="38100" dir="2700000" algn="tl">
                    <a:srgbClr val="000000"/>
                  </a:outerShdw>
                </a:effectLst>
                <a:latin typeface="Times New Roman" pitchFamily="-105" charset="0"/>
              </a:rPr>
              <a:t>t Delay in Publishing !</a:t>
            </a:r>
          </a:p>
          <a:p>
            <a:pPr algn="ctr">
              <a:lnSpc>
                <a:spcPct val="95000"/>
              </a:lnSpc>
              <a:defRPr/>
            </a:pPr>
            <a:endParaRPr lang="en-US" sz="3600" dirty="0">
              <a:latin typeface="Times New Roman" pitchFamily="-105" charset="0"/>
            </a:endParaRPr>
          </a:p>
        </p:txBody>
      </p:sp>
    </p:spTree>
    <p:extLst>
      <p:ext uri="{BB962C8B-B14F-4D97-AF65-F5344CB8AC3E}">
        <p14:creationId xmlns:p14="http://schemas.microsoft.com/office/powerpoint/2010/main" val="7384040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Birthday balloon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285750"/>
            <a:ext cx="2516741" cy="2143125"/>
          </a:xfrm>
          <a:prstGeom prst="rect">
            <a:avLst/>
          </a:prstGeom>
        </p:spPr>
      </p:pic>
      <p:pic>
        <p:nvPicPr>
          <p:cNvPr id="4" name="Picture 3" descr="Birthday cak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97745" y="800100"/>
            <a:ext cx="3355655" cy="1600200"/>
          </a:xfrm>
          <a:prstGeom prst="rect">
            <a:avLst/>
          </a:prstGeom>
        </p:spPr>
      </p:pic>
      <p:pic>
        <p:nvPicPr>
          <p:cNvPr id="7" name="Picture 6" descr="rc_id_nicolas-kalfa.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64512" y="2800350"/>
            <a:ext cx="3448156" cy="2085975"/>
          </a:xfrm>
          <a:prstGeom prst="rect">
            <a:avLst/>
          </a:prstGeom>
        </p:spPr>
      </p:pic>
      <p:pic>
        <p:nvPicPr>
          <p:cNvPr id="9" name="Picture 8" descr="200377276-00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3800" y="2171700"/>
            <a:ext cx="833810" cy="857250"/>
          </a:xfrm>
          <a:prstGeom prst="rect">
            <a:avLst/>
          </a:prstGeom>
        </p:spPr>
      </p:pic>
      <p:pic>
        <p:nvPicPr>
          <p:cNvPr id="10" name="Picture 9" descr="FD000647.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53200" y="2800350"/>
            <a:ext cx="1990736" cy="1493052"/>
          </a:xfrm>
          <a:prstGeom prst="rect">
            <a:avLst/>
          </a:prstGeom>
        </p:spPr>
      </p:pic>
      <p:pic>
        <p:nvPicPr>
          <p:cNvPr id="11" name="Picture 10" descr="LS003294.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5488" y="2816174"/>
            <a:ext cx="1400384" cy="1829073"/>
          </a:xfrm>
          <a:prstGeom prst="rect">
            <a:avLst/>
          </a:prstGeom>
        </p:spPr>
      </p:pic>
    </p:spTree>
    <p:extLst>
      <p:ext uri="{BB962C8B-B14F-4D97-AF65-F5344CB8AC3E}">
        <p14:creationId xmlns:p14="http://schemas.microsoft.com/office/powerpoint/2010/main" val="89016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par>
                                <p:cTn id="12" presetID="3" presetClass="entr" presetSubtype="1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par>
                                <p:cTn id="15" presetID="3"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666750"/>
            <a:ext cx="7086600" cy="3780009"/>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 from Nicolas</a:t>
            </a:r>
            <a:endParaRPr lang="en-US" sz="2800" b="1" dirty="0">
              <a:solidFill>
                <a:srgbClr val="FFFF00"/>
              </a:solidFill>
              <a:effectLst>
                <a:outerShdw blurRad="38100" dist="38100" dir="2700000" algn="tl">
                  <a:srgbClr val="000000"/>
                </a:outerShdw>
              </a:effectLst>
              <a:latin typeface="Times New Roman" pitchFamily="-105" charset="0"/>
            </a:endParaRP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If there are 23 people in a room, what is the probability that </a:t>
            </a: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any two will have the same birthday? </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0.5%</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5.0%</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50%</a:t>
            </a:r>
          </a:p>
        </p:txBody>
      </p:sp>
      <p:sp>
        <p:nvSpPr>
          <p:cNvPr id="3" name="TextBox 2"/>
          <p:cNvSpPr txBox="1"/>
          <p:nvPr/>
        </p:nvSpPr>
        <p:spPr>
          <a:xfrm>
            <a:off x="381000" y="285750"/>
            <a:ext cx="597038" cy="584776"/>
          </a:xfrm>
          <a:prstGeom prst="rect">
            <a:avLst/>
          </a:prstGeom>
          <a:noFill/>
        </p:spPr>
        <p:txBody>
          <a:bodyPr wrap="none" rtlCol="0">
            <a:spAutoFit/>
          </a:bodyPr>
          <a:lstStyle/>
          <a:p>
            <a:r>
              <a:rPr lang="en-US" sz="3200" dirty="0" smtClean="0">
                <a:solidFill>
                  <a:schemeClr val="bg1"/>
                </a:solidFill>
              </a:rPr>
              <a:t>#9</a:t>
            </a:r>
            <a:endParaRPr lang="en-US" sz="3200" dirty="0">
              <a:solidFill>
                <a:schemeClr val="bg1"/>
              </a:solidFill>
            </a:endParaRPr>
          </a:p>
        </p:txBody>
      </p:sp>
    </p:spTree>
    <p:extLst>
      <p:ext uri="{BB962C8B-B14F-4D97-AF65-F5344CB8AC3E}">
        <p14:creationId xmlns:p14="http://schemas.microsoft.com/office/powerpoint/2010/main" val="463946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4" name="Rectangle 3"/>
          <p:cNvSpPr/>
          <p:nvPr/>
        </p:nvSpPr>
        <p:spPr>
          <a:xfrm>
            <a:off x="762000" y="4465893"/>
            <a:ext cx="7543800" cy="446276"/>
          </a:xfrm>
          <a:prstGeom prst="rect">
            <a:avLst/>
          </a:prstGeom>
        </p:spPr>
        <p:txBody>
          <a:bodyPr wrap="square">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Why might you have chosen the wrong answer?</a:t>
            </a:r>
          </a:p>
        </p:txBody>
      </p:sp>
      <p:sp>
        <p:nvSpPr>
          <p:cNvPr id="6" name="Text Box 3"/>
          <p:cNvSpPr txBox="1">
            <a:spLocks noChangeArrowheads="1"/>
          </p:cNvSpPr>
          <p:nvPr/>
        </p:nvSpPr>
        <p:spPr bwMode="auto">
          <a:xfrm>
            <a:off x="990600" y="666750"/>
            <a:ext cx="7086600" cy="3780009"/>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 from Nicolas</a:t>
            </a:r>
            <a:endParaRPr lang="en-US" sz="2800" b="1" dirty="0">
              <a:solidFill>
                <a:srgbClr val="FFFF00"/>
              </a:solidFill>
              <a:effectLst>
                <a:outerShdw blurRad="38100" dist="38100" dir="2700000" algn="tl">
                  <a:srgbClr val="000000"/>
                </a:outerShdw>
              </a:effectLst>
              <a:latin typeface="Times New Roman" pitchFamily="-105" charset="0"/>
            </a:endParaRP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If there are 23 people in a room, what is the probability that </a:t>
            </a: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any two will have the same birthday? </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0.5%</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5.0%</a:t>
            </a:r>
          </a:p>
          <a:p>
            <a:pPr marL="1143000" indent="-1143000" algn="ctr">
              <a:lnSpc>
                <a:spcPct val="95000"/>
              </a:lnSpc>
              <a:buAutoNum type="arabicParenR"/>
              <a:defRPr/>
            </a:pPr>
            <a:r>
              <a:rPr lang="en-US" sz="2800" b="1" dirty="0" smtClean="0">
                <a:solidFill>
                  <a:srgbClr val="FFFFFF"/>
                </a:solidFill>
                <a:effectLst>
                  <a:outerShdw blurRad="38100" dist="38100" dir="2700000" algn="tl">
                    <a:srgbClr val="000000"/>
                  </a:outerShdw>
                </a:effectLst>
                <a:latin typeface="Times New Roman" pitchFamily="-105" charset="0"/>
              </a:rPr>
              <a:t>50%</a:t>
            </a:r>
          </a:p>
        </p:txBody>
      </p:sp>
    </p:spTree>
    <p:extLst>
      <p:ext uri="{BB962C8B-B14F-4D97-AF65-F5344CB8AC3E}">
        <p14:creationId xmlns:p14="http://schemas.microsoft.com/office/powerpoint/2010/main" val="385064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7" name="Rectangle 6"/>
          <p:cNvSpPr/>
          <p:nvPr/>
        </p:nvSpPr>
        <p:spPr>
          <a:xfrm>
            <a:off x="762000" y="2074808"/>
            <a:ext cx="7543800" cy="446276"/>
          </a:xfrm>
          <a:prstGeom prst="rect">
            <a:avLst/>
          </a:prstGeom>
        </p:spPr>
        <p:txBody>
          <a:bodyPr wrap="square">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Chance that you will with one person:  1/365 = 0.0028</a:t>
            </a:r>
          </a:p>
        </p:txBody>
      </p:sp>
      <p:sp>
        <p:nvSpPr>
          <p:cNvPr id="10" name="Rectangle 9"/>
          <p:cNvSpPr/>
          <p:nvPr/>
        </p:nvSpPr>
        <p:spPr>
          <a:xfrm>
            <a:off x="609600" y="2746361"/>
            <a:ext cx="7848600" cy="446276"/>
          </a:xfrm>
          <a:prstGeom prst="rect">
            <a:avLst/>
          </a:prstGeom>
        </p:spPr>
        <p:txBody>
          <a:bodyPr wrap="square">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Chance that you won’t with one person: 364/365 = 0.9972</a:t>
            </a:r>
          </a:p>
        </p:txBody>
      </p:sp>
      <p:sp>
        <p:nvSpPr>
          <p:cNvPr id="13" name="Rectangle 12"/>
          <p:cNvSpPr/>
          <p:nvPr/>
        </p:nvSpPr>
        <p:spPr>
          <a:xfrm>
            <a:off x="762000" y="3417914"/>
            <a:ext cx="7543800" cy="797141"/>
          </a:xfrm>
          <a:prstGeom prst="rect">
            <a:avLst/>
          </a:prstGeom>
        </p:spPr>
        <p:txBody>
          <a:bodyPr wrap="square">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If n possibilities then probability will be (364/365)</a:t>
            </a:r>
            <a:r>
              <a:rPr lang="en-US" sz="2400" b="1" baseline="30000" dirty="0" smtClean="0">
                <a:solidFill>
                  <a:srgbClr val="FFFFFF"/>
                </a:solidFill>
                <a:effectLst>
                  <a:outerShdw blurRad="38100" dist="38100" dir="2700000" algn="tl">
                    <a:srgbClr val="000000"/>
                  </a:outerShdw>
                </a:effectLst>
                <a:latin typeface="Times New Roman" pitchFamily="-105" charset="0"/>
              </a:rPr>
              <a:t>22</a:t>
            </a:r>
            <a:r>
              <a:rPr lang="en-US" sz="2400" b="1" dirty="0" smtClean="0">
                <a:solidFill>
                  <a:srgbClr val="FFFF00"/>
                </a:solidFill>
                <a:effectLst>
                  <a:outerShdw blurRad="38100" dist="38100" dir="2700000" algn="tl">
                    <a:srgbClr val="000000"/>
                  </a:outerShdw>
                </a:effectLst>
                <a:latin typeface="Times New Roman" pitchFamily="-105" charset="0"/>
              </a:rPr>
              <a:t> </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you will </a:t>
            </a:r>
            <a:r>
              <a:rPr lang="en-US" sz="2400" b="1" dirty="0" smtClean="0">
                <a:solidFill>
                  <a:srgbClr val="FFFFFF"/>
                </a:solidFill>
                <a:effectLst>
                  <a:outerShdw blurRad="38100" dist="38100" dir="2700000" algn="tl">
                    <a:srgbClr val="000000"/>
                  </a:outerShdw>
                </a:effectLst>
                <a:latin typeface="Times New Roman" pitchFamily="-105" charset="0"/>
              </a:rPr>
              <a:t>not</a:t>
            </a:r>
            <a:r>
              <a:rPr lang="en-US" sz="2400" b="1" dirty="0" smtClean="0">
                <a:solidFill>
                  <a:srgbClr val="FFFF00"/>
                </a:solidFill>
                <a:effectLst>
                  <a:outerShdw blurRad="38100" dist="38100" dir="2700000" algn="tl">
                    <a:srgbClr val="000000"/>
                  </a:outerShdw>
                </a:effectLst>
                <a:latin typeface="Times New Roman" pitchFamily="-105" charset="0"/>
              </a:rPr>
              <a:t> have the same birthday =  0.940</a:t>
            </a:r>
          </a:p>
        </p:txBody>
      </p:sp>
      <p:sp>
        <p:nvSpPr>
          <p:cNvPr id="14" name="Rectangle 13"/>
          <p:cNvSpPr/>
          <p:nvPr/>
        </p:nvSpPr>
        <p:spPr>
          <a:xfrm>
            <a:off x="762000" y="4352615"/>
            <a:ext cx="7543800" cy="446276"/>
          </a:xfrm>
          <a:prstGeom prst="rect">
            <a:avLst/>
          </a:prstGeom>
        </p:spPr>
        <p:txBody>
          <a:bodyPr wrap="square">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1-(364/365)</a:t>
            </a:r>
            <a:r>
              <a:rPr lang="en-US" sz="2400" b="1" baseline="30000" dirty="0" smtClean="0">
                <a:solidFill>
                  <a:srgbClr val="FFFF00"/>
                </a:solidFill>
                <a:effectLst>
                  <a:outerShdw blurRad="38100" dist="38100" dir="2700000" algn="tl">
                    <a:srgbClr val="000000"/>
                  </a:outerShdw>
                </a:effectLst>
                <a:latin typeface="Times New Roman" pitchFamily="-105" charset="0"/>
              </a:rPr>
              <a:t>22</a:t>
            </a:r>
            <a:r>
              <a:rPr lang="en-US" sz="2400" b="1" dirty="0" smtClean="0">
                <a:solidFill>
                  <a:srgbClr val="FFFF00"/>
                </a:solidFill>
                <a:effectLst>
                  <a:outerShdw blurRad="38100" dist="38100" dir="2700000" algn="tl">
                    <a:srgbClr val="000000"/>
                  </a:outerShdw>
                </a:effectLst>
                <a:latin typeface="Times New Roman" pitchFamily="-105" charset="0"/>
              </a:rPr>
              <a:t> =  0.060 or 6% </a:t>
            </a:r>
          </a:p>
        </p:txBody>
      </p:sp>
      <p:sp>
        <p:nvSpPr>
          <p:cNvPr id="12" name="Text Box 3"/>
          <p:cNvSpPr txBox="1">
            <a:spLocks noChangeArrowheads="1"/>
          </p:cNvSpPr>
          <p:nvPr/>
        </p:nvSpPr>
        <p:spPr bwMode="auto">
          <a:xfrm>
            <a:off x="990600" y="361950"/>
            <a:ext cx="7086600" cy="149989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200" b="1" dirty="0" smtClean="0">
                <a:solidFill>
                  <a:srgbClr val="FFFF00"/>
                </a:solidFill>
                <a:effectLst>
                  <a:outerShdw blurRad="38100" dist="38100" dir="2700000" algn="tl">
                    <a:srgbClr val="000000"/>
                  </a:outerShdw>
                </a:effectLst>
                <a:latin typeface="Times New Roman" pitchFamily="-105" charset="0"/>
              </a:rPr>
              <a:t>If there are 23 people in a room, what is the probability that you will have the same birthday as someone else?</a:t>
            </a:r>
          </a:p>
        </p:txBody>
      </p:sp>
    </p:spTree>
    <p:extLst>
      <p:ext uri="{BB962C8B-B14F-4D97-AF65-F5344CB8AC3E}">
        <p14:creationId xmlns:p14="http://schemas.microsoft.com/office/powerpoint/2010/main" val="233165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0" grpId="1"/>
      <p:bldP spid="13" grpId="0"/>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7" name="Rectangle 6"/>
          <p:cNvSpPr/>
          <p:nvPr/>
        </p:nvSpPr>
        <p:spPr>
          <a:xfrm>
            <a:off x="762000" y="2074808"/>
            <a:ext cx="7543800" cy="446276"/>
          </a:xfrm>
          <a:prstGeom prst="rect">
            <a:avLst/>
          </a:prstGeom>
        </p:spPr>
        <p:txBody>
          <a:bodyPr wrap="square">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Chance that </a:t>
            </a:r>
            <a:r>
              <a:rPr lang="en-US" sz="2400" b="1" u="sng" dirty="0" smtClean="0">
                <a:solidFill>
                  <a:srgbClr val="FFFFFF"/>
                </a:solidFill>
                <a:effectLst>
                  <a:outerShdw blurRad="38100" dist="38100" dir="2700000" algn="tl">
                    <a:srgbClr val="000000"/>
                  </a:outerShdw>
                </a:effectLst>
                <a:latin typeface="Times New Roman" pitchFamily="-105" charset="0"/>
              </a:rPr>
              <a:t>you</a:t>
            </a:r>
            <a:r>
              <a:rPr lang="en-US" sz="2400" b="1" dirty="0" smtClean="0">
                <a:solidFill>
                  <a:srgbClr val="FFFF00"/>
                </a:solidFill>
                <a:effectLst>
                  <a:outerShdw blurRad="38100" dist="38100" dir="2700000" algn="tl">
                    <a:srgbClr val="000000"/>
                  </a:outerShdw>
                </a:effectLst>
                <a:latin typeface="Times New Roman" pitchFamily="-105" charset="0"/>
              </a:rPr>
              <a:t> will with one person:  1/365 = 0.0028</a:t>
            </a:r>
          </a:p>
        </p:txBody>
      </p:sp>
      <p:sp>
        <p:nvSpPr>
          <p:cNvPr id="10" name="Rectangle 9"/>
          <p:cNvSpPr/>
          <p:nvPr/>
        </p:nvSpPr>
        <p:spPr>
          <a:xfrm>
            <a:off x="609600" y="2746361"/>
            <a:ext cx="7848600" cy="446276"/>
          </a:xfrm>
          <a:prstGeom prst="rect">
            <a:avLst/>
          </a:prstGeom>
        </p:spPr>
        <p:txBody>
          <a:bodyPr wrap="square">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Chance that </a:t>
            </a:r>
            <a:r>
              <a:rPr lang="en-US" sz="2400" b="1" u="sng" dirty="0" smtClean="0">
                <a:solidFill>
                  <a:srgbClr val="FFFFFF"/>
                </a:solidFill>
                <a:effectLst>
                  <a:outerShdw blurRad="38100" dist="38100" dir="2700000" algn="tl">
                    <a:srgbClr val="000000"/>
                  </a:outerShdw>
                </a:effectLst>
                <a:latin typeface="Times New Roman" pitchFamily="-105" charset="0"/>
              </a:rPr>
              <a:t>you</a:t>
            </a:r>
            <a:r>
              <a:rPr lang="en-US" sz="2400" b="1" dirty="0" smtClean="0">
                <a:solidFill>
                  <a:srgbClr val="FFFF00"/>
                </a:solidFill>
                <a:effectLst>
                  <a:outerShdw blurRad="38100" dist="38100" dir="2700000" algn="tl">
                    <a:srgbClr val="000000"/>
                  </a:outerShdw>
                </a:effectLst>
                <a:latin typeface="Times New Roman" pitchFamily="-105" charset="0"/>
              </a:rPr>
              <a:t> won’t with one person: 364/365 = 0.9972</a:t>
            </a:r>
          </a:p>
        </p:txBody>
      </p:sp>
      <p:sp>
        <p:nvSpPr>
          <p:cNvPr id="13" name="Rectangle 12"/>
          <p:cNvSpPr/>
          <p:nvPr/>
        </p:nvSpPr>
        <p:spPr>
          <a:xfrm>
            <a:off x="762000" y="3417914"/>
            <a:ext cx="7543800" cy="797141"/>
          </a:xfrm>
          <a:prstGeom prst="rect">
            <a:avLst/>
          </a:prstGeom>
        </p:spPr>
        <p:txBody>
          <a:bodyPr wrap="square">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If n possibilities then probability will be (364/365)</a:t>
            </a:r>
            <a:r>
              <a:rPr lang="en-US" sz="2400" b="1" baseline="30000" dirty="0" smtClean="0">
                <a:solidFill>
                  <a:srgbClr val="FFFF00"/>
                </a:solidFill>
                <a:effectLst>
                  <a:outerShdw blurRad="38100" dist="38100" dir="2700000" algn="tl">
                    <a:srgbClr val="000000"/>
                  </a:outerShdw>
                </a:effectLst>
                <a:latin typeface="Times New Roman" pitchFamily="-105" charset="0"/>
              </a:rPr>
              <a:t>22</a:t>
            </a:r>
            <a:r>
              <a:rPr lang="en-US" sz="2400" b="1" dirty="0" smtClean="0">
                <a:solidFill>
                  <a:srgbClr val="FFFF00"/>
                </a:solidFill>
                <a:effectLst>
                  <a:outerShdw blurRad="38100" dist="38100" dir="2700000" algn="tl">
                    <a:srgbClr val="000000"/>
                  </a:outerShdw>
                </a:effectLst>
                <a:latin typeface="Times New Roman" pitchFamily="-105" charset="0"/>
              </a:rPr>
              <a:t> </a:t>
            </a:r>
          </a:p>
          <a:p>
            <a:pPr algn="ctr">
              <a:lnSpc>
                <a:spcPct val="95000"/>
              </a:lnSpc>
              <a:defRPr/>
            </a:pPr>
            <a:r>
              <a:rPr lang="en-US" sz="2400" b="1" u="sng" dirty="0" smtClean="0">
                <a:solidFill>
                  <a:srgbClr val="FFFFFF"/>
                </a:solidFill>
                <a:effectLst>
                  <a:outerShdw blurRad="38100" dist="38100" dir="2700000" algn="tl">
                    <a:srgbClr val="000000"/>
                  </a:outerShdw>
                </a:effectLst>
                <a:latin typeface="Times New Roman" pitchFamily="-105" charset="0"/>
              </a:rPr>
              <a:t>you</a:t>
            </a:r>
            <a:r>
              <a:rPr lang="en-US" sz="2400" b="1" dirty="0" smtClean="0">
                <a:solidFill>
                  <a:srgbClr val="FFFF00"/>
                </a:solidFill>
                <a:effectLst>
                  <a:outerShdw blurRad="38100" dist="38100" dir="2700000" algn="tl">
                    <a:srgbClr val="000000"/>
                  </a:outerShdw>
                </a:effectLst>
                <a:latin typeface="Times New Roman" pitchFamily="-105" charset="0"/>
              </a:rPr>
              <a:t> will not have the same birthday =  0.940</a:t>
            </a:r>
          </a:p>
        </p:txBody>
      </p:sp>
      <p:sp>
        <p:nvSpPr>
          <p:cNvPr id="14" name="Rectangle 13"/>
          <p:cNvSpPr/>
          <p:nvPr/>
        </p:nvSpPr>
        <p:spPr>
          <a:xfrm>
            <a:off x="762000" y="4352615"/>
            <a:ext cx="7543800" cy="446276"/>
          </a:xfrm>
          <a:prstGeom prst="rect">
            <a:avLst/>
          </a:prstGeom>
        </p:spPr>
        <p:txBody>
          <a:bodyPr wrap="square">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1-(364/365)</a:t>
            </a:r>
            <a:r>
              <a:rPr lang="en-US" sz="2400" b="1" baseline="30000" dirty="0" smtClean="0">
                <a:solidFill>
                  <a:srgbClr val="FFFF00"/>
                </a:solidFill>
                <a:effectLst>
                  <a:outerShdw blurRad="38100" dist="38100" dir="2700000" algn="tl">
                    <a:srgbClr val="000000"/>
                  </a:outerShdw>
                </a:effectLst>
                <a:latin typeface="Times New Roman" pitchFamily="-105" charset="0"/>
              </a:rPr>
              <a:t>22</a:t>
            </a:r>
            <a:r>
              <a:rPr lang="en-US" sz="2400" b="1" dirty="0" smtClean="0">
                <a:solidFill>
                  <a:srgbClr val="FFFF00"/>
                </a:solidFill>
                <a:effectLst>
                  <a:outerShdw blurRad="38100" dist="38100" dir="2700000" algn="tl">
                    <a:srgbClr val="000000"/>
                  </a:outerShdw>
                </a:effectLst>
                <a:latin typeface="Times New Roman" pitchFamily="-105" charset="0"/>
              </a:rPr>
              <a:t> =  0.060 or 6%</a:t>
            </a:r>
          </a:p>
        </p:txBody>
      </p:sp>
      <p:sp>
        <p:nvSpPr>
          <p:cNvPr id="12" name="Text Box 3"/>
          <p:cNvSpPr txBox="1">
            <a:spLocks noChangeArrowheads="1"/>
          </p:cNvSpPr>
          <p:nvPr/>
        </p:nvSpPr>
        <p:spPr bwMode="auto">
          <a:xfrm>
            <a:off x="990600" y="361950"/>
            <a:ext cx="7086600" cy="149989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200" b="1" dirty="0" smtClean="0">
                <a:solidFill>
                  <a:srgbClr val="FFFF00"/>
                </a:solidFill>
                <a:effectLst>
                  <a:outerShdw blurRad="38100" dist="38100" dir="2700000" algn="tl">
                    <a:srgbClr val="000000"/>
                  </a:outerShdw>
                </a:effectLst>
                <a:latin typeface="Times New Roman" pitchFamily="-105" charset="0"/>
              </a:rPr>
              <a:t>If there are 23 people in a room, what is the probability that </a:t>
            </a:r>
            <a:r>
              <a:rPr lang="en-US" sz="3200" b="1" u="sng" dirty="0" smtClean="0">
                <a:solidFill>
                  <a:srgbClr val="FFFFFF"/>
                </a:solidFill>
                <a:effectLst>
                  <a:outerShdw blurRad="38100" dist="38100" dir="2700000" algn="tl">
                    <a:srgbClr val="000000"/>
                  </a:outerShdw>
                </a:effectLst>
                <a:latin typeface="Times New Roman" pitchFamily="-105" charset="0"/>
              </a:rPr>
              <a:t>you</a:t>
            </a:r>
            <a:r>
              <a:rPr lang="en-US" sz="3200" b="1" dirty="0" smtClean="0">
                <a:solidFill>
                  <a:srgbClr val="FFFF00"/>
                </a:solidFill>
                <a:effectLst>
                  <a:outerShdw blurRad="38100" dist="38100" dir="2700000" algn="tl">
                    <a:srgbClr val="000000"/>
                  </a:outerShdw>
                </a:effectLst>
                <a:latin typeface="Times New Roman" pitchFamily="-105" charset="0"/>
              </a:rPr>
              <a:t> will have the same birthday as someone else?</a:t>
            </a:r>
          </a:p>
        </p:txBody>
      </p:sp>
    </p:spTree>
    <p:extLst>
      <p:ext uri="{BB962C8B-B14F-4D97-AF65-F5344CB8AC3E}">
        <p14:creationId xmlns:p14="http://schemas.microsoft.com/office/powerpoint/2010/main" val="22072719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33400" y="403009"/>
            <a:ext cx="7924800" cy="797141"/>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If there are 23 people in a room, what is the probability that any two will have the same birthday?</a:t>
            </a:r>
          </a:p>
        </p:txBody>
      </p:sp>
      <p:sp>
        <p:nvSpPr>
          <p:cNvPr id="9" name="Text Box 3"/>
          <p:cNvSpPr txBox="1">
            <a:spLocks noChangeArrowheads="1"/>
          </p:cNvSpPr>
          <p:nvPr/>
        </p:nvSpPr>
        <p:spPr bwMode="auto">
          <a:xfrm>
            <a:off x="1066800" y="1371600"/>
            <a:ext cx="7086600" cy="446276"/>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How Many Pairs are Possible? </a:t>
            </a:r>
            <a:r>
              <a:rPr lang="mr-IN" sz="2400" b="1" dirty="0" smtClean="0">
                <a:solidFill>
                  <a:srgbClr val="FFFF00"/>
                </a:solidFill>
                <a:effectLst>
                  <a:outerShdw blurRad="38100" dist="38100" dir="2700000" algn="tl">
                    <a:srgbClr val="000000"/>
                  </a:outerShdw>
                </a:effectLst>
                <a:latin typeface="Times New Roman" pitchFamily="-105" charset="0"/>
              </a:rPr>
              <a:t>–</a:t>
            </a:r>
            <a:r>
              <a:rPr lang="en-US" sz="2400" b="1" dirty="0" smtClean="0">
                <a:solidFill>
                  <a:srgbClr val="FFFF00"/>
                </a:solidFill>
                <a:effectLst>
                  <a:outerShdw blurRad="38100" dist="38100" dir="2700000" algn="tl">
                    <a:srgbClr val="000000"/>
                  </a:outerShdw>
                </a:effectLst>
                <a:latin typeface="Times New Roman" pitchFamily="-105" charset="0"/>
              </a:rPr>
              <a:t> not just 22</a:t>
            </a:r>
          </a:p>
        </p:txBody>
      </p:sp>
      <p:sp>
        <p:nvSpPr>
          <p:cNvPr id="3" name="Rectangle 2"/>
          <p:cNvSpPr/>
          <p:nvPr/>
        </p:nvSpPr>
        <p:spPr>
          <a:xfrm>
            <a:off x="1584336" y="2143123"/>
            <a:ext cx="908522" cy="338554"/>
          </a:xfrm>
          <a:prstGeom prst="rect">
            <a:avLst/>
          </a:prstGeom>
        </p:spPr>
        <p:txBody>
          <a:bodyPr wrap="none">
            <a:spAutoFit/>
          </a:bodyPr>
          <a:lstStyle/>
          <a:p>
            <a:r>
              <a:rPr lang="en-US" sz="1600" b="1" dirty="0" smtClean="0">
                <a:solidFill>
                  <a:srgbClr val="FFFF00"/>
                </a:solidFill>
                <a:effectLst>
                  <a:outerShdw blurRad="38100" dist="38100" dir="2700000" algn="tl">
                    <a:srgbClr val="000000"/>
                  </a:outerShdw>
                </a:effectLst>
                <a:latin typeface="Times New Roman" pitchFamily="-105" charset="0"/>
              </a:rPr>
              <a:t>2 people</a:t>
            </a:r>
            <a:endParaRPr lang="en-US" sz="1600" dirty="0"/>
          </a:p>
        </p:txBody>
      </p:sp>
      <p:sp>
        <p:nvSpPr>
          <p:cNvPr id="6" name="Rectangle 5"/>
          <p:cNvSpPr/>
          <p:nvPr/>
        </p:nvSpPr>
        <p:spPr>
          <a:xfrm>
            <a:off x="5589917" y="2000248"/>
            <a:ext cx="287258" cy="338554"/>
          </a:xfrm>
          <a:prstGeom prst="rect">
            <a:avLst/>
          </a:prstGeom>
        </p:spPr>
        <p:txBody>
          <a:bodyPr wrap="none">
            <a:spAutoFit/>
          </a:bodyPr>
          <a:lstStyle/>
          <a:p>
            <a:r>
              <a:rPr lang="en-US" sz="1600" b="1" dirty="0">
                <a:solidFill>
                  <a:srgbClr val="FFFF00"/>
                </a:solidFill>
                <a:effectLst>
                  <a:outerShdw blurRad="38100" dist="38100" dir="2700000" algn="tl">
                    <a:srgbClr val="000000"/>
                  </a:outerShdw>
                </a:effectLst>
                <a:latin typeface="Times New Roman" pitchFamily="-105" charset="0"/>
              </a:rPr>
              <a:t>2</a:t>
            </a:r>
            <a:endParaRPr lang="en-US" sz="1600" dirty="0"/>
          </a:p>
        </p:txBody>
      </p:sp>
      <p:sp>
        <p:nvSpPr>
          <p:cNvPr id="7" name="Rectangle 6"/>
          <p:cNvSpPr/>
          <p:nvPr/>
        </p:nvSpPr>
        <p:spPr>
          <a:xfrm>
            <a:off x="5589917" y="2285998"/>
            <a:ext cx="287258" cy="338554"/>
          </a:xfrm>
          <a:prstGeom prst="rect">
            <a:avLst/>
          </a:prstGeom>
        </p:spPr>
        <p:txBody>
          <a:bodyPr wrap="none">
            <a:spAutoFit/>
          </a:bodyPr>
          <a:lstStyle/>
          <a:p>
            <a:r>
              <a:rPr lang="en-US" sz="1600" b="1" dirty="0">
                <a:solidFill>
                  <a:srgbClr val="FFFF00"/>
                </a:solidFill>
                <a:effectLst>
                  <a:outerShdw blurRad="38100" dist="38100" dir="2700000" algn="tl">
                    <a:srgbClr val="000000"/>
                  </a:outerShdw>
                </a:effectLst>
                <a:latin typeface="Times New Roman" pitchFamily="-105" charset="0"/>
              </a:rPr>
              <a:t>2</a:t>
            </a:r>
            <a:endParaRPr lang="en-US" sz="1600" dirty="0"/>
          </a:p>
        </p:txBody>
      </p:sp>
      <p:cxnSp>
        <p:nvCxnSpPr>
          <p:cNvPr id="8" name="Straight Connector 7"/>
          <p:cNvCxnSpPr/>
          <p:nvPr/>
        </p:nvCxnSpPr>
        <p:spPr>
          <a:xfrm>
            <a:off x="5663758" y="2312400"/>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25223" y="2000248"/>
            <a:ext cx="595035" cy="338554"/>
          </a:xfrm>
          <a:prstGeom prst="rect">
            <a:avLst/>
          </a:prstGeom>
        </p:spPr>
        <p:txBody>
          <a:bodyPr wrap="none">
            <a:spAutoFit/>
          </a:bodyPr>
          <a:lstStyle/>
          <a:p>
            <a:r>
              <a:rPr lang="en-US" sz="1600" b="1" dirty="0" smtClean="0">
                <a:solidFill>
                  <a:srgbClr val="FFFF00"/>
                </a:solidFill>
                <a:effectLst>
                  <a:outerShdw blurRad="38100" dist="38100" dir="2700000" algn="tl">
                    <a:srgbClr val="000000"/>
                  </a:outerShdw>
                </a:effectLst>
                <a:latin typeface="Times New Roman" pitchFamily="-105" charset="0"/>
              </a:rPr>
              <a:t>2 x 1</a:t>
            </a:r>
            <a:endParaRPr lang="en-US" sz="1600" dirty="0"/>
          </a:p>
        </p:txBody>
      </p:sp>
      <p:sp>
        <p:nvSpPr>
          <p:cNvPr id="12" name="Rectangle 11"/>
          <p:cNvSpPr/>
          <p:nvPr/>
        </p:nvSpPr>
        <p:spPr>
          <a:xfrm>
            <a:off x="3877623" y="2285998"/>
            <a:ext cx="287258" cy="338554"/>
          </a:xfrm>
          <a:prstGeom prst="rect">
            <a:avLst/>
          </a:prstGeom>
        </p:spPr>
        <p:txBody>
          <a:bodyPr wrap="none">
            <a:spAutoFit/>
          </a:bodyPr>
          <a:lstStyle/>
          <a:p>
            <a:r>
              <a:rPr lang="en-US" sz="1600" b="1" dirty="0">
                <a:solidFill>
                  <a:srgbClr val="FFFF00"/>
                </a:solidFill>
                <a:effectLst>
                  <a:outerShdw blurRad="38100" dist="38100" dir="2700000" algn="tl">
                    <a:srgbClr val="000000"/>
                  </a:outerShdw>
                </a:effectLst>
                <a:latin typeface="Times New Roman" pitchFamily="-105" charset="0"/>
              </a:rPr>
              <a:t>2</a:t>
            </a:r>
            <a:endParaRPr lang="en-US" sz="1600" dirty="0"/>
          </a:p>
        </p:txBody>
      </p:sp>
      <p:cxnSp>
        <p:nvCxnSpPr>
          <p:cNvPr id="13" name="Straight Connector 12"/>
          <p:cNvCxnSpPr/>
          <p:nvPr/>
        </p:nvCxnSpPr>
        <p:spPr>
          <a:xfrm flipV="1">
            <a:off x="3685754" y="2310213"/>
            <a:ext cx="762000" cy="437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835965" y="2143123"/>
            <a:ext cx="703338" cy="338554"/>
          </a:xfrm>
          <a:prstGeom prst="rect">
            <a:avLst/>
          </a:prstGeom>
        </p:spPr>
        <p:txBody>
          <a:bodyPr wrap="none">
            <a:spAutoFit/>
          </a:bodyPr>
          <a:lstStyle/>
          <a:p>
            <a:r>
              <a:rPr lang="en-US" sz="1600" b="1" dirty="0">
                <a:solidFill>
                  <a:srgbClr val="FFFF00"/>
                </a:solidFill>
                <a:effectLst>
                  <a:outerShdw blurRad="38100" dist="38100" dir="2700000" algn="tl">
                    <a:srgbClr val="000000"/>
                  </a:outerShdw>
                </a:effectLst>
                <a:latin typeface="Times New Roman" pitchFamily="-105" charset="0"/>
              </a:rPr>
              <a:t>1</a:t>
            </a:r>
            <a:r>
              <a:rPr lang="en-US" sz="1600" b="1" dirty="0" smtClean="0">
                <a:solidFill>
                  <a:srgbClr val="FFFF00"/>
                </a:solidFill>
                <a:effectLst>
                  <a:outerShdw blurRad="38100" dist="38100" dir="2700000" algn="tl">
                    <a:srgbClr val="000000"/>
                  </a:outerShdw>
                </a:effectLst>
                <a:latin typeface="Times New Roman" pitchFamily="-105" charset="0"/>
              </a:rPr>
              <a:t> pair</a:t>
            </a:r>
            <a:endParaRPr lang="en-US" sz="1600" dirty="0"/>
          </a:p>
        </p:txBody>
      </p:sp>
      <p:sp>
        <p:nvSpPr>
          <p:cNvPr id="19" name="Rectangle 18"/>
          <p:cNvSpPr/>
          <p:nvPr/>
        </p:nvSpPr>
        <p:spPr>
          <a:xfrm>
            <a:off x="1584337" y="2905123"/>
            <a:ext cx="908522" cy="338554"/>
          </a:xfrm>
          <a:prstGeom prst="rect">
            <a:avLst/>
          </a:prstGeom>
        </p:spPr>
        <p:txBody>
          <a:bodyPr wrap="none">
            <a:spAutoFit/>
          </a:bodyPr>
          <a:lstStyle/>
          <a:p>
            <a:r>
              <a:rPr lang="en-US" sz="1600" b="1" dirty="0">
                <a:solidFill>
                  <a:srgbClr val="FFFF00"/>
                </a:solidFill>
                <a:effectLst>
                  <a:outerShdw blurRad="38100" dist="38100" dir="2700000" algn="tl">
                    <a:srgbClr val="000000"/>
                  </a:outerShdw>
                </a:effectLst>
                <a:latin typeface="Times New Roman" pitchFamily="-105" charset="0"/>
              </a:rPr>
              <a:t>3</a:t>
            </a:r>
            <a:r>
              <a:rPr lang="en-US" sz="1600" b="1" dirty="0" smtClean="0">
                <a:solidFill>
                  <a:srgbClr val="FFFF00"/>
                </a:solidFill>
                <a:effectLst>
                  <a:outerShdw blurRad="38100" dist="38100" dir="2700000" algn="tl">
                    <a:srgbClr val="000000"/>
                  </a:outerShdw>
                </a:effectLst>
                <a:latin typeface="Times New Roman" pitchFamily="-105" charset="0"/>
              </a:rPr>
              <a:t> people</a:t>
            </a:r>
            <a:endParaRPr lang="en-US" sz="1600" dirty="0"/>
          </a:p>
        </p:txBody>
      </p:sp>
      <p:sp>
        <p:nvSpPr>
          <p:cNvPr id="26" name="Rectangle 25"/>
          <p:cNvSpPr/>
          <p:nvPr/>
        </p:nvSpPr>
        <p:spPr>
          <a:xfrm>
            <a:off x="5589918" y="2762248"/>
            <a:ext cx="287258" cy="338554"/>
          </a:xfrm>
          <a:prstGeom prst="rect">
            <a:avLst/>
          </a:prstGeom>
        </p:spPr>
        <p:txBody>
          <a:bodyPr wrap="none">
            <a:spAutoFit/>
          </a:bodyPr>
          <a:lstStyle/>
          <a:p>
            <a:r>
              <a:rPr lang="en-US" sz="1600" b="1" dirty="0">
                <a:solidFill>
                  <a:srgbClr val="FFFF00"/>
                </a:solidFill>
                <a:effectLst>
                  <a:outerShdw blurRad="38100" dist="38100" dir="2700000" algn="tl">
                    <a:srgbClr val="000000"/>
                  </a:outerShdw>
                </a:effectLst>
                <a:latin typeface="Times New Roman" pitchFamily="-105" charset="0"/>
              </a:rPr>
              <a:t>6</a:t>
            </a:r>
            <a:endParaRPr lang="en-US" sz="1600" dirty="0"/>
          </a:p>
        </p:txBody>
      </p:sp>
      <p:sp>
        <p:nvSpPr>
          <p:cNvPr id="27" name="Rectangle 26"/>
          <p:cNvSpPr/>
          <p:nvPr/>
        </p:nvSpPr>
        <p:spPr>
          <a:xfrm>
            <a:off x="5589918" y="3047998"/>
            <a:ext cx="287258" cy="338554"/>
          </a:xfrm>
          <a:prstGeom prst="rect">
            <a:avLst/>
          </a:prstGeom>
        </p:spPr>
        <p:txBody>
          <a:bodyPr wrap="none">
            <a:spAutoFit/>
          </a:bodyPr>
          <a:lstStyle/>
          <a:p>
            <a:r>
              <a:rPr lang="en-US" sz="1600" b="1" dirty="0">
                <a:solidFill>
                  <a:srgbClr val="FFFF00"/>
                </a:solidFill>
                <a:effectLst>
                  <a:outerShdw blurRad="38100" dist="38100" dir="2700000" algn="tl">
                    <a:srgbClr val="000000"/>
                  </a:outerShdw>
                </a:effectLst>
                <a:latin typeface="Times New Roman" pitchFamily="-105" charset="0"/>
              </a:rPr>
              <a:t>2</a:t>
            </a:r>
            <a:endParaRPr lang="en-US" sz="1600" dirty="0"/>
          </a:p>
        </p:txBody>
      </p:sp>
      <p:cxnSp>
        <p:nvCxnSpPr>
          <p:cNvPr id="28" name="Straight Connector 27"/>
          <p:cNvCxnSpPr/>
          <p:nvPr/>
        </p:nvCxnSpPr>
        <p:spPr>
          <a:xfrm>
            <a:off x="5663759" y="3074400"/>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3725224" y="2762248"/>
            <a:ext cx="595035" cy="338554"/>
          </a:xfrm>
          <a:prstGeom prst="rect">
            <a:avLst/>
          </a:prstGeom>
        </p:spPr>
        <p:txBody>
          <a:bodyPr wrap="none">
            <a:spAutoFit/>
          </a:bodyPr>
          <a:lstStyle/>
          <a:p>
            <a:r>
              <a:rPr lang="en-US" sz="1600" b="1" dirty="0">
                <a:solidFill>
                  <a:srgbClr val="FFFF00"/>
                </a:solidFill>
                <a:effectLst>
                  <a:outerShdw blurRad="38100" dist="38100" dir="2700000" algn="tl">
                    <a:srgbClr val="000000"/>
                  </a:outerShdw>
                </a:effectLst>
                <a:latin typeface="Times New Roman" pitchFamily="-105" charset="0"/>
              </a:rPr>
              <a:t>3</a:t>
            </a:r>
            <a:r>
              <a:rPr lang="en-US" sz="1600" b="1" dirty="0" smtClean="0">
                <a:solidFill>
                  <a:srgbClr val="FFFF00"/>
                </a:solidFill>
                <a:effectLst>
                  <a:outerShdw blurRad="38100" dist="38100" dir="2700000" algn="tl">
                    <a:srgbClr val="000000"/>
                  </a:outerShdw>
                </a:effectLst>
                <a:latin typeface="Times New Roman" pitchFamily="-105" charset="0"/>
              </a:rPr>
              <a:t> x 2</a:t>
            </a:r>
            <a:endParaRPr lang="en-US" sz="1600" dirty="0"/>
          </a:p>
        </p:txBody>
      </p:sp>
      <p:sp>
        <p:nvSpPr>
          <p:cNvPr id="24" name="Rectangle 23"/>
          <p:cNvSpPr/>
          <p:nvPr/>
        </p:nvSpPr>
        <p:spPr>
          <a:xfrm>
            <a:off x="3877624" y="3047998"/>
            <a:ext cx="287258" cy="338554"/>
          </a:xfrm>
          <a:prstGeom prst="rect">
            <a:avLst/>
          </a:prstGeom>
        </p:spPr>
        <p:txBody>
          <a:bodyPr wrap="none">
            <a:spAutoFit/>
          </a:bodyPr>
          <a:lstStyle/>
          <a:p>
            <a:r>
              <a:rPr lang="en-US" sz="1600" b="1" dirty="0">
                <a:solidFill>
                  <a:srgbClr val="FFFF00"/>
                </a:solidFill>
                <a:effectLst>
                  <a:outerShdw blurRad="38100" dist="38100" dir="2700000" algn="tl">
                    <a:srgbClr val="000000"/>
                  </a:outerShdw>
                </a:effectLst>
                <a:latin typeface="Times New Roman" pitchFamily="-105" charset="0"/>
              </a:rPr>
              <a:t>2</a:t>
            </a:r>
            <a:endParaRPr lang="en-US" sz="1600" dirty="0"/>
          </a:p>
        </p:txBody>
      </p:sp>
      <p:cxnSp>
        <p:nvCxnSpPr>
          <p:cNvPr id="25" name="Straight Connector 24"/>
          <p:cNvCxnSpPr/>
          <p:nvPr/>
        </p:nvCxnSpPr>
        <p:spPr>
          <a:xfrm flipV="1">
            <a:off x="3685755" y="3072213"/>
            <a:ext cx="762000" cy="437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6835966" y="2905123"/>
            <a:ext cx="783187" cy="338554"/>
          </a:xfrm>
          <a:prstGeom prst="rect">
            <a:avLst/>
          </a:prstGeom>
        </p:spPr>
        <p:txBody>
          <a:bodyPr wrap="none">
            <a:spAutoFit/>
          </a:bodyPr>
          <a:lstStyle/>
          <a:p>
            <a:r>
              <a:rPr lang="en-US" sz="1600" b="1" dirty="0" smtClean="0">
                <a:solidFill>
                  <a:srgbClr val="FFFF00"/>
                </a:solidFill>
                <a:effectLst>
                  <a:outerShdw blurRad="38100" dist="38100" dir="2700000" algn="tl">
                    <a:srgbClr val="000000"/>
                  </a:outerShdw>
                </a:effectLst>
                <a:latin typeface="Times New Roman" pitchFamily="-105" charset="0"/>
              </a:rPr>
              <a:t>3 pairs</a:t>
            </a:r>
            <a:endParaRPr lang="en-US" sz="1600" dirty="0"/>
          </a:p>
        </p:txBody>
      </p:sp>
      <p:sp>
        <p:nvSpPr>
          <p:cNvPr id="30" name="Rectangle 29"/>
          <p:cNvSpPr/>
          <p:nvPr/>
        </p:nvSpPr>
        <p:spPr>
          <a:xfrm>
            <a:off x="1584337" y="3667125"/>
            <a:ext cx="908522" cy="338554"/>
          </a:xfrm>
          <a:prstGeom prst="rect">
            <a:avLst/>
          </a:prstGeom>
        </p:spPr>
        <p:txBody>
          <a:bodyPr wrap="none">
            <a:spAutoFit/>
          </a:bodyPr>
          <a:lstStyle/>
          <a:p>
            <a:r>
              <a:rPr lang="en-US" sz="1600" b="1" dirty="0">
                <a:solidFill>
                  <a:srgbClr val="FFFF00"/>
                </a:solidFill>
                <a:effectLst>
                  <a:outerShdw blurRad="38100" dist="38100" dir="2700000" algn="tl">
                    <a:srgbClr val="000000"/>
                  </a:outerShdw>
                </a:effectLst>
                <a:latin typeface="Times New Roman" pitchFamily="-105" charset="0"/>
              </a:rPr>
              <a:t>4</a:t>
            </a:r>
            <a:r>
              <a:rPr lang="en-US" sz="1600" b="1" dirty="0" smtClean="0">
                <a:solidFill>
                  <a:srgbClr val="FFFF00"/>
                </a:solidFill>
                <a:effectLst>
                  <a:outerShdw blurRad="38100" dist="38100" dir="2700000" algn="tl">
                    <a:srgbClr val="000000"/>
                  </a:outerShdw>
                </a:effectLst>
                <a:latin typeface="Times New Roman" pitchFamily="-105" charset="0"/>
              </a:rPr>
              <a:t> people</a:t>
            </a:r>
            <a:endParaRPr lang="en-US" sz="1600" dirty="0"/>
          </a:p>
        </p:txBody>
      </p:sp>
      <p:sp>
        <p:nvSpPr>
          <p:cNvPr id="37" name="Rectangle 36"/>
          <p:cNvSpPr/>
          <p:nvPr/>
        </p:nvSpPr>
        <p:spPr>
          <a:xfrm>
            <a:off x="5532209" y="3524248"/>
            <a:ext cx="389850" cy="338554"/>
          </a:xfrm>
          <a:prstGeom prst="rect">
            <a:avLst/>
          </a:prstGeom>
        </p:spPr>
        <p:txBody>
          <a:bodyPr wrap="none">
            <a:spAutoFit/>
          </a:bodyPr>
          <a:lstStyle/>
          <a:p>
            <a:r>
              <a:rPr lang="en-US" sz="1600" b="1" dirty="0" smtClean="0">
                <a:solidFill>
                  <a:srgbClr val="FFFF00"/>
                </a:solidFill>
                <a:effectLst>
                  <a:outerShdw blurRad="38100" dist="38100" dir="2700000" algn="tl">
                    <a:srgbClr val="000000"/>
                  </a:outerShdw>
                </a:effectLst>
                <a:latin typeface="Times New Roman" pitchFamily="-105" charset="0"/>
              </a:rPr>
              <a:t>12</a:t>
            </a:r>
            <a:endParaRPr lang="en-US" sz="1600" dirty="0"/>
          </a:p>
        </p:txBody>
      </p:sp>
      <p:sp>
        <p:nvSpPr>
          <p:cNvPr id="38" name="Rectangle 37"/>
          <p:cNvSpPr/>
          <p:nvPr/>
        </p:nvSpPr>
        <p:spPr>
          <a:xfrm>
            <a:off x="5589917" y="3809998"/>
            <a:ext cx="287258" cy="338554"/>
          </a:xfrm>
          <a:prstGeom prst="rect">
            <a:avLst/>
          </a:prstGeom>
        </p:spPr>
        <p:txBody>
          <a:bodyPr wrap="none">
            <a:spAutoFit/>
          </a:bodyPr>
          <a:lstStyle/>
          <a:p>
            <a:r>
              <a:rPr lang="en-US" sz="1600" b="1" dirty="0">
                <a:solidFill>
                  <a:srgbClr val="FFFF00"/>
                </a:solidFill>
                <a:effectLst>
                  <a:outerShdw blurRad="38100" dist="38100" dir="2700000" algn="tl">
                    <a:srgbClr val="000000"/>
                  </a:outerShdw>
                </a:effectLst>
                <a:latin typeface="Times New Roman" pitchFamily="-105" charset="0"/>
              </a:rPr>
              <a:t>2</a:t>
            </a:r>
            <a:endParaRPr lang="en-US" sz="1600" dirty="0"/>
          </a:p>
        </p:txBody>
      </p:sp>
      <p:cxnSp>
        <p:nvCxnSpPr>
          <p:cNvPr id="39" name="Straight Connector 38"/>
          <p:cNvCxnSpPr/>
          <p:nvPr/>
        </p:nvCxnSpPr>
        <p:spPr>
          <a:xfrm>
            <a:off x="5663758" y="3836400"/>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3725223" y="3524247"/>
            <a:ext cx="595035" cy="338554"/>
          </a:xfrm>
          <a:prstGeom prst="rect">
            <a:avLst/>
          </a:prstGeom>
        </p:spPr>
        <p:txBody>
          <a:bodyPr wrap="none">
            <a:spAutoFit/>
          </a:bodyPr>
          <a:lstStyle/>
          <a:p>
            <a:r>
              <a:rPr lang="en-US" sz="1600" b="1" dirty="0">
                <a:solidFill>
                  <a:srgbClr val="FFFF00"/>
                </a:solidFill>
                <a:effectLst>
                  <a:outerShdw blurRad="38100" dist="38100" dir="2700000" algn="tl">
                    <a:srgbClr val="000000"/>
                  </a:outerShdw>
                </a:effectLst>
                <a:latin typeface="Times New Roman" pitchFamily="-105" charset="0"/>
              </a:rPr>
              <a:t>4</a:t>
            </a:r>
            <a:r>
              <a:rPr lang="en-US" sz="1600" b="1" dirty="0" smtClean="0">
                <a:solidFill>
                  <a:srgbClr val="FFFF00"/>
                </a:solidFill>
                <a:effectLst>
                  <a:outerShdw blurRad="38100" dist="38100" dir="2700000" algn="tl">
                    <a:srgbClr val="000000"/>
                  </a:outerShdw>
                </a:effectLst>
                <a:latin typeface="Times New Roman" pitchFamily="-105" charset="0"/>
              </a:rPr>
              <a:t> x 3</a:t>
            </a:r>
            <a:endParaRPr lang="en-US" sz="1600" dirty="0"/>
          </a:p>
        </p:txBody>
      </p:sp>
      <p:sp>
        <p:nvSpPr>
          <p:cNvPr id="35" name="Rectangle 34"/>
          <p:cNvSpPr/>
          <p:nvPr/>
        </p:nvSpPr>
        <p:spPr>
          <a:xfrm>
            <a:off x="3877623" y="3809997"/>
            <a:ext cx="287258" cy="338554"/>
          </a:xfrm>
          <a:prstGeom prst="rect">
            <a:avLst/>
          </a:prstGeom>
        </p:spPr>
        <p:txBody>
          <a:bodyPr wrap="none">
            <a:spAutoFit/>
          </a:bodyPr>
          <a:lstStyle/>
          <a:p>
            <a:r>
              <a:rPr lang="en-US" sz="1600" b="1" dirty="0">
                <a:solidFill>
                  <a:srgbClr val="FFFF00"/>
                </a:solidFill>
                <a:effectLst>
                  <a:outerShdw blurRad="38100" dist="38100" dir="2700000" algn="tl">
                    <a:srgbClr val="000000"/>
                  </a:outerShdw>
                </a:effectLst>
                <a:latin typeface="Times New Roman" pitchFamily="-105" charset="0"/>
              </a:rPr>
              <a:t>2</a:t>
            </a:r>
            <a:endParaRPr lang="en-US" sz="1600" dirty="0"/>
          </a:p>
        </p:txBody>
      </p:sp>
      <p:cxnSp>
        <p:nvCxnSpPr>
          <p:cNvPr id="36" name="Straight Connector 35"/>
          <p:cNvCxnSpPr/>
          <p:nvPr/>
        </p:nvCxnSpPr>
        <p:spPr>
          <a:xfrm flipV="1">
            <a:off x="3685754" y="3834212"/>
            <a:ext cx="762000" cy="437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6835965" y="3667125"/>
            <a:ext cx="783187" cy="338554"/>
          </a:xfrm>
          <a:prstGeom prst="rect">
            <a:avLst/>
          </a:prstGeom>
        </p:spPr>
        <p:txBody>
          <a:bodyPr wrap="none">
            <a:spAutoFit/>
          </a:bodyPr>
          <a:lstStyle/>
          <a:p>
            <a:r>
              <a:rPr lang="en-US" sz="1600" b="1" dirty="0" smtClean="0">
                <a:solidFill>
                  <a:srgbClr val="FFFF00"/>
                </a:solidFill>
                <a:effectLst>
                  <a:outerShdw blurRad="38100" dist="38100" dir="2700000" algn="tl">
                    <a:srgbClr val="000000"/>
                  </a:outerShdw>
                </a:effectLst>
                <a:latin typeface="Times New Roman" pitchFamily="-105" charset="0"/>
              </a:rPr>
              <a:t>6 pairs</a:t>
            </a:r>
            <a:endParaRPr lang="en-US" sz="1600" dirty="0"/>
          </a:p>
        </p:txBody>
      </p:sp>
      <p:sp>
        <p:nvSpPr>
          <p:cNvPr id="41" name="Rectangle 40"/>
          <p:cNvSpPr/>
          <p:nvPr/>
        </p:nvSpPr>
        <p:spPr>
          <a:xfrm>
            <a:off x="1584336" y="4429125"/>
            <a:ext cx="1011114" cy="338554"/>
          </a:xfrm>
          <a:prstGeom prst="rect">
            <a:avLst/>
          </a:prstGeom>
        </p:spPr>
        <p:txBody>
          <a:bodyPr wrap="none">
            <a:spAutoFit/>
          </a:bodyPr>
          <a:lstStyle/>
          <a:p>
            <a:r>
              <a:rPr lang="en-US" sz="1600" b="1" dirty="0" smtClean="0">
                <a:solidFill>
                  <a:srgbClr val="FFFF00"/>
                </a:solidFill>
                <a:effectLst>
                  <a:outerShdw blurRad="38100" dist="38100" dir="2700000" algn="tl">
                    <a:srgbClr val="000000"/>
                  </a:outerShdw>
                </a:effectLst>
                <a:latin typeface="Times New Roman" pitchFamily="-105" charset="0"/>
              </a:rPr>
              <a:t>23 people</a:t>
            </a:r>
            <a:endParaRPr lang="en-US" sz="1600" dirty="0"/>
          </a:p>
        </p:txBody>
      </p:sp>
      <p:grpSp>
        <p:nvGrpSpPr>
          <p:cNvPr id="2" name="Group 1"/>
          <p:cNvGrpSpPr/>
          <p:nvPr/>
        </p:nvGrpSpPr>
        <p:grpSpPr>
          <a:xfrm>
            <a:off x="3628174" y="4286246"/>
            <a:ext cx="4196164" cy="624304"/>
            <a:chOff x="3628174" y="4286246"/>
            <a:chExt cx="4196164" cy="624304"/>
          </a:xfrm>
        </p:grpSpPr>
        <p:sp>
          <p:nvSpPr>
            <p:cNvPr id="48" name="Rectangle 47"/>
            <p:cNvSpPr/>
            <p:nvPr/>
          </p:nvSpPr>
          <p:spPr>
            <a:xfrm>
              <a:off x="5474502" y="4286246"/>
              <a:ext cx="492443" cy="338554"/>
            </a:xfrm>
            <a:prstGeom prst="rect">
              <a:avLst/>
            </a:prstGeom>
          </p:spPr>
          <p:txBody>
            <a:bodyPr wrap="none">
              <a:spAutoFit/>
            </a:bodyPr>
            <a:lstStyle/>
            <a:p>
              <a:r>
                <a:rPr lang="en-US" sz="1600" b="1" dirty="0" smtClean="0">
                  <a:solidFill>
                    <a:srgbClr val="FFFF00"/>
                  </a:solidFill>
                  <a:effectLst>
                    <a:outerShdw blurRad="38100" dist="38100" dir="2700000" algn="tl">
                      <a:srgbClr val="000000"/>
                    </a:outerShdw>
                  </a:effectLst>
                  <a:latin typeface="Times New Roman" pitchFamily="-105" charset="0"/>
                </a:rPr>
                <a:t>506</a:t>
              </a:r>
              <a:endParaRPr lang="en-US" sz="1600" dirty="0"/>
            </a:p>
          </p:txBody>
        </p:sp>
        <p:sp>
          <p:nvSpPr>
            <p:cNvPr id="49" name="Rectangle 48"/>
            <p:cNvSpPr/>
            <p:nvPr/>
          </p:nvSpPr>
          <p:spPr>
            <a:xfrm>
              <a:off x="5589918" y="4571996"/>
              <a:ext cx="287258" cy="338554"/>
            </a:xfrm>
            <a:prstGeom prst="rect">
              <a:avLst/>
            </a:prstGeom>
          </p:spPr>
          <p:txBody>
            <a:bodyPr wrap="none">
              <a:spAutoFit/>
            </a:bodyPr>
            <a:lstStyle/>
            <a:p>
              <a:r>
                <a:rPr lang="en-US" sz="1600" b="1" dirty="0">
                  <a:solidFill>
                    <a:srgbClr val="FFFF00"/>
                  </a:solidFill>
                  <a:effectLst>
                    <a:outerShdw blurRad="38100" dist="38100" dir="2700000" algn="tl">
                      <a:srgbClr val="000000"/>
                    </a:outerShdw>
                  </a:effectLst>
                  <a:latin typeface="Times New Roman" pitchFamily="-105" charset="0"/>
                </a:rPr>
                <a:t>2</a:t>
              </a:r>
              <a:endParaRPr lang="en-US" sz="1600" dirty="0"/>
            </a:p>
          </p:txBody>
        </p:sp>
        <p:cxnSp>
          <p:nvCxnSpPr>
            <p:cNvPr id="50" name="Straight Connector 49"/>
            <p:cNvCxnSpPr/>
            <p:nvPr/>
          </p:nvCxnSpPr>
          <p:spPr>
            <a:xfrm>
              <a:off x="5663759" y="4598398"/>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3628174" y="4286246"/>
              <a:ext cx="800219" cy="338554"/>
            </a:xfrm>
            <a:prstGeom prst="rect">
              <a:avLst/>
            </a:prstGeom>
          </p:spPr>
          <p:txBody>
            <a:bodyPr wrap="none">
              <a:spAutoFit/>
            </a:bodyPr>
            <a:lstStyle/>
            <a:p>
              <a:r>
                <a:rPr lang="en-US" sz="1600" b="1" dirty="0" smtClean="0">
                  <a:solidFill>
                    <a:srgbClr val="FFFF00"/>
                  </a:solidFill>
                  <a:effectLst>
                    <a:outerShdw blurRad="38100" dist="38100" dir="2700000" algn="tl">
                      <a:srgbClr val="000000"/>
                    </a:outerShdw>
                  </a:effectLst>
                  <a:latin typeface="Times New Roman" pitchFamily="-105" charset="0"/>
                </a:rPr>
                <a:t>23 x 22</a:t>
              </a:r>
              <a:endParaRPr lang="en-US" sz="1600" dirty="0"/>
            </a:p>
          </p:txBody>
        </p:sp>
        <p:sp>
          <p:nvSpPr>
            <p:cNvPr id="46" name="Rectangle 45"/>
            <p:cNvSpPr/>
            <p:nvPr/>
          </p:nvSpPr>
          <p:spPr>
            <a:xfrm>
              <a:off x="3916714" y="4571996"/>
              <a:ext cx="287258" cy="338554"/>
            </a:xfrm>
            <a:prstGeom prst="rect">
              <a:avLst/>
            </a:prstGeom>
          </p:spPr>
          <p:txBody>
            <a:bodyPr wrap="none">
              <a:spAutoFit/>
            </a:bodyPr>
            <a:lstStyle/>
            <a:p>
              <a:r>
                <a:rPr lang="en-US" sz="1600" b="1" dirty="0">
                  <a:solidFill>
                    <a:srgbClr val="FFFF00"/>
                  </a:solidFill>
                  <a:effectLst>
                    <a:outerShdw blurRad="38100" dist="38100" dir="2700000" algn="tl">
                      <a:srgbClr val="000000"/>
                    </a:outerShdw>
                  </a:effectLst>
                  <a:latin typeface="Times New Roman" pitchFamily="-105" charset="0"/>
                </a:rPr>
                <a:t>2</a:t>
              </a:r>
              <a:endParaRPr lang="en-US" sz="1600" dirty="0"/>
            </a:p>
          </p:txBody>
        </p:sp>
        <p:cxnSp>
          <p:nvCxnSpPr>
            <p:cNvPr id="47" name="Straight Connector 46"/>
            <p:cNvCxnSpPr/>
            <p:nvPr/>
          </p:nvCxnSpPr>
          <p:spPr>
            <a:xfrm flipV="1">
              <a:off x="3685755" y="4596211"/>
              <a:ext cx="762000" cy="437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6835966" y="4429125"/>
              <a:ext cx="988372" cy="338554"/>
            </a:xfrm>
            <a:prstGeom prst="rect">
              <a:avLst/>
            </a:prstGeom>
          </p:spPr>
          <p:txBody>
            <a:bodyPr wrap="none">
              <a:spAutoFit/>
            </a:bodyPr>
            <a:lstStyle/>
            <a:p>
              <a:r>
                <a:rPr lang="en-US" sz="1600" b="1" dirty="0" smtClean="0">
                  <a:solidFill>
                    <a:srgbClr val="FFFF00"/>
                  </a:solidFill>
                  <a:effectLst>
                    <a:outerShdw blurRad="38100" dist="38100" dir="2700000" algn="tl">
                      <a:srgbClr val="000000"/>
                    </a:outerShdw>
                  </a:effectLst>
                  <a:latin typeface="Times New Roman" pitchFamily="-105" charset="0"/>
                </a:rPr>
                <a:t>258 pairs</a:t>
              </a:r>
              <a:endParaRPr lang="en-US" sz="1600" dirty="0"/>
            </a:p>
          </p:txBody>
        </p:sp>
      </p:grpSp>
    </p:spTree>
    <p:extLst>
      <p:ext uri="{BB962C8B-B14F-4D97-AF65-F5344CB8AC3E}">
        <p14:creationId xmlns:p14="http://schemas.microsoft.com/office/powerpoint/2010/main" val="308800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7" name="Rectangle 6"/>
          <p:cNvSpPr/>
          <p:nvPr/>
        </p:nvSpPr>
        <p:spPr>
          <a:xfrm>
            <a:off x="1143000" y="2074808"/>
            <a:ext cx="6934200" cy="387286"/>
          </a:xfrm>
          <a:prstGeom prst="rect">
            <a:avLst/>
          </a:prstGeom>
        </p:spPr>
        <p:txBody>
          <a:bodyPr wrap="square">
            <a:spAutoFit/>
          </a:bodyPr>
          <a:lstStyle/>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Chance that two will:  1/365 = 0.0028</a:t>
            </a:r>
          </a:p>
        </p:txBody>
      </p:sp>
      <p:sp>
        <p:nvSpPr>
          <p:cNvPr id="10" name="Rectangle 9"/>
          <p:cNvSpPr/>
          <p:nvPr/>
        </p:nvSpPr>
        <p:spPr>
          <a:xfrm>
            <a:off x="1143000" y="2658304"/>
            <a:ext cx="6934200" cy="387286"/>
          </a:xfrm>
          <a:prstGeom prst="rect">
            <a:avLst/>
          </a:prstGeom>
        </p:spPr>
        <p:txBody>
          <a:bodyPr wrap="square">
            <a:spAutoFit/>
          </a:bodyPr>
          <a:lstStyle/>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Chance that two won’t: 364/365 = 0.9972</a:t>
            </a:r>
          </a:p>
        </p:txBody>
      </p:sp>
      <p:sp>
        <p:nvSpPr>
          <p:cNvPr id="13" name="Rectangle 12"/>
          <p:cNvSpPr/>
          <p:nvPr/>
        </p:nvSpPr>
        <p:spPr>
          <a:xfrm>
            <a:off x="1143000" y="3241800"/>
            <a:ext cx="6934200" cy="679673"/>
          </a:xfrm>
          <a:prstGeom prst="rect">
            <a:avLst/>
          </a:prstGeom>
        </p:spPr>
        <p:txBody>
          <a:bodyPr wrap="square">
            <a:spAutoFit/>
          </a:bodyPr>
          <a:lstStyle/>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If </a:t>
            </a:r>
            <a:r>
              <a:rPr lang="en-US" sz="2000" b="1" dirty="0" smtClean="0">
                <a:solidFill>
                  <a:srgbClr val="FFFFFF"/>
                </a:solidFill>
                <a:effectLst>
                  <a:outerShdw blurRad="38100" dist="38100" dir="2700000" algn="tl">
                    <a:srgbClr val="000000"/>
                  </a:outerShdw>
                </a:effectLst>
                <a:latin typeface="Times New Roman" pitchFamily="-105" charset="0"/>
              </a:rPr>
              <a:t>258</a:t>
            </a:r>
            <a:r>
              <a:rPr lang="en-US" sz="2000" b="1" dirty="0" smtClean="0">
                <a:solidFill>
                  <a:srgbClr val="FFFF00"/>
                </a:solidFill>
                <a:effectLst>
                  <a:outerShdw blurRad="38100" dist="38100" dir="2700000" algn="tl">
                    <a:srgbClr val="000000"/>
                  </a:outerShdw>
                </a:effectLst>
                <a:latin typeface="Times New Roman" pitchFamily="-105" charset="0"/>
              </a:rPr>
              <a:t> possibilities then probability will be (364/365)</a:t>
            </a:r>
            <a:r>
              <a:rPr lang="en-US" sz="2000" b="1" baseline="30000" dirty="0" smtClean="0">
                <a:solidFill>
                  <a:srgbClr val="FFFFFF"/>
                </a:solidFill>
                <a:effectLst>
                  <a:outerShdw blurRad="38100" dist="38100" dir="2700000" algn="tl">
                    <a:srgbClr val="000000"/>
                  </a:outerShdw>
                </a:effectLst>
                <a:latin typeface="Times New Roman" pitchFamily="-105" charset="0"/>
              </a:rPr>
              <a:t>258</a:t>
            </a:r>
            <a:r>
              <a:rPr lang="en-US" sz="2000" b="1" dirty="0" smtClean="0">
                <a:solidFill>
                  <a:srgbClr val="FFFF00"/>
                </a:solidFill>
                <a:effectLst>
                  <a:outerShdw blurRad="38100" dist="38100" dir="2700000" algn="tl">
                    <a:srgbClr val="000000"/>
                  </a:outerShdw>
                </a:effectLst>
                <a:latin typeface="Times New Roman" pitchFamily="-105" charset="0"/>
              </a:rPr>
              <a:t> </a:t>
            </a:r>
          </a:p>
          <a:p>
            <a:pPr algn="ctr">
              <a:lnSpc>
                <a:spcPct val="95000"/>
              </a:lnSpc>
              <a:defRPr/>
            </a:pPr>
            <a:r>
              <a:rPr lang="en-US" sz="2000" b="1" dirty="0" smtClean="0">
                <a:solidFill>
                  <a:srgbClr val="FFFFFF"/>
                </a:solidFill>
                <a:effectLst>
                  <a:outerShdw blurRad="38100" dist="38100" dir="2700000" algn="tl">
                    <a:srgbClr val="000000"/>
                  </a:outerShdw>
                </a:effectLst>
                <a:latin typeface="Times New Roman" pitchFamily="-105" charset="0"/>
              </a:rPr>
              <a:t>any</a:t>
            </a:r>
            <a:r>
              <a:rPr lang="en-US" sz="2000" b="1" dirty="0" smtClean="0">
                <a:solidFill>
                  <a:srgbClr val="FFFF00"/>
                </a:solidFill>
                <a:effectLst>
                  <a:outerShdw blurRad="38100" dist="38100" dir="2700000" algn="tl">
                    <a:srgbClr val="000000"/>
                  </a:outerShdw>
                </a:effectLst>
                <a:latin typeface="Times New Roman" pitchFamily="-105" charset="0"/>
              </a:rPr>
              <a:t> two will </a:t>
            </a:r>
            <a:r>
              <a:rPr lang="en-US" sz="2000" b="1" u="sng" dirty="0" smtClean="0">
                <a:solidFill>
                  <a:srgbClr val="FFFFFF"/>
                </a:solidFill>
                <a:effectLst>
                  <a:outerShdw blurRad="38100" dist="38100" dir="2700000" algn="tl">
                    <a:srgbClr val="000000"/>
                  </a:outerShdw>
                </a:effectLst>
                <a:latin typeface="Times New Roman" pitchFamily="-105" charset="0"/>
              </a:rPr>
              <a:t>not</a:t>
            </a:r>
            <a:r>
              <a:rPr lang="en-US" sz="2000" b="1" dirty="0" smtClean="0">
                <a:solidFill>
                  <a:srgbClr val="FFFF00"/>
                </a:solidFill>
                <a:effectLst>
                  <a:outerShdw blurRad="38100" dist="38100" dir="2700000" algn="tl">
                    <a:srgbClr val="000000"/>
                  </a:outerShdw>
                </a:effectLst>
                <a:latin typeface="Times New Roman" pitchFamily="-105" charset="0"/>
              </a:rPr>
              <a:t> have the same birthday = 0.485</a:t>
            </a:r>
          </a:p>
        </p:txBody>
      </p:sp>
      <p:sp>
        <p:nvSpPr>
          <p:cNvPr id="14" name="Rectangle 13"/>
          <p:cNvSpPr/>
          <p:nvPr/>
        </p:nvSpPr>
        <p:spPr>
          <a:xfrm>
            <a:off x="1143000" y="4351593"/>
            <a:ext cx="6934200" cy="387286"/>
          </a:xfrm>
          <a:prstGeom prst="rect">
            <a:avLst/>
          </a:prstGeom>
        </p:spPr>
        <p:txBody>
          <a:bodyPr wrap="square">
            <a:spAutoFit/>
          </a:bodyPr>
          <a:lstStyle/>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1-(364/365)</a:t>
            </a:r>
            <a:r>
              <a:rPr lang="en-US" sz="2000" b="1" baseline="30000" dirty="0" smtClean="0">
                <a:solidFill>
                  <a:srgbClr val="FFFF00"/>
                </a:solidFill>
                <a:effectLst>
                  <a:outerShdw blurRad="38100" dist="38100" dir="2700000" algn="tl">
                    <a:srgbClr val="000000"/>
                  </a:outerShdw>
                </a:effectLst>
                <a:latin typeface="Times New Roman" pitchFamily="-105" charset="0"/>
              </a:rPr>
              <a:t>258</a:t>
            </a:r>
            <a:r>
              <a:rPr lang="en-US" sz="2000" b="1" dirty="0" smtClean="0">
                <a:solidFill>
                  <a:srgbClr val="FFFF00"/>
                </a:solidFill>
                <a:effectLst>
                  <a:outerShdw blurRad="38100" dist="38100" dir="2700000" algn="tl">
                    <a:srgbClr val="000000"/>
                  </a:outerShdw>
                </a:effectLst>
                <a:latin typeface="Times New Roman" pitchFamily="-105" charset="0"/>
              </a:rPr>
              <a:t> = 0.515 or 51.5% !!!!</a:t>
            </a:r>
          </a:p>
        </p:txBody>
      </p:sp>
      <p:sp>
        <p:nvSpPr>
          <p:cNvPr id="12" name="Text Box 3"/>
          <p:cNvSpPr txBox="1">
            <a:spLocks noChangeArrowheads="1"/>
          </p:cNvSpPr>
          <p:nvPr/>
        </p:nvSpPr>
        <p:spPr bwMode="auto">
          <a:xfrm>
            <a:off x="1066800" y="438150"/>
            <a:ext cx="7086600" cy="1264962"/>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If there are 23 people in a room, what is the probability that </a:t>
            </a:r>
            <a:r>
              <a:rPr lang="en-US" sz="3200" b="1" u="sng" dirty="0" smtClean="0">
                <a:solidFill>
                  <a:srgbClr val="FFFF00"/>
                </a:solidFill>
                <a:effectLst>
                  <a:outerShdw blurRad="38100" dist="38100" dir="2700000" algn="tl">
                    <a:srgbClr val="000000"/>
                  </a:outerShdw>
                </a:effectLst>
                <a:latin typeface="Times New Roman" pitchFamily="-105" charset="0"/>
              </a:rPr>
              <a:t>anyone</a:t>
            </a:r>
            <a:r>
              <a:rPr lang="en-US" sz="2400" b="1" dirty="0" smtClean="0">
                <a:solidFill>
                  <a:srgbClr val="FFFF00"/>
                </a:solidFill>
                <a:effectLst>
                  <a:outerShdw blurRad="38100" dist="38100" dir="2700000" algn="tl">
                    <a:srgbClr val="000000"/>
                  </a:outerShdw>
                </a:effectLst>
                <a:latin typeface="Times New Roman" pitchFamily="-105" charset="0"/>
              </a:rPr>
              <a:t> will have the same birthday as someone else?</a:t>
            </a:r>
          </a:p>
        </p:txBody>
      </p:sp>
    </p:spTree>
    <p:extLst>
      <p:ext uri="{BB962C8B-B14F-4D97-AF65-F5344CB8AC3E}">
        <p14:creationId xmlns:p14="http://schemas.microsoft.com/office/powerpoint/2010/main" val="28569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IMG_E312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7300" y="1352550"/>
            <a:ext cx="4165600" cy="3124200"/>
          </a:xfrm>
          <a:prstGeom prst="rect">
            <a:avLst/>
          </a:prstGeom>
        </p:spPr>
      </p:pic>
      <p:sp>
        <p:nvSpPr>
          <p:cNvPr id="6" name="Text Box 3"/>
          <p:cNvSpPr txBox="1">
            <a:spLocks noChangeArrowheads="1"/>
          </p:cNvSpPr>
          <p:nvPr/>
        </p:nvSpPr>
        <p:spPr bwMode="auto">
          <a:xfrm>
            <a:off x="1066800" y="285750"/>
            <a:ext cx="7086600" cy="797141"/>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Important Lesson #2</a:t>
            </a:r>
          </a:p>
          <a:p>
            <a:pPr algn="ctr">
              <a:lnSpc>
                <a:spcPct val="95000"/>
              </a:lnSpc>
              <a:defRPr/>
            </a:pPr>
            <a:endParaRPr lang="en-US" sz="2400" b="1" dirty="0" smtClean="0">
              <a:solidFill>
                <a:srgbClr val="FFFF00"/>
              </a:solidFill>
              <a:effectLst>
                <a:outerShdw blurRad="38100" dist="38100" dir="2700000" algn="tl">
                  <a:srgbClr val="000000"/>
                </a:outerShdw>
              </a:effectLst>
              <a:latin typeface="Times New Roman" pitchFamily="-105" charset="0"/>
            </a:endParaRPr>
          </a:p>
        </p:txBody>
      </p:sp>
      <p:sp>
        <p:nvSpPr>
          <p:cNvPr id="7" name="Text Box 3"/>
          <p:cNvSpPr txBox="1">
            <a:spLocks noChangeArrowheads="1"/>
          </p:cNvSpPr>
          <p:nvPr/>
        </p:nvSpPr>
        <p:spPr bwMode="auto">
          <a:xfrm>
            <a:off x="1066800" y="742950"/>
            <a:ext cx="7086600" cy="446276"/>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Use your Intuition as your guide</a:t>
            </a:r>
            <a:r>
              <a:rPr lang="mr-IN" sz="2400" b="1" dirty="0" smtClean="0">
                <a:solidFill>
                  <a:srgbClr val="FFFF00"/>
                </a:solidFill>
                <a:effectLst>
                  <a:outerShdw blurRad="38100" dist="38100" dir="2700000" algn="tl">
                    <a:srgbClr val="000000"/>
                  </a:outerShdw>
                </a:effectLst>
                <a:latin typeface="Times New Roman" pitchFamily="-105" charset="0"/>
              </a:rPr>
              <a:t>…</a:t>
            </a:r>
            <a:endParaRPr lang="en-US" sz="2400" dirty="0">
              <a:latin typeface="Times New Roman" pitchFamily="-105" charset="0"/>
            </a:endParaRPr>
          </a:p>
        </p:txBody>
      </p:sp>
    </p:spTree>
    <p:extLst>
      <p:ext uri="{BB962C8B-B14F-4D97-AF65-F5344CB8AC3E}">
        <p14:creationId xmlns:p14="http://schemas.microsoft.com/office/powerpoint/2010/main" val="2449431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66800" y="3995592"/>
            <a:ext cx="7086600" cy="1032077"/>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200" b="1" dirty="0">
                <a:solidFill>
                  <a:srgbClr val="FFFF00"/>
                </a:solidFill>
                <a:effectLst>
                  <a:outerShdw blurRad="38100" dist="38100" dir="2700000" algn="tl">
                    <a:srgbClr val="000000"/>
                  </a:outerShdw>
                </a:effectLst>
                <a:latin typeface="Times New Roman" pitchFamily="-105" charset="0"/>
              </a:rPr>
              <a:t>E</a:t>
            </a:r>
            <a:r>
              <a:rPr lang="en-US" sz="3200" b="1" dirty="0" smtClean="0">
                <a:solidFill>
                  <a:srgbClr val="FFFF00"/>
                </a:solidFill>
                <a:effectLst>
                  <a:outerShdw blurRad="38100" dist="38100" dir="2700000" algn="tl">
                    <a:srgbClr val="000000"/>
                  </a:outerShdw>
                </a:effectLst>
                <a:latin typeface="Times New Roman" pitchFamily="-105" charset="0"/>
              </a:rPr>
              <a:t>xperiencing and understanding things that are counterintuitive</a:t>
            </a:r>
            <a:endParaRPr lang="en-US" sz="3200" dirty="0">
              <a:latin typeface="Times New Roman" pitchFamily="-105" charset="0"/>
            </a:endParaRPr>
          </a:p>
        </p:txBody>
      </p:sp>
      <p:pic>
        <p:nvPicPr>
          <p:cNvPr id="2" name="Picture 1" descr="Edible green apple balloon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6600" y="1200150"/>
            <a:ext cx="2438400" cy="2743200"/>
          </a:xfrm>
          <a:prstGeom prst="rect">
            <a:avLst/>
          </a:prstGeom>
        </p:spPr>
      </p:pic>
      <p:sp>
        <p:nvSpPr>
          <p:cNvPr id="4" name="Text Box 3"/>
          <p:cNvSpPr txBox="1">
            <a:spLocks noChangeArrowheads="1"/>
          </p:cNvSpPr>
          <p:nvPr/>
        </p:nvSpPr>
        <p:spPr bwMode="auto">
          <a:xfrm>
            <a:off x="990600" y="389814"/>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What do we enjoy ?</a:t>
            </a:r>
          </a:p>
        </p:txBody>
      </p:sp>
    </p:spTree>
    <p:extLst>
      <p:ext uri="{BB962C8B-B14F-4D97-AF65-F5344CB8AC3E}">
        <p14:creationId xmlns:p14="http://schemas.microsoft.com/office/powerpoint/2010/main" val="168424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66800" y="285750"/>
            <a:ext cx="7086600" cy="797141"/>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Important Lesson #2</a:t>
            </a:r>
          </a:p>
          <a:p>
            <a:pPr algn="ctr">
              <a:lnSpc>
                <a:spcPct val="95000"/>
              </a:lnSpc>
              <a:defRPr/>
            </a:pPr>
            <a:endParaRPr lang="en-US" sz="2400" b="1" dirty="0" smtClean="0">
              <a:solidFill>
                <a:srgbClr val="FFFF00"/>
              </a:solidFill>
              <a:effectLst>
                <a:outerShdw blurRad="38100" dist="38100" dir="2700000" algn="tl">
                  <a:srgbClr val="000000"/>
                </a:outerShdw>
              </a:effectLst>
              <a:latin typeface="Times New Roman" pitchFamily="-105" charset="0"/>
            </a:endParaRPr>
          </a:p>
        </p:txBody>
      </p:sp>
      <p:sp>
        <p:nvSpPr>
          <p:cNvPr id="4" name="Text Box 3"/>
          <p:cNvSpPr txBox="1">
            <a:spLocks noChangeArrowheads="1"/>
          </p:cNvSpPr>
          <p:nvPr/>
        </p:nvSpPr>
        <p:spPr bwMode="auto">
          <a:xfrm>
            <a:off x="1066800" y="4487674"/>
            <a:ext cx="7086600" cy="446276"/>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But bring a statistician along for the journey</a:t>
            </a:r>
            <a:endParaRPr lang="en-US" sz="2400" dirty="0">
              <a:latin typeface="Times New Roman" pitchFamily="-105" charset="0"/>
            </a:endParaRPr>
          </a:p>
        </p:txBody>
      </p:sp>
      <p:pic>
        <p:nvPicPr>
          <p:cNvPr id="2" name="Picture 1" descr="IMG_E312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2700" y="1314450"/>
            <a:ext cx="4114800" cy="3086100"/>
          </a:xfrm>
          <a:prstGeom prst="rect">
            <a:avLst/>
          </a:prstGeom>
        </p:spPr>
      </p:pic>
      <p:sp>
        <p:nvSpPr>
          <p:cNvPr id="6" name="Text Box 3"/>
          <p:cNvSpPr txBox="1">
            <a:spLocks noChangeArrowheads="1"/>
          </p:cNvSpPr>
          <p:nvPr/>
        </p:nvSpPr>
        <p:spPr bwMode="auto">
          <a:xfrm>
            <a:off x="1066800" y="742950"/>
            <a:ext cx="7086600" cy="446276"/>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Use your Intuition as your guide</a:t>
            </a:r>
            <a:r>
              <a:rPr lang="mr-IN" sz="2400" b="1" dirty="0" smtClean="0">
                <a:solidFill>
                  <a:srgbClr val="FFFF00"/>
                </a:solidFill>
                <a:effectLst>
                  <a:outerShdw blurRad="38100" dist="38100" dir="2700000" algn="tl">
                    <a:srgbClr val="000000"/>
                  </a:outerShdw>
                </a:effectLst>
                <a:latin typeface="Times New Roman" pitchFamily="-105" charset="0"/>
              </a:rPr>
              <a:t>…</a:t>
            </a:r>
            <a:endParaRPr lang="en-US" sz="2400" dirty="0">
              <a:latin typeface="Times New Roman" pitchFamily="-105" charset="0"/>
            </a:endParaRPr>
          </a:p>
        </p:txBody>
      </p:sp>
    </p:spTree>
    <p:extLst>
      <p:ext uri="{BB962C8B-B14F-4D97-AF65-F5344CB8AC3E}">
        <p14:creationId xmlns:p14="http://schemas.microsoft.com/office/powerpoint/2010/main" val="6392258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Screen Shot 2019-04-21 at 9.57.32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1" y="3514725"/>
            <a:ext cx="4495800" cy="257175"/>
          </a:xfrm>
          <a:prstGeom prst="rect">
            <a:avLst/>
          </a:prstGeom>
        </p:spPr>
      </p:pic>
      <p:pic>
        <p:nvPicPr>
          <p:cNvPr id="6" name="Picture 5" descr="Screen Shot 2019-04-21 at 9.57.42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3943350"/>
            <a:ext cx="8077201" cy="983594"/>
          </a:xfrm>
          <a:prstGeom prst="rect">
            <a:avLst/>
          </a:prstGeom>
        </p:spPr>
      </p:pic>
      <p:pic>
        <p:nvPicPr>
          <p:cNvPr id="7" name="Picture 6" descr="IMG_E3127.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76501" y="247650"/>
            <a:ext cx="4114800" cy="3086100"/>
          </a:xfrm>
          <a:prstGeom prst="rect">
            <a:avLst/>
          </a:prstGeom>
        </p:spPr>
      </p:pic>
    </p:spTree>
    <p:extLst>
      <p:ext uri="{BB962C8B-B14F-4D97-AF65-F5344CB8AC3E}">
        <p14:creationId xmlns:p14="http://schemas.microsoft.com/office/powerpoint/2010/main" val="42450212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3" name="Picture 2" descr="Thomas-Bay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0" y="342900"/>
            <a:ext cx="6324600" cy="3771900"/>
          </a:xfrm>
          <a:prstGeom prst="rect">
            <a:avLst/>
          </a:prstGeom>
        </p:spPr>
      </p:pic>
      <p:sp>
        <p:nvSpPr>
          <p:cNvPr id="4" name="Text Box 3"/>
          <p:cNvSpPr txBox="1">
            <a:spLocks noChangeArrowheads="1"/>
          </p:cNvSpPr>
          <p:nvPr/>
        </p:nvSpPr>
        <p:spPr bwMode="auto">
          <a:xfrm>
            <a:off x="990600" y="4171950"/>
            <a:ext cx="7086600" cy="797141"/>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1702-1761</a:t>
            </a:r>
          </a:p>
          <a:p>
            <a:pPr algn="ctr">
              <a:lnSpc>
                <a:spcPct val="95000"/>
              </a:lnSpc>
              <a:defRPr/>
            </a:pPr>
            <a:r>
              <a:rPr lang="en-US" sz="2400" b="1" dirty="0" smtClean="0">
                <a:solidFill>
                  <a:srgbClr val="FFFF00"/>
                </a:solidFill>
                <a:effectLst>
                  <a:outerShdw blurRad="38100" dist="38100" dir="2700000" algn="tl">
                    <a:srgbClr val="000000"/>
                  </a:outerShdw>
                </a:effectLst>
                <a:latin typeface="Times New Roman" pitchFamily="-105" charset="0"/>
              </a:rPr>
              <a:t>English Minister</a:t>
            </a:r>
          </a:p>
        </p:txBody>
      </p:sp>
    </p:spTree>
    <p:extLst>
      <p:ext uri="{BB962C8B-B14F-4D97-AF65-F5344CB8AC3E}">
        <p14:creationId xmlns:p14="http://schemas.microsoft.com/office/powerpoint/2010/main" val="794244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66800" y="2053646"/>
            <a:ext cx="7086600" cy="741229"/>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4400" b="1" dirty="0" smtClean="0">
                <a:solidFill>
                  <a:srgbClr val="FFFF00"/>
                </a:solidFill>
                <a:effectLst>
                  <a:outerShdw blurRad="38100" dist="38100" dir="2700000" algn="tl">
                    <a:srgbClr val="000000"/>
                  </a:outerShdw>
                </a:effectLst>
                <a:latin typeface="Times New Roman" pitchFamily="-105" charset="0"/>
              </a:rPr>
              <a:t>Conditional Probability</a:t>
            </a:r>
          </a:p>
        </p:txBody>
      </p:sp>
    </p:spTree>
    <p:extLst>
      <p:ext uri="{BB962C8B-B14F-4D97-AF65-F5344CB8AC3E}">
        <p14:creationId xmlns:p14="http://schemas.microsoft.com/office/powerpoint/2010/main" val="34248480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image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6848" y="571500"/>
            <a:ext cx="3881932" cy="1828800"/>
          </a:xfrm>
          <a:prstGeom prst="rect">
            <a:avLst/>
          </a:prstGeom>
        </p:spPr>
      </p:pic>
      <p:sp>
        <p:nvSpPr>
          <p:cNvPr id="3" name="Rectangle 2"/>
          <p:cNvSpPr/>
          <p:nvPr/>
        </p:nvSpPr>
        <p:spPr>
          <a:xfrm>
            <a:off x="238312" y="2938090"/>
            <a:ext cx="8763000" cy="2031325"/>
          </a:xfrm>
          <a:prstGeom prst="rect">
            <a:avLst/>
          </a:prstGeom>
        </p:spPr>
        <p:txBody>
          <a:bodyPr wrap="square">
            <a:spAutoFit/>
          </a:bodyPr>
          <a:lstStyle/>
          <a:p>
            <a:pPr algn="ctr"/>
            <a:r>
              <a:rPr lang="en-US" dirty="0">
                <a:solidFill>
                  <a:srgbClr val="FFFF00"/>
                </a:solidFill>
              </a:rPr>
              <a:t>T</a:t>
            </a:r>
            <a:r>
              <a:rPr lang="en-US" dirty="0" smtClean="0">
                <a:solidFill>
                  <a:srgbClr val="FFFF00"/>
                </a:solidFill>
              </a:rPr>
              <a:t>he probability </a:t>
            </a:r>
            <a:r>
              <a:rPr lang="en-US" dirty="0">
                <a:solidFill>
                  <a:srgbClr val="FFFF00"/>
                </a:solidFill>
              </a:rPr>
              <a:t>of event A </a:t>
            </a:r>
            <a:r>
              <a:rPr lang="en-US" dirty="0" smtClean="0">
                <a:solidFill>
                  <a:srgbClr val="FFFF00"/>
                </a:solidFill>
              </a:rPr>
              <a:t>occurring </a:t>
            </a:r>
            <a:r>
              <a:rPr lang="en-US" dirty="0">
                <a:solidFill>
                  <a:srgbClr val="FFFF00"/>
                </a:solidFill>
              </a:rPr>
              <a:t>given that B is true </a:t>
            </a:r>
          </a:p>
          <a:p>
            <a:pPr algn="ctr"/>
            <a:r>
              <a:rPr lang="en-US" dirty="0" smtClean="0">
                <a:solidFill>
                  <a:srgbClr val="FFFF00"/>
                </a:solidFill>
              </a:rPr>
              <a:t> </a:t>
            </a:r>
            <a:r>
              <a:rPr lang="en-US" dirty="0">
                <a:solidFill>
                  <a:srgbClr val="FFFF00"/>
                </a:solidFill>
              </a:rPr>
              <a:t>is equal </a:t>
            </a:r>
            <a:r>
              <a:rPr lang="en-US" dirty="0" smtClean="0">
                <a:solidFill>
                  <a:srgbClr val="FFFF00"/>
                </a:solidFill>
              </a:rPr>
              <a:t>to</a:t>
            </a:r>
          </a:p>
          <a:p>
            <a:pPr algn="ctr"/>
            <a:endParaRPr lang="en-US" dirty="0">
              <a:solidFill>
                <a:srgbClr val="FFFF00"/>
              </a:solidFill>
            </a:endParaRPr>
          </a:p>
          <a:p>
            <a:pPr algn="ctr"/>
            <a:r>
              <a:rPr lang="en-US" dirty="0">
                <a:solidFill>
                  <a:srgbClr val="FFFF00"/>
                </a:solidFill>
              </a:rPr>
              <a:t>The conditional </a:t>
            </a:r>
            <a:r>
              <a:rPr lang="en-US" dirty="0" smtClean="0">
                <a:solidFill>
                  <a:srgbClr val="FFFF00"/>
                </a:solidFill>
              </a:rPr>
              <a:t>probability </a:t>
            </a:r>
            <a:r>
              <a:rPr lang="en-US" dirty="0">
                <a:solidFill>
                  <a:srgbClr val="FFFF00"/>
                </a:solidFill>
              </a:rPr>
              <a:t>of </a:t>
            </a:r>
            <a:r>
              <a:rPr lang="en-US" dirty="0" smtClean="0">
                <a:solidFill>
                  <a:srgbClr val="FFFF00"/>
                </a:solidFill>
              </a:rPr>
              <a:t>event </a:t>
            </a:r>
            <a:r>
              <a:rPr lang="en-US" dirty="0">
                <a:solidFill>
                  <a:srgbClr val="FFFF00"/>
                </a:solidFill>
              </a:rPr>
              <a:t>B </a:t>
            </a:r>
            <a:r>
              <a:rPr lang="en-US" dirty="0" smtClean="0">
                <a:solidFill>
                  <a:srgbClr val="FFFF00"/>
                </a:solidFill>
              </a:rPr>
              <a:t>occurring </a:t>
            </a:r>
            <a:r>
              <a:rPr lang="en-US" dirty="0">
                <a:solidFill>
                  <a:srgbClr val="FFFF00"/>
                </a:solidFill>
              </a:rPr>
              <a:t>given that A is true,  </a:t>
            </a:r>
            <a:endParaRPr lang="en-US" dirty="0" smtClean="0">
              <a:solidFill>
                <a:srgbClr val="FFFF00"/>
              </a:solidFill>
            </a:endParaRPr>
          </a:p>
          <a:p>
            <a:pPr algn="ctr"/>
            <a:r>
              <a:rPr lang="en-US" dirty="0" smtClean="0">
                <a:solidFill>
                  <a:srgbClr val="FFFF00"/>
                </a:solidFill>
              </a:rPr>
              <a:t>Multiplied </a:t>
            </a:r>
            <a:r>
              <a:rPr lang="en-US" dirty="0">
                <a:solidFill>
                  <a:srgbClr val="FFFF00"/>
                </a:solidFill>
              </a:rPr>
              <a:t>by the probability of observing the </a:t>
            </a:r>
            <a:r>
              <a:rPr lang="en-US" dirty="0" smtClean="0">
                <a:solidFill>
                  <a:srgbClr val="FFFF00"/>
                </a:solidFill>
              </a:rPr>
              <a:t>condition A </a:t>
            </a:r>
          </a:p>
          <a:p>
            <a:pPr algn="ctr"/>
            <a:endParaRPr lang="en-US" dirty="0" smtClean="0">
              <a:solidFill>
                <a:srgbClr val="FFFF00"/>
              </a:solidFill>
            </a:endParaRPr>
          </a:p>
          <a:p>
            <a:pPr algn="ctr"/>
            <a:r>
              <a:rPr lang="en-US" dirty="0" smtClean="0">
                <a:solidFill>
                  <a:srgbClr val="FFFF00"/>
                </a:solidFill>
              </a:rPr>
              <a:t> Divided </a:t>
            </a:r>
            <a:r>
              <a:rPr lang="en-US" dirty="0">
                <a:solidFill>
                  <a:srgbClr val="FFFF00"/>
                </a:solidFill>
              </a:rPr>
              <a:t>by the probability of B. </a:t>
            </a:r>
            <a:endParaRPr lang="en-US" dirty="0" smtClean="0">
              <a:solidFill>
                <a:srgbClr val="FFFF00"/>
              </a:solidFill>
              <a:effectLst>
                <a:outerShdw blurRad="38100" dist="38100" dir="2700000" algn="tl">
                  <a:srgbClr val="000000"/>
                </a:outerShdw>
              </a:effectLst>
              <a:latin typeface="Times New Roman" pitchFamily="-105" charset="0"/>
            </a:endParaRPr>
          </a:p>
        </p:txBody>
      </p:sp>
      <p:pic>
        <p:nvPicPr>
          <p:cNvPr id="5" name="Picture 4" descr="Confused.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200" y="1085850"/>
            <a:ext cx="914400" cy="1028700"/>
          </a:xfrm>
          <a:prstGeom prst="rect">
            <a:avLst/>
          </a:prstGeom>
        </p:spPr>
      </p:pic>
      <p:pic>
        <p:nvPicPr>
          <p:cNvPr id="6" name="Picture 5" descr="scared.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0600" y="942975"/>
            <a:ext cx="909828" cy="1285875"/>
          </a:xfrm>
          <a:prstGeom prst="rect">
            <a:avLst/>
          </a:prstGeom>
        </p:spPr>
      </p:pic>
    </p:spTree>
    <p:extLst>
      <p:ext uri="{BB962C8B-B14F-4D97-AF65-F5344CB8AC3E}">
        <p14:creationId xmlns:p14="http://schemas.microsoft.com/office/powerpoint/2010/main" val="59186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Screen Shot 2019-04-09 at 8.51.23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342900"/>
            <a:ext cx="8534400" cy="4391025"/>
          </a:xfrm>
          <a:prstGeom prst="rect">
            <a:avLst/>
          </a:prstGeom>
        </p:spPr>
      </p:pic>
      <p:sp>
        <p:nvSpPr>
          <p:cNvPr id="3" name="Text Box 3"/>
          <p:cNvSpPr txBox="1">
            <a:spLocks noChangeArrowheads="1"/>
          </p:cNvSpPr>
          <p:nvPr/>
        </p:nvSpPr>
        <p:spPr bwMode="auto">
          <a:xfrm>
            <a:off x="533400" y="904164"/>
            <a:ext cx="8077200" cy="623248"/>
          </a:xfrm>
          <a:prstGeom prst="rect">
            <a:avLst/>
          </a:prstGeom>
          <a:solidFill>
            <a:schemeClr val="bg1">
              <a:lumMod val="85000"/>
            </a:schemeClr>
          </a:solidFill>
          <a:ln w="9525">
            <a:noFill/>
            <a:miter lim="800000"/>
            <a:headEnd/>
            <a:tailEnd/>
          </a:ln>
          <a:effectLst/>
        </p:spPr>
        <p:txBody>
          <a:bodyPr wrap="square">
            <a:prstTxWarp prst="textNoShape">
              <a:avLst/>
            </a:prstTxWarp>
            <a:spAutoFit/>
          </a:bodyPr>
          <a:lstStyle/>
          <a:p>
            <a:pPr algn="ctr">
              <a:lnSpc>
                <a:spcPct val="95000"/>
              </a:lnSpc>
              <a:defRPr/>
            </a:pPr>
            <a:r>
              <a:rPr lang="en-US" sz="3600" dirty="0" smtClean="0">
                <a:latin typeface="Times New Roman" pitchFamily="-105" charset="0"/>
              </a:rPr>
              <a:t>I know what is behind the doors</a:t>
            </a:r>
          </a:p>
        </p:txBody>
      </p:sp>
    </p:spTree>
    <p:extLst>
      <p:ext uri="{BB962C8B-B14F-4D97-AF65-F5344CB8AC3E}">
        <p14:creationId xmlns:p14="http://schemas.microsoft.com/office/powerpoint/2010/main" val="14681593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Screen Shot 2019-04-09 at 8.51.23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342900"/>
            <a:ext cx="8534400" cy="4391025"/>
          </a:xfrm>
          <a:prstGeom prst="rect">
            <a:avLst/>
          </a:prstGeom>
        </p:spPr>
      </p:pic>
      <p:sp>
        <p:nvSpPr>
          <p:cNvPr id="3" name="Text Box 3"/>
          <p:cNvSpPr txBox="1">
            <a:spLocks noChangeArrowheads="1"/>
          </p:cNvSpPr>
          <p:nvPr/>
        </p:nvSpPr>
        <p:spPr bwMode="auto">
          <a:xfrm>
            <a:off x="533400" y="904164"/>
            <a:ext cx="8077200" cy="623248"/>
          </a:xfrm>
          <a:prstGeom prst="rect">
            <a:avLst/>
          </a:prstGeom>
          <a:solidFill>
            <a:schemeClr val="bg1">
              <a:lumMod val="85000"/>
            </a:schemeClr>
          </a:solidFill>
          <a:ln w="9525">
            <a:noFill/>
            <a:miter lim="800000"/>
            <a:headEnd/>
            <a:tailEnd/>
          </a:ln>
          <a:effectLst/>
        </p:spPr>
        <p:txBody>
          <a:bodyPr wrap="square">
            <a:prstTxWarp prst="textNoShape">
              <a:avLst/>
            </a:prstTxWarp>
            <a:spAutoFit/>
          </a:bodyPr>
          <a:lstStyle/>
          <a:p>
            <a:pPr algn="ctr">
              <a:lnSpc>
                <a:spcPct val="95000"/>
              </a:lnSpc>
              <a:defRPr/>
            </a:pPr>
            <a:r>
              <a:rPr lang="en-US" sz="3600" dirty="0" smtClean="0">
                <a:latin typeface="Times New Roman" pitchFamily="-105" charset="0"/>
              </a:rPr>
              <a:t>I know what is behind the doors</a:t>
            </a:r>
          </a:p>
        </p:txBody>
      </p:sp>
      <p:sp>
        <p:nvSpPr>
          <p:cNvPr id="4" name="Rectangle 3"/>
          <p:cNvSpPr>
            <a:spLocks noChangeAspect="1"/>
          </p:cNvSpPr>
          <p:nvPr/>
        </p:nvSpPr>
        <p:spPr>
          <a:xfrm>
            <a:off x="6934201" y="2571750"/>
            <a:ext cx="415498" cy="369332"/>
          </a:xfrm>
          <a:prstGeom prst="rect">
            <a:avLst/>
          </a:prstGeom>
          <a:solidFill>
            <a:schemeClr val="bg1"/>
          </a:solidFill>
        </p:spPr>
        <p:txBody>
          <a:bodyPr wrap="none">
            <a:spAutoFit/>
          </a:bodyPr>
          <a:lstStyle/>
          <a:p>
            <a:r>
              <a:rPr lang="en-US" dirty="0"/>
              <a:t>✔</a:t>
            </a:r>
          </a:p>
        </p:txBody>
      </p:sp>
    </p:spTree>
    <p:extLst>
      <p:ext uri="{BB962C8B-B14F-4D97-AF65-F5344CB8AC3E}">
        <p14:creationId xmlns:p14="http://schemas.microsoft.com/office/powerpoint/2010/main" val="3836008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3" name="Picture 2" descr="Screen Shot 2019-04-09 at 8.51.43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114300"/>
            <a:ext cx="8763000" cy="4857750"/>
          </a:xfrm>
          <a:prstGeom prst="rect">
            <a:avLst/>
          </a:prstGeom>
        </p:spPr>
      </p:pic>
      <p:sp>
        <p:nvSpPr>
          <p:cNvPr id="4" name="Text Box 3"/>
          <p:cNvSpPr txBox="1">
            <a:spLocks noChangeArrowheads="1"/>
          </p:cNvSpPr>
          <p:nvPr/>
        </p:nvSpPr>
        <p:spPr bwMode="auto">
          <a:xfrm>
            <a:off x="533400" y="628650"/>
            <a:ext cx="8077200" cy="623248"/>
          </a:xfrm>
          <a:prstGeom prst="rect">
            <a:avLst/>
          </a:prstGeom>
          <a:solidFill>
            <a:schemeClr val="bg1">
              <a:lumMod val="85000"/>
            </a:schemeClr>
          </a:solidFill>
          <a:ln w="9525">
            <a:noFill/>
            <a:miter lim="800000"/>
            <a:headEnd/>
            <a:tailEnd/>
          </a:ln>
          <a:effectLst/>
        </p:spPr>
        <p:txBody>
          <a:bodyPr wrap="square">
            <a:prstTxWarp prst="textNoShape">
              <a:avLst/>
            </a:prstTxWarp>
            <a:spAutoFit/>
          </a:bodyPr>
          <a:lstStyle/>
          <a:p>
            <a:pPr algn="ctr">
              <a:lnSpc>
                <a:spcPct val="95000"/>
              </a:lnSpc>
              <a:defRPr/>
            </a:pPr>
            <a:r>
              <a:rPr lang="en-US" sz="3600" dirty="0" smtClean="0">
                <a:latin typeface="Times New Roman" pitchFamily="-105" charset="0"/>
              </a:rPr>
              <a:t>I know what is behind the doors</a:t>
            </a:r>
          </a:p>
        </p:txBody>
      </p:sp>
      <p:sp>
        <p:nvSpPr>
          <p:cNvPr id="2" name="Rectangle 1"/>
          <p:cNvSpPr/>
          <p:nvPr/>
        </p:nvSpPr>
        <p:spPr>
          <a:xfrm>
            <a:off x="1295400" y="4457700"/>
            <a:ext cx="6477000" cy="2857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a:spLocks noChangeAspect="1"/>
          </p:cNvSpPr>
          <p:nvPr/>
        </p:nvSpPr>
        <p:spPr>
          <a:xfrm>
            <a:off x="6934201" y="2343150"/>
            <a:ext cx="415498" cy="369332"/>
          </a:xfrm>
          <a:prstGeom prst="rect">
            <a:avLst/>
          </a:prstGeom>
          <a:solidFill>
            <a:schemeClr val="bg1"/>
          </a:solidFill>
        </p:spPr>
        <p:txBody>
          <a:bodyPr wrap="none">
            <a:spAutoFit/>
          </a:bodyPr>
          <a:lstStyle/>
          <a:p>
            <a:r>
              <a:rPr lang="en-US" dirty="0"/>
              <a:t>✔</a:t>
            </a:r>
          </a:p>
        </p:txBody>
      </p:sp>
    </p:spTree>
    <p:extLst>
      <p:ext uri="{BB962C8B-B14F-4D97-AF65-F5344CB8AC3E}">
        <p14:creationId xmlns:p14="http://schemas.microsoft.com/office/powerpoint/2010/main" val="16193849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998601"/>
            <a:ext cx="7086600" cy="214263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 from Martin</a:t>
            </a:r>
          </a:p>
          <a:p>
            <a:pPr marL="1143000" indent="-1143000" algn="ctr">
              <a:lnSpc>
                <a:spcPct val="95000"/>
              </a:lnSpc>
              <a:buAutoNum type="arabicParenR"/>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What is your chance of winning the car if you switch?</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p:txBody>
      </p:sp>
      <p:sp>
        <p:nvSpPr>
          <p:cNvPr id="4" name="TextBox 3"/>
          <p:cNvSpPr txBox="1"/>
          <p:nvPr/>
        </p:nvSpPr>
        <p:spPr>
          <a:xfrm>
            <a:off x="381000" y="285750"/>
            <a:ext cx="805028" cy="584776"/>
          </a:xfrm>
          <a:prstGeom prst="rect">
            <a:avLst/>
          </a:prstGeom>
          <a:noFill/>
        </p:spPr>
        <p:txBody>
          <a:bodyPr wrap="none" rtlCol="0">
            <a:spAutoFit/>
          </a:bodyPr>
          <a:lstStyle/>
          <a:p>
            <a:r>
              <a:rPr lang="en-US" sz="3200" dirty="0" smtClean="0">
                <a:solidFill>
                  <a:schemeClr val="bg1"/>
                </a:solidFill>
              </a:rPr>
              <a:t>#10</a:t>
            </a:r>
            <a:endParaRPr lang="en-US" sz="3200" dirty="0">
              <a:solidFill>
                <a:schemeClr val="bg1"/>
              </a:solidFill>
            </a:endParaRPr>
          </a:p>
        </p:txBody>
      </p:sp>
      <p:grpSp>
        <p:nvGrpSpPr>
          <p:cNvPr id="6" name="Group 5"/>
          <p:cNvGrpSpPr/>
          <p:nvPr/>
        </p:nvGrpSpPr>
        <p:grpSpPr>
          <a:xfrm>
            <a:off x="1524000" y="2686050"/>
            <a:ext cx="6019800" cy="1733295"/>
            <a:chOff x="1524000" y="3581400"/>
            <a:chExt cx="6019800" cy="2311059"/>
          </a:xfrm>
        </p:grpSpPr>
        <p:sp>
          <p:nvSpPr>
            <p:cNvPr id="3" name="Text Box 3"/>
            <p:cNvSpPr txBox="1">
              <a:spLocks noChangeArrowheads="1"/>
            </p:cNvSpPr>
            <p:nvPr/>
          </p:nvSpPr>
          <p:spPr bwMode="auto">
            <a:xfrm>
              <a:off x="1524000" y="3581400"/>
              <a:ext cx="3657600" cy="2311059"/>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Lower</a:t>
              </a: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Same</a:t>
              </a: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Greater</a:t>
              </a:r>
            </a:p>
          </p:txBody>
        </p:sp>
        <p:pic>
          <p:nvPicPr>
            <p:cNvPr id="2" name="Picture 1" descr="Screen Shot 2019-04-21 at 10.01.26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4343400"/>
              <a:ext cx="2743200" cy="1318554"/>
            </a:xfrm>
            <a:prstGeom prst="rect">
              <a:avLst/>
            </a:prstGeom>
          </p:spPr>
        </p:pic>
      </p:grpSp>
    </p:spTree>
    <p:extLst>
      <p:ext uri="{BB962C8B-B14F-4D97-AF65-F5344CB8AC3E}">
        <p14:creationId xmlns:p14="http://schemas.microsoft.com/office/powerpoint/2010/main" val="25700054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998601"/>
            <a:ext cx="7086600" cy="214263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 from Martin</a:t>
            </a:r>
          </a:p>
          <a:p>
            <a:pPr marL="1143000" indent="-1143000" algn="ctr">
              <a:lnSpc>
                <a:spcPct val="95000"/>
              </a:lnSpc>
              <a:buAutoNum type="arabicParenR"/>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What is your chance of winning the car if you switch?</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p:txBody>
      </p:sp>
      <p:grpSp>
        <p:nvGrpSpPr>
          <p:cNvPr id="8" name="Group 7"/>
          <p:cNvGrpSpPr/>
          <p:nvPr/>
        </p:nvGrpSpPr>
        <p:grpSpPr>
          <a:xfrm>
            <a:off x="1524000" y="2686050"/>
            <a:ext cx="6019800" cy="1733295"/>
            <a:chOff x="1524000" y="3581400"/>
            <a:chExt cx="6019800" cy="2311059"/>
          </a:xfrm>
        </p:grpSpPr>
        <p:sp>
          <p:nvSpPr>
            <p:cNvPr id="9" name="Text Box 3"/>
            <p:cNvSpPr txBox="1">
              <a:spLocks noChangeArrowheads="1"/>
            </p:cNvSpPr>
            <p:nvPr/>
          </p:nvSpPr>
          <p:spPr bwMode="auto">
            <a:xfrm>
              <a:off x="1524000" y="3581400"/>
              <a:ext cx="3657600" cy="2311059"/>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Lower</a:t>
              </a: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Same</a:t>
              </a:r>
            </a:p>
            <a:p>
              <a:pPr marL="1143000" indent="-1143000">
                <a:lnSpc>
                  <a:spcPct val="95000"/>
                </a:lnSpc>
                <a:buAutoNum type="arabicParenR"/>
                <a:defRPr/>
              </a:pPr>
              <a:r>
                <a:rPr lang="en-US" sz="2800" b="1" dirty="0" smtClean="0">
                  <a:solidFill>
                    <a:schemeClr val="bg1"/>
                  </a:solidFill>
                  <a:effectLst>
                    <a:outerShdw blurRad="38100" dist="38100" dir="2700000" algn="tl">
                      <a:srgbClr val="000000"/>
                    </a:outerShdw>
                  </a:effectLst>
                  <a:latin typeface="Times New Roman" pitchFamily="-105" charset="0"/>
                </a:rPr>
                <a:t>Greater</a:t>
              </a:r>
            </a:p>
          </p:txBody>
        </p:sp>
        <p:pic>
          <p:nvPicPr>
            <p:cNvPr id="10" name="Picture 9" descr="Screen Shot 2019-04-21 at 10.01.26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4343400"/>
              <a:ext cx="2743200" cy="1318554"/>
            </a:xfrm>
            <a:prstGeom prst="rect">
              <a:avLst/>
            </a:prstGeom>
          </p:spPr>
        </p:pic>
      </p:grpSp>
    </p:spTree>
    <p:extLst>
      <p:ext uri="{BB962C8B-B14F-4D97-AF65-F5344CB8AC3E}">
        <p14:creationId xmlns:p14="http://schemas.microsoft.com/office/powerpoint/2010/main" val="209098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990600" y="3943350"/>
            <a:ext cx="7086600" cy="623248"/>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Green Apple  (+ Helium)</a:t>
            </a:r>
            <a:endParaRPr lang="en-US" sz="3600" dirty="0">
              <a:latin typeface="Times New Roman" pitchFamily="-105" charset="0"/>
            </a:endParaRPr>
          </a:p>
        </p:txBody>
      </p:sp>
      <p:pic>
        <p:nvPicPr>
          <p:cNvPr id="4" name="Picture 3" descr="edible ballo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9182" y="1885950"/>
            <a:ext cx="3029436" cy="1771650"/>
          </a:xfrm>
          <a:prstGeom prst="rect">
            <a:avLst/>
          </a:prstGeom>
        </p:spPr>
      </p:pic>
      <p:pic>
        <p:nvPicPr>
          <p:cNvPr id="8" name="Picture 7" descr="Green appl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1950" y="857250"/>
            <a:ext cx="723900" cy="685800"/>
          </a:xfrm>
          <a:prstGeom prst="rect">
            <a:avLst/>
          </a:prstGeom>
        </p:spPr>
      </p:pic>
    </p:spTree>
    <p:extLst>
      <p:ext uri="{BB962C8B-B14F-4D97-AF65-F5344CB8AC3E}">
        <p14:creationId xmlns:p14="http://schemas.microsoft.com/office/powerpoint/2010/main" val="203613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998601"/>
            <a:ext cx="7086600" cy="3370667"/>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 from Martin</a:t>
            </a:r>
          </a:p>
          <a:p>
            <a:pPr marL="1143000" indent="-1143000" algn="ctr">
              <a:lnSpc>
                <a:spcPct val="95000"/>
              </a:lnSpc>
              <a:buAutoNum type="arabicParenR"/>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What is your chance of winning the car if you switch?</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33%</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50%</a:t>
            </a:r>
          </a:p>
          <a:p>
            <a:pPr marL="1143000" indent="-1143000" algn="ctr">
              <a:lnSpc>
                <a:spcPct val="95000"/>
              </a:lnSpc>
              <a:buAutoNum type="arabicParenR"/>
              <a:defRPr/>
            </a:pPr>
            <a:r>
              <a:rPr lang="en-US" sz="2800" b="1" dirty="0" smtClean="0">
                <a:solidFill>
                  <a:schemeClr val="bg1"/>
                </a:solidFill>
                <a:effectLst>
                  <a:outerShdw blurRad="38100" dist="38100" dir="2700000" algn="tl">
                    <a:srgbClr val="000000"/>
                  </a:outerShdw>
                </a:effectLst>
                <a:latin typeface="Times New Roman" pitchFamily="-105" charset="0"/>
              </a:rPr>
              <a:t>66%</a:t>
            </a:r>
          </a:p>
        </p:txBody>
      </p:sp>
    </p:spTree>
    <p:extLst>
      <p:ext uri="{BB962C8B-B14F-4D97-AF65-F5344CB8AC3E}">
        <p14:creationId xmlns:p14="http://schemas.microsoft.com/office/powerpoint/2010/main" val="3522097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grpSp>
        <p:nvGrpSpPr>
          <p:cNvPr id="5" name="Group 4"/>
          <p:cNvGrpSpPr/>
          <p:nvPr/>
        </p:nvGrpSpPr>
        <p:grpSpPr>
          <a:xfrm>
            <a:off x="2702741" y="285750"/>
            <a:ext cx="1143000" cy="954870"/>
            <a:chOff x="2702741" y="381000"/>
            <a:chExt cx="1143000" cy="1273160"/>
          </a:xfrm>
        </p:grpSpPr>
        <p:sp>
          <p:nvSpPr>
            <p:cNvPr id="2" name="Rectangle 1"/>
            <p:cNvSpPr/>
            <p:nvPr/>
          </p:nvSpPr>
          <p:spPr>
            <a:xfrm>
              <a:off x="3128918" y="1161717"/>
              <a:ext cx="300082" cy="492443"/>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4" name="Text Box 3"/>
            <p:cNvSpPr txBox="1">
              <a:spLocks noChangeArrowheads="1"/>
            </p:cNvSpPr>
            <p:nvPr/>
          </p:nvSpPr>
          <p:spPr bwMode="auto">
            <a:xfrm>
              <a:off x="2702741" y="3810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grpSp>
      <p:grpSp>
        <p:nvGrpSpPr>
          <p:cNvPr id="13" name="Group 12"/>
          <p:cNvGrpSpPr/>
          <p:nvPr/>
        </p:nvGrpSpPr>
        <p:grpSpPr>
          <a:xfrm>
            <a:off x="4036241" y="285750"/>
            <a:ext cx="1143000" cy="954870"/>
            <a:chOff x="4036241" y="381000"/>
            <a:chExt cx="1143000" cy="1273160"/>
          </a:xfrm>
        </p:grpSpPr>
        <p:sp>
          <p:nvSpPr>
            <p:cNvPr id="6" name="Text Box 3"/>
            <p:cNvSpPr txBox="1">
              <a:spLocks noChangeArrowheads="1"/>
            </p:cNvSpPr>
            <p:nvPr/>
          </p:nvSpPr>
          <p:spPr bwMode="auto">
            <a:xfrm>
              <a:off x="4036241" y="3810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8" name="Rectangle 7"/>
            <p:cNvSpPr/>
            <p:nvPr/>
          </p:nvSpPr>
          <p:spPr>
            <a:xfrm>
              <a:off x="4500518" y="1161717"/>
              <a:ext cx="300082"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2</a:t>
              </a:r>
              <a:endParaRPr lang="en-US" dirty="0"/>
            </a:p>
          </p:txBody>
        </p:sp>
      </p:grpSp>
      <p:grpSp>
        <p:nvGrpSpPr>
          <p:cNvPr id="14" name="Group 13"/>
          <p:cNvGrpSpPr/>
          <p:nvPr/>
        </p:nvGrpSpPr>
        <p:grpSpPr>
          <a:xfrm>
            <a:off x="5369741" y="285750"/>
            <a:ext cx="1143000" cy="954870"/>
            <a:chOff x="5369741" y="381000"/>
            <a:chExt cx="1143000" cy="1273160"/>
          </a:xfrm>
        </p:grpSpPr>
        <p:sp>
          <p:nvSpPr>
            <p:cNvPr id="7" name="Text Box 3"/>
            <p:cNvSpPr txBox="1">
              <a:spLocks noChangeArrowheads="1"/>
            </p:cNvSpPr>
            <p:nvPr/>
          </p:nvSpPr>
          <p:spPr bwMode="auto">
            <a:xfrm>
              <a:off x="5369741" y="3810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9" name="Rectangle 8"/>
            <p:cNvSpPr/>
            <p:nvPr/>
          </p:nvSpPr>
          <p:spPr>
            <a:xfrm>
              <a:off x="5795918" y="1161717"/>
              <a:ext cx="300082"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3</a:t>
              </a:r>
              <a:endParaRPr lang="en-US" dirty="0"/>
            </a:p>
          </p:txBody>
        </p:sp>
      </p:grpSp>
      <p:sp>
        <p:nvSpPr>
          <p:cNvPr id="10" name="Rectangle 9"/>
          <p:cNvSpPr/>
          <p:nvPr/>
        </p:nvSpPr>
        <p:spPr>
          <a:xfrm>
            <a:off x="5567152" y="356938"/>
            <a:ext cx="671979"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Goat</a:t>
            </a:r>
            <a:endParaRPr lang="en-US" dirty="0"/>
          </a:p>
        </p:txBody>
      </p:sp>
      <p:sp>
        <p:nvSpPr>
          <p:cNvPr id="11" name="Rectangle 10"/>
          <p:cNvSpPr/>
          <p:nvPr/>
        </p:nvSpPr>
        <p:spPr>
          <a:xfrm>
            <a:off x="3430639" y="1143000"/>
            <a:ext cx="102470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Switch ?</a:t>
            </a:r>
            <a:endParaRPr lang="en-US" dirty="0"/>
          </a:p>
        </p:txBody>
      </p:sp>
      <p:sp>
        <p:nvSpPr>
          <p:cNvPr id="3" name="Curved Up Arrow 2"/>
          <p:cNvSpPr/>
          <p:nvPr/>
        </p:nvSpPr>
        <p:spPr>
          <a:xfrm>
            <a:off x="3572131" y="928438"/>
            <a:ext cx="730810" cy="22860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5562601" y="1667012"/>
            <a:ext cx="671979"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Goat</a:t>
            </a:r>
            <a:endParaRPr lang="en-US" dirty="0"/>
          </a:p>
        </p:txBody>
      </p:sp>
      <p:sp>
        <p:nvSpPr>
          <p:cNvPr id="30" name="Rectangle 29"/>
          <p:cNvSpPr/>
          <p:nvPr/>
        </p:nvSpPr>
        <p:spPr>
          <a:xfrm>
            <a:off x="4267201" y="1667012"/>
            <a:ext cx="684803"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CAR</a:t>
            </a:r>
            <a:endParaRPr lang="en-US" dirty="0"/>
          </a:p>
        </p:txBody>
      </p:sp>
      <p:grpSp>
        <p:nvGrpSpPr>
          <p:cNvPr id="15" name="Group 14"/>
          <p:cNvGrpSpPr/>
          <p:nvPr/>
        </p:nvGrpSpPr>
        <p:grpSpPr>
          <a:xfrm>
            <a:off x="2743200" y="1600201"/>
            <a:ext cx="1143000" cy="947851"/>
            <a:chOff x="2702741" y="2133600"/>
            <a:chExt cx="1143000" cy="1263800"/>
          </a:xfrm>
        </p:grpSpPr>
        <p:sp>
          <p:nvSpPr>
            <p:cNvPr id="24" name="Text Box 3"/>
            <p:cNvSpPr txBox="1">
              <a:spLocks noChangeArrowheads="1"/>
            </p:cNvSpPr>
            <p:nvPr/>
          </p:nvSpPr>
          <p:spPr bwMode="auto">
            <a:xfrm>
              <a:off x="2702741" y="21336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23" name="Rectangle 22"/>
            <p:cNvSpPr/>
            <p:nvPr/>
          </p:nvSpPr>
          <p:spPr>
            <a:xfrm>
              <a:off x="3131110" y="2904958"/>
              <a:ext cx="300082" cy="49244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grpSp>
      <p:sp>
        <p:nvSpPr>
          <p:cNvPr id="71" name="Oval 70"/>
          <p:cNvSpPr/>
          <p:nvPr/>
        </p:nvSpPr>
        <p:spPr>
          <a:xfrm>
            <a:off x="3048000" y="2218551"/>
            <a:ext cx="445499" cy="276999"/>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4079059" y="1600201"/>
            <a:ext cx="1143000" cy="947851"/>
            <a:chOff x="4038600" y="2133600"/>
            <a:chExt cx="1143000" cy="1263800"/>
          </a:xfrm>
        </p:grpSpPr>
        <p:sp>
          <p:nvSpPr>
            <p:cNvPr id="25" name="Text Box 3"/>
            <p:cNvSpPr txBox="1">
              <a:spLocks noChangeArrowheads="1"/>
            </p:cNvSpPr>
            <p:nvPr/>
          </p:nvSpPr>
          <p:spPr bwMode="auto">
            <a:xfrm>
              <a:off x="4038600" y="21336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72" name="Rectangle 71"/>
            <p:cNvSpPr/>
            <p:nvPr/>
          </p:nvSpPr>
          <p:spPr>
            <a:xfrm>
              <a:off x="4459560" y="2904958"/>
              <a:ext cx="300082" cy="49244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2</a:t>
              </a:r>
              <a:endParaRPr lang="en-US" dirty="0"/>
            </a:p>
          </p:txBody>
        </p:sp>
      </p:grpSp>
      <p:sp>
        <p:nvSpPr>
          <p:cNvPr id="73" name="Oval 72"/>
          <p:cNvSpPr/>
          <p:nvPr/>
        </p:nvSpPr>
        <p:spPr>
          <a:xfrm>
            <a:off x="4386853" y="2218551"/>
            <a:ext cx="445499" cy="276999"/>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5410200" y="1600201"/>
            <a:ext cx="1143000" cy="947851"/>
            <a:chOff x="5369741" y="2133600"/>
            <a:chExt cx="1143000" cy="1263800"/>
          </a:xfrm>
        </p:grpSpPr>
        <p:sp>
          <p:nvSpPr>
            <p:cNvPr id="26" name="Text Box 3"/>
            <p:cNvSpPr txBox="1">
              <a:spLocks noChangeArrowheads="1"/>
            </p:cNvSpPr>
            <p:nvPr/>
          </p:nvSpPr>
          <p:spPr bwMode="auto">
            <a:xfrm>
              <a:off x="5369741" y="21336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74" name="Rectangle 73"/>
            <p:cNvSpPr/>
            <p:nvPr/>
          </p:nvSpPr>
          <p:spPr>
            <a:xfrm>
              <a:off x="5753099" y="2904958"/>
              <a:ext cx="300082" cy="49244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3</a:t>
              </a:r>
              <a:endParaRPr lang="en-US" dirty="0"/>
            </a:p>
          </p:txBody>
        </p:sp>
      </p:grpSp>
      <p:sp>
        <p:nvSpPr>
          <p:cNvPr id="75" name="Oval 74"/>
          <p:cNvSpPr/>
          <p:nvPr/>
        </p:nvSpPr>
        <p:spPr>
          <a:xfrm>
            <a:off x="5680392" y="2218551"/>
            <a:ext cx="445499" cy="276999"/>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2895601" y="1657350"/>
            <a:ext cx="671979"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Goat</a:t>
            </a:r>
            <a:endParaRPr lang="en-US" dirty="0"/>
          </a:p>
        </p:txBody>
      </p:sp>
      <p:sp>
        <p:nvSpPr>
          <p:cNvPr id="79" name="Oval 78"/>
          <p:cNvSpPr/>
          <p:nvPr/>
        </p:nvSpPr>
        <p:spPr>
          <a:xfrm>
            <a:off x="3059702" y="923151"/>
            <a:ext cx="445499" cy="276999"/>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5562601" y="1694813"/>
            <a:ext cx="671979" cy="267337"/>
          </a:xfrm>
          <a:prstGeom prst="rect">
            <a:avLst/>
          </a:prstGeom>
          <a:no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2895601" y="1733550"/>
            <a:ext cx="671979" cy="267337"/>
          </a:xfrm>
          <a:prstGeom prst="rect">
            <a:avLst/>
          </a:prstGeom>
          <a:no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51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1" nodeType="clickEffect">
                                  <p:stCondLst>
                                    <p:cond delay="0"/>
                                  </p:stCondLst>
                                  <p:childTnLst>
                                    <p:animEffect transition="out" filter="blinds(horizontal)">
                                      <p:cBhvr>
                                        <p:cTn id="66" dur="500"/>
                                        <p:tgtEl>
                                          <p:spTgt spid="62"/>
                                        </p:tgtEl>
                                      </p:cBhvr>
                                    </p:animEffect>
                                    <p:set>
                                      <p:cBhvr>
                                        <p:cTn id="67" dur="1" fill="hold">
                                          <p:stCondLst>
                                            <p:cond delay="499"/>
                                          </p:stCondLst>
                                        </p:cTn>
                                        <p:tgtEl>
                                          <p:spTgt spid="6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1" nodeType="clickEffect">
                                  <p:stCondLst>
                                    <p:cond delay="0"/>
                                  </p:stCondLst>
                                  <p:childTnLst>
                                    <p:animEffect transition="out" filter="blinds(horizontal)">
                                      <p:cBhvr>
                                        <p:cTn id="71" dur="500"/>
                                        <p:tgtEl>
                                          <p:spTgt spid="71"/>
                                        </p:tgtEl>
                                      </p:cBhvr>
                                    </p:animEffect>
                                    <p:set>
                                      <p:cBhvr>
                                        <p:cTn id="72" dur="1" fill="hold">
                                          <p:stCondLst>
                                            <p:cond delay="499"/>
                                          </p:stCondLst>
                                        </p:cTn>
                                        <p:tgtEl>
                                          <p:spTgt spid="7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grpId="1" nodeType="clickEffect">
                                  <p:stCondLst>
                                    <p:cond delay="0"/>
                                  </p:stCondLst>
                                  <p:childTnLst>
                                    <p:animEffect transition="out" filter="blinds(horizontal)">
                                      <p:cBhvr>
                                        <p:cTn id="80" dur="500"/>
                                        <p:tgtEl>
                                          <p:spTgt spid="73"/>
                                        </p:tgtEl>
                                      </p:cBhvr>
                                    </p:animEffect>
                                    <p:set>
                                      <p:cBhvr>
                                        <p:cTn id="81" dur="1" fill="hold">
                                          <p:stCondLst>
                                            <p:cond delay="499"/>
                                          </p:stCondLst>
                                        </p:cTn>
                                        <p:tgtEl>
                                          <p:spTgt spid="73"/>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7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animBg="1"/>
      <p:bldP spid="29" grpId="0"/>
      <p:bldP spid="30" grpId="0"/>
      <p:bldP spid="71" grpId="0" animBg="1"/>
      <p:bldP spid="71" grpId="1" animBg="1"/>
      <p:bldP spid="73" grpId="0" animBg="1"/>
      <p:bldP spid="73" grpId="1" animBg="1"/>
      <p:bldP spid="75" grpId="0" animBg="1"/>
      <p:bldP spid="82" grpId="0"/>
      <p:bldP spid="79" grpId="0" animBg="1"/>
      <p:bldP spid="62" grpId="0" animBg="1"/>
      <p:bldP spid="62" grpId="1" animBg="1"/>
      <p:bldP spid="6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grpSp>
        <p:nvGrpSpPr>
          <p:cNvPr id="5" name="Group 4"/>
          <p:cNvGrpSpPr/>
          <p:nvPr/>
        </p:nvGrpSpPr>
        <p:grpSpPr>
          <a:xfrm>
            <a:off x="2702741" y="285750"/>
            <a:ext cx="1143000" cy="954870"/>
            <a:chOff x="2702741" y="381000"/>
            <a:chExt cx="1143000" cy="1273160"/>
          </a:xfrm>
        </p:grpSpPr>
        <p:sp>
          <p:nvSpPr>
            <p:cNvPr id="2" name="Rectangle 1"/>
            <p:cNvSpPr/>
            <p:nvPr/>
          </p:nvSpPr>
          <p:spPr>
            <a:xfrm>
              <a:off x="3128918" y="1161717"/>
              <a:ext cx="300082" cy="492443"/>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4" name="Text Box 3"/>
            <p:cNvSpPr txBox="1">
              <a:spLocks noChangeArrowheads="1"/>
            </p:cNvSpPr>
            <p:nvPr/>
          </p:nvSpPr>
          <p:spPr bwMode="auto">
            <a:xfrm>
              <a:off x="2702741" y="3810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grpSp>
      <p:grpSp>
        <p:nvGrpSpPr>
          <p:cNvPr id="13" name="Group 12"/>
          <p:cNvGrpSpPr/>
          <p:nvPr/>
        </p:nvGrpSpPr>
        <p:grpSpPr>
          <a:xfrm>
            <a:off x="4036241" y="285750"/>
            <a:ext cx="1143000" cy="954870"/>
            <a:chOff x="4036241" y="381000"/>
            <a:chExt cx="1143000" cy="1273160"/>
          </a:xfrm>
        </p:grpSpPr>
        <p:sp>
          <p:nvSpPr>
            <p:cNvPr id="6" name="Text Box 3"/>
            <p:cNvSpPr txBox="1">
              <a:spLocks noChangeArrowheads="1"/>
            </p:cNvSpPr>
            <p:nvPr/>
          </p:nvSpPr>
          <p:spPr bwMode="auto">
            <a:xfrm>
              <a:off x="4036241" y="3810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8" name="Rectangle 7"/>
            <p:cNvSpPr/>
            <p:nvPr/>
          </p:nvSpPr>
          <p:spPr>
            <a:xfrm>
              <a:off x="4500518" y="1161717"/>
              <a:ext cx="300082"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2</a:t>
              </a:r>
              <a:endParaRPr lang="en-US" dirty="0"/>
            </a:p>
          </p:txBody>
        </p:sp>
      </p:grpSp>
      <p:grpSp>
        <p:nvGrpSpPr>
          <p:cNvPr id="14" name="Group 13"/>
          <p:cNvGrpSpPr/>
          <p:nvPr/>
        </p:nvGrpSpPr>
        <p:grpSpPr>
          <a:xfrm>
            <a:off x="5369741" y="285750"/>
            <a:ext cx="1143000" cy="954870"/>
            <a:chOff x="5369741" y="381000"/>
            <a:chExt cx="1143000" cy="1273160"/>
          </a:xfrm>
        </p:grpSpPr>
        <p:sp>
          <p:nvSpPr>
            <p:cNvPr id="7" name="Text Box 3"/>
            <p:cNvSpPr txBox="1">
              <a:spLocks noChangeArrowheads="1"/>
            </p:cNvSpPr>
            <p:nvPr/>
          </p:nvSpPr>
          <p:spPr bwMode="auto">
            <a:xfrm>
              <a:off x="5369741" y="3810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9" name="Rectangle 8"/>
            <p:cNvSpPr/>
            <p:nvPr/>
          </p:nvSpPr>
          <p:spPr>
            <a:xfrm>
              <a:off x="5795918" y="1161717"/>
              <a:ext cx="300082"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3</a:t>
              </a:r>
              <a:endParaRPr lang="en-US" dirty="0"/>
            </a:p>
          </p:txBody>
        </p:sp>
      </p:grpSp>
      <p:sp>
        <p:nvSpPr>
          <p:cNvPr id="29" name="Rectangle 28"/>
          <p:cNvSpPr/>
          <p:nvPr/>
        </p:nvSpPr>
        <p:spPr>
          <a:xfrm>
            <a:off x="5562601" y="1667012"/>
            <a:ext cx="671979"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Goat</a:t>
            </a:r>
            <a:endParaRPr lang="en-US" dirty="0"/>
          </a:p>
        </p:txBody>
      </p:sp>
      <p:sp>
        <p:nvSpPr>
          <p:cNvPr id="30" name="Rectangle 29"/>
          <p:cNvSpPr/>
          <p:nvPr/>
        </p:nvSpPr>
        <p:spPr>
          <a:xfrm>
            <a:off x="4267201" y="1667012"/>
            <a:ext cx="684803"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CAR</a:t>
            </a:r>
            <a:endParaRPr lang="en-US" dirty="0"/>
          </a:p>
        </p:txBody>
      </p:sp>
      <p:sp>
        <p:nvSpPr>
          <p:cNvPr id="32" name="Rectangle 31"/>
          <p:cNvSpPr/>
          <p:nvPr/>
        </p:nvSpPr>
        <p:spPr>
          <a:xfrm>
            <a:off x="1219200" y="2800350"/>
            <a:ext cx="1473518"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Don’t Switch</a:t>
            </a:r>
            <a:endParaRPr lang="en-US" dirty="0"/>
          </a:p>
        </p:txBody>
      </p:sp>
      <p:sp>
        <p:nvSpPr>
          <p:cNvPr id="33" name="Rectangle 32"/>
          <p:cNvSpPr/>
          <p:nvPr/>
        </p:nvSpPr>
        <p:spPr>
          <a:xfrm>
            <a:off x="1143000" y="3490526"/>
            <a:ext cx="755210"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P (W)</a:t>
            </a:r>
            <a:endParaRPr lang="en-US" dirty="0"/>
          </a:p>
        </p:txBody>
      </p:sp>
      <p:grpSp>
        <p:nvGrpSpPr>
          <p:cNvPr id="10" name="Group 9"/>
          <p:cNvGrpSpPr/>
          <p:nvPr/>
        </p:nvGrpSpPr>
        <p:grpSpPr>
          <a:xfrm>
            <a:off x="2438400" y="3347650"/>
            <a:ext cx="300082" cy="655082"/>
            <a:chOff x="2438400" y="3347650"/>
            <a:chExt cx="300082" cy="655082"/>
          </a:xfrm>
        </p:grpSpPr>
        <p:sp>
          <p:nvSpPr>
            <p:cNvPr id="36" name="Rectangle 35"/>
            <p:cNvSpPr/>
            <p:nvPr/>
          </p:nvSpPr>
          <p:spPr>
            <a:xfrm>
              <a:off x="2438400" y="3347650"/>
              <a:ext cx="300082" cy="36933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37" name="Rectangle 36"/>
            <p:cNvSpPr/>
            <p:nvPr/>
          </p:nvSpPr>
          <p:spPr>
            <a:xfrm>
              <a:off x="2438400" y="3633400"/>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3</a:t>
              </a:r>
              <a:endParaRPr lang="en-US" dirty="0"/>
            </a:p>
          </p:txBody>
        </p:sp>
        <p:cxnSp>
          <p:nvCxnSpPr>
            <p:cNvPr id="41" name="Straight Connector 40"/>
            <p:cNvCxnSpPr/>
            <p:nvPr/>
          </p:nvCxnSpPr>
          <p:spPr>
            <a:xfrm>
              <a:off x="2512241" y="3675191"/>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34" name="Rectangle 33"/>
          <p:cNvSpPr/>
          <p:nvPr/>
        </p:nvSpPr>
        <p:spPr>
          <a:xfrm>
            <a:off x="1181436" y="4323576"/>
            <a:ext cx="678341"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P (L)</a:t>
            </a:r>
            <a:endParaRPr lang="en-US" dirty="0"/>
          </a:p>
        </p:txBody>
      </p:sp>
      <p:grpSp>
        <p:nvGrpSpPr>
          <p:cNvPr id="3" name="Group 2"/>
          <p:cNvGrpSpPr/>
          <p:nvPr/>
        </p:nvGrpSpPr>
        <p:grpSpPr>
          <a:xfrm>
            <a:off x="2438400" y="4180700"/>
            <a:ext cx="300082" cy="655082"/>
            <a:chOff x="2438400" y="4180700"/>
            <a:chExt cx="300082" cy="655082"/>
          </a:xfrm>
        </p:grpSpPr>
        <p:sp>
          <p:nvSpPr>
            <p:cNvPr id="45" name="Rectangle 44"/>
            <p:cNvSpPr/>
            <p:nvPr/>
          </p:nvSpPr>
          <p:spPr>
            <a:xfrm>
              <a:off x="2438400" y="4180700"/>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2</a:t>
              </a:r>
              <a:endParaRPr lang="en-US" dirty="0"/>
            </a:p>
          </p:txBody>
        </p:sp>
        <p:sp>
          <p:nvSpPr>
            <p:cNvPr id="46" name="Rectangle 45"/>
            <p:cNvSpPr/>
            <p:nvPr/>
          </p:nvSpPr>
          <p:spPr>
            <a:xfrm>
              <a:off x="2438400" y="4466450"/>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3</a:t>
              </a:r>
              <a:endParaRPr lang="en-US" dirty="0"/>
            </a:p>
          </p:txBody>
        </p:sp>
        <p:cxnSp>
          <p:nvCxnSpPr>
            <p:cNvPr id="47" name="Straight Connector 46"/>
            <p:cNvCxnSpPr/>
            <p:nvPr/>
          </p:nvCxnSpPr>
          <p:spPr>
            <a:xfrm>
              <a:off x="2512241" y="4508241"/>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743200" y="1600201"/>
            <a:ext cx="1143000" cy="947851"/>
            <a:chOff x="2702741" y="2133600"/>
            <a:chExt cx="1143000" cy="1263800"/>
          </a:xfrm>
        </p:grpSpPr>
        <p:sp>
          <p:nvSpPr>
            <p:cNvPr id="24" name="Text Box 3"/>
            <p:cNvSpPr txBox="1">
              <a:spLocks noChangeArrowheads="1"/>
            </p:cNvSpPr>
            <p:nvPr/>
          </p:nvSpPr>
          <p:spPr bwMode="auto">
            <a:xfrm>
              <a:off x="2702741" y="21336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23" name="Rectangle 22"/>
            <p:cNvSpPr/>
            <p:nvPr/>
          </p:nvSpPr>
          <p:spPr>
            <a:xfrm>
              <a:off x="3131110" y="2904958"/>
              <a:ext cx="300082" cy="49244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grpSp>
      <p:grpSp>
        <p:nvGrpSpPr>
          <p:cNvPr id="16" name="Group 15"/>
          <p:cNvGrpSpPr/>
          <p:nvPr/>
        </p:nvGrpSpPr>
        <p:grpSpPr>
          <a:xfrm>
            <a:off x="4079059" y="1600201"/>
            <a:ext cx="1143000" cy="947851"/>
            <a:chOff x="4038600" y="2133600"/>
            <a:chExt cx="1143000" cy="1263800"/>
          </a:xfrm>
        </p:grpSpPr>
        <p:sp>
          <p:nvSpPr>
            <p:cNvPr id="25" name="Text Box 3"/>
            <p:cNvSpPr txBox="1">
              <a:spLocks noChangeArrowheads="1"/>
            </p:cNvSpPr>
            <p:nvPr/>
          </p:nvSpPr>
          <p:spPr bwMode="auto">
            <a:xfrm>
              <a:off x="4038600" y="21336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72" name="Rectangle 71"/>
            <p:cNvSpPr/>
            <p:nvPr/>
          </p:nvSpPr>
          <p:spPr>
            <a:xfrm>
              <a:off x="4459560" y="2904958"/>
              <a:ext cx="300082" cy="49244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2</a:t>
              </a:r>
              <a:endParaRPr lang="en-US" dirty="0"/>
            </a:p>
          </p:txBody>
        </p:sp>
      </p:grpSp>
      <p:grpSp>
        <p:nvGrpSpPr>
          <p:cNvPr id="17" name="Group 16"/>
          <p:cNvGrpSpPr/>
          <p:nvPr/>
        </p:nvGrpSpPr>
        <p:grpSpPr>
          <a:xfrm>
            <a:off x="5410200" y="1600201"/>
            <a:ext cx="1143000" cy="947851"/>
            <a:chOff x="5369741" y="2133600"/>
            <a:chExt cx="1143000" cy="1263800"/>
          </a:xfrm>
        </p:grpSpPr>
        <p:sp>
          <p:nvSpPr>
            <p:cNvPr id="26" name="Text Box 3"/>
            <p:cNvSpPr txBox="1">
              <a:spLocks noChangeArrowheads="1"/>
            </p:cNvSpPr>
            <p:nvPr/>
          </p:nvSpPr>
          <p:spPr bwMode="auto">
            <a:xfrm>
              <a:off x="5369741" y="21336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74" name="Rectangle 73"/>
            <p:cNvSpPr/>
            <p:nvPr/>
          </p:nvSpPr>
          <p:spPr>
            <a:xfrm>
              <a:off x="5753099" y="2904958"/>
              <a:ext cx="300082" cy="49244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3</a:t>
              </a:r>
              <a:endParaRPr lang="en-US" dirty="0"/>
            </a:p>
          </p:txBody>
        </p:sp>
      </p:grpSp>
      <p:sp>
        <p:nvSpPr>
          <p:cNvPr id="82" name="Rectangle 81"/>
          <p:cNvSpPr/>
          <p:nvPr/>
        </p:nvSpPr>
        <p:spPr>
          <a:xfrm>
            <a:off x="2895601" y="1657350"/>
            <a:ext cx="671979"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Goat</a:t>
            </a:r>
            <a:endParaRPr lang="en-US" dirty="0"/>
          </a:p>
        </p:txBody>
      </p:sp>
      <p:cxnSp>
        <p:nvCxnSpPr>
          <p:cNvPr id="18" name="Straight Arrow Connector 17"/>
          <p:cNvCxnSpPr/>
          <p:nvPr/>
        </p:nvCxnSpPr>
        <p:spPr>
          <a:xfrm>
            <a:off x="838200" y="685800"/>
            <a:ext cx="1371600" cy="0"/>
          </a:xfrm>
          <a:prstGeom prst="straightConnector1">
            <a:avLst/>
          </a:prstGeom>
          <a:ln w="76200"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40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grpSp>
        <p:nvGrpSpPr>
          <p:cNvPr id="5" name="Group 4"/>
          <p:cNvGrpSpPr/>
          <p:nvPr/>
        </p:nvGrpSpPr>
        <p:grpSpPr>
          <a:xfrm>
            <a:off x="2702741" y="285750"/>
            <a:ext cx="1143000" cy="954870"/>
            <a:chOff x="2702741" y="381000"/>
            <a:chExt cx="1143000" cy="1273160"/>
          </a:xfrm>
        </p:grpSpPr>
        <p:sp>
          <p:nvSpPr>
            <p:cNvPr id="2" name="Rectangle 1"/>
            <p:cNvSpPr/>
            <p:nvPr/>
          </p:nvSpPr>
          <p:spPr>
            <a:xfrm>
              <a:off x="3128918" y="1161717"/>
              <a:ext cx="300082" cy="492443"/>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4" name="Text Box 3"/>
            <p:cNvSpPr txBox="1">
              <a:spLocks noChangeArrowheads="1"/>
            </p:cNvSpPr>
            <p:nvPr/>
          </p:nvSpPr>
          <p:spPr bwMode="auto">
            <a:xfrm>
              <a:off x="2702741" y="3810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grpSp>
      <p:grpSp>
        <p:nvGrpSpPr>
          <p:cNvPr id="13" name="Group 12"/>
          <p:cNvGrpSpPr/>
          <p:nvPr/>
        </p:nvGrpSpPr>
        <p:grpSpPr>
          <a:xfrm>
            <a:off x="4036241" y="285750"/>
            <a:ext cx="1143000" cy="954870"/>
            <a:chOff x="4036241" y="381000"/>
            <a:chExt cx="1143000" cy="1273160"/>
          </a:xfrm>
        </p:grpSpPr>
        <p:sp>
          <p:nvSpPr>
            <p:cNvPr id="6" name="Text Box 3"/>
            <p:cNvSpPr txBox="1">
              <a:spLocks noChangeArrowheads="1"/>
            </p:cNvSpPr>
            <p:nvPr/>
          </p:nvSpPr>
          <p:spPr bwMode="auto">
            <a:xfrm>
              <a:off x="4036241" y="3810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8" name="Rectangle 7"/>
            <p:cNvSpPr/>
            <p:nvPr/>
          </p:nvSpPr>
          <p:spPr>
            <a:xfrm>
              <a:off x="4500518" y="1161717"/>
              <a:ext cx="300082"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2</a:t>
              </a:r>
              <a:endParaRPr lang="en-US" dirty="0"/>
            </a:p>
          </p:txBody>
        </p:sp>
      </p:grpSp>
      <p:grpSp>
        <p:nvGrpSpPr>
          <p:cNvPr id="14" name="Group 13"/>
          <p:cNvGrpSpPr/>
          <p:nvPr/>
        </p:nvGrpSpPr>
        <p:grpSpPr>
          <a:xfrm>
            <a:off x="5369741" y="285750"/>
            <a:ext cx="1143000" cy="954870"/>
            <a:chOff x="5369741" y="381000"/>
            <a:chExt cx="1143000" cy="1273160"/>
          </a:xfrm>
        </p:grpSpPr>
        <p:sp>
          <p:nvSpPr>
            <p:cNvPr id="7" name="Text Box 3"/>
            <p:cNvSpPr txBox="1">
              <a:spLocks noChangeArrowheads="1"/>
            </p:cNvSpPr>
            <p:nvPr/>
          </p:nvSpPr>
          <p:spPr bwMode="auto">
            <a:xfrm>
              <a:off x="5369741" y="3810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9" name="Rectangle 8"/>
            <p:cNvSpPr/>
            <p:nvPr/>
          </p:nvSpPr>
          <p:spPr>
            <a:xfrm>
              <a:off x="5795918" y="1161717"/>
              <a:ext cx="300082"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3</a:t>
              </a:r>
              <a:endParaRPr lang="en-US" dirty="0"/>
            </a:p>
          </p:txBody>
        </p:sp>
      </p:grpSp>
      <p:sp>
        <p:nvSpPr>
          <p:cNvPr id="29" name="Rectangle 28"/>
          <p:cNvSpPr/>
          <p:nvPr/>
        </p:nvSpPr>
        <p:spPr>
          <a:xfrm>
            <a:off x="5562601" y="1667012"/>
            <a:ext cx="671979"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Goat</a:t>
            </a:r>
            <a:endParaRPr lang="en-US" dirty="0"/>
          </a:p>
        </p:txBody>
      </p:sp>
      <p:sp>
        <p:nvSpPr>
          <p:cNvPr id="30" name="Rectangle 29"/>
          <p:cNvSpPr/>
          <p:nvPr/>
        </p:nvSpPr>
        <p:spPr>
          <a:xfrm>
            <a:off x="4267201" y="1667012"/>
            <a:ext cx="684803"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CAR</a:t>
            </a:r>
            <a:endParaRPr lang="en-US" dirty="0"/>
          </a:p>
        </p:txBody>
      </p:sp>
      <p:sp>
        <p:nvSpPr>
          <p:cNvPr id="32" name="Rectangle 31"/>
          <p:cNvSpPr/>
          <p:nvPr/>
        </p:nvSpPr>
        <p:spPr>
          <a:xfrm>
            <a:off x="1219200" y="2800350"/>
            <a:ext cx="1473518"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Don’t Switch</a:t>
            </a:r>
            <a:endParaRPr lang="en-US" dirty="0"/>
          </a:p>
        </p:txBody>
      </p:sp>
      <p:sp>
        <p:nvSpPr>
          <p:cNvPr id="33" name="Rectangle 32"/>
          <p:cNvSpPr/>
          <p:nvPr/>
        </p:nvSpPr>
        <p:spPr>
          <a:xfrm>
            <a:off x="1143000" y="3490526"/>
            <a:ext cx="755210"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P (W)</a:t>
            </a:r>
            <a:endParaRPr lang="en-US" dirty="0"/>
          </a:p>
        </p:txBody>
      </p:sp>
      <p:sp>
        <p:nvSpPr>
          <p:cNvPr id="36" name="Rectangle 35"/>
          <p:cNvSpPr/>
          <p:nvPr/>
        </p:nvSpPr>
        <p:spPr>
          <a:xfrm>
            <a:off x="2438400" y="3347650"/>
            <a:ext cx="300082" cy="36933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37" name="Rectangle 36"/>
          <p:cNvSpPr/>
          <p:nvPr/>
        </p:nvSpPr>
        <p:spPr>
          <a:xfrm>
            <a:off x="2438400" y="3633400"/>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3</a:t>
            </a:r>
            <a:endParaRPr lang="en-US" dirty="0"/>
          </a:p>
        </p:txBody>
      </p:sp>
      <p:cxnSp>
        <p:nvCxnSpPr>
          <p:cNvPr id="41" name="Straight Connector 40"/>
          <p:cNvCxnSpPr/>
          <p:nvPr/>
        </p:nvCxnSpPr>
        <p:spPr>
          <a:xfrm>
            <a:off x="2512241" y="3675191"/>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181436" y="4323576"/>
            <a:ext cx="678341"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P (L)</a:t>
            </a:r>
            <a:endParaRPr lang="en-US" dirty="0"/>
          </a:p>
        </p:txBody>
      </p:sp>
      <p:sp>
        <p:nvSpPr>
          <p:cNvPr id="45" name="Rectangle 44"/>
          <p:cNvSpPr/>
          <p:nvPr/>
        </p:nvSpPr>
        <p:spPr>
          <a:xfrm>
            <a:off x="2438400" y="4180700"/>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2</a:t>
            </a:r>
            <a:endParaRPr lang="en-US" dirty="0"/>
          </a:p>
        </p:txBody>
      </p:sp>
      <p:sp>
        <p:nvSpPr>
          <p:cNvPr id="46" name="Rectangle 45"/>
          <p:cNvSpPr/>
          <p:nvPr/>
        </p:nvSpPr>
        <p:spPr>
          <a:xfrm>
            <a:off x="2438400" y="4466450"/>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3</a:t>
            </a:r>
            <a:endParaRPr lang="en-US" dirty="0"/>
          </a:p>
        </p:txBody>
      </p:sp>
      <p:cxnSp>
        <p:nvCxnSpPr>
          <p:cNvPr id="47" name="Straight Connector 46"/>
          <p:cNvCxnSpPr/>
          <p:nvPr/>
        </p:nvCxnSpPr>
        <p:spPr>
          <a:xfrm>
            <a:off x="2512241" y="4508241"/>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6449720" y="2800350"/>
            <a:ext cx="1627481"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Always Switch</a:t>
            </a:r>
            <a:endParaRPr lang="en-US" dirty="0"/>
          </a:p>
        </p:txBody>
      </p:sp>
      <p:sp>
        <p:nvSpPr>
          <p:cNvPr id="52" name="Rectangle 51"/>
          <p:cNvSpPr/>
          <p:nvPr/>
        </p:nvSpPr>
        <p:spPr>
          <a:xfrm>
            <a:off x="6477000" y="3515752"/>
            <a:ext cx="755210"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P (W)</a:t>
            </a:r>
            <a:endParaRPr lang="en-US" dirty="0"/>
          </a:p>
        </p:txBody>
      </p:sp>
      <p:grpSp>
        <p:nvGrpSpPr>
          <p:cNvPr id="11" name="Group 10"/>
          <p:cNvGrpSpPr/>
          <p:nvPr/>
        </p:nvGrpSpPr>
        <p:grpSpPr>
          <a:xfrm>
            <a:off x="7772400" y="3372876"/>
            <a:ext cx="300082" cy="655082"/>
            <a:chOff x="7772400" y="3372876"/>
            <a:chExt cx="300082" cy="655082"/>
          </a:xfrm>
        </p:grpSpPr>
        <p:sp>
          <p:nvSpPr>
            <p:cNvPr id="59" name="Rectangle 58"/>
            <p:cNvSpPr/>
            <p:nvPr/>
          </p:nvSpPr>
          <p:spPr>
            <a:xfrm>
              <a:off x="7772400" y="3372876"/>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2</a:t>
              </a:r>
              <a:endParaRPr lang="en-US" dirty="0"/>
            </a:p>
          </p:txBody>
        </p:sp>
        <p:sp>
          <p:nvSpPr>
            <p:cNvPr id="60" name="Rectangle 59"/>
            <p:cNvSpPr/>
            <p:nvPr/>
          </p:nvSpPr>
          <p:spPr>
            <a:xfrm>
              <a:off x="7772400" y="3658626"/>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3</a:t>
              </a:r>
              <a:endParaRPr lang="en-US" dirty="0"/>
            </a:p>
          </p:txBody>
        </p:sp>
        <p:cxnSp>
          <p:nvCxnSpPr>
            <p:cNvPr id="61" name="Straight Connector 60"/>
            <p:cNvCxnSpPr/>
            <p:nvPr/>
          </p:nvCxnSpPr>
          <p:spPr>
            <a:xfrm>
              <a:off x="7846241" y="3700417"/>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53" name="Rectangle 52"/>
          <p:cNvSpPr/>
          <p:nvPr/>
        </p:nvSpPr>
        <p:spPr>
          <a:xfrm>
            <a:off x="6515436" y="4315852"/>
            <a:ext cx="678341"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P (L)</a:t>
            </a:r>
            <a:endParaRPr lang="en-US" dirty="0"/>
          </a:p>
        </p:txBody>
      </p:sp>
      <p:grpSp>
        <p:nvGrpSpPr>
          <p:cNvPr id="3" name="Group 2"/>
          <p:cNvGrpSpPr/>
          <p:nvPr/>
        </p:nvGrpSpPr>
        <p:grpSpPr>
          <a:xfrm>
            <a:off x="7772400" y="4172976"/>
            <a:ext cx="300082" cy="655082"/>
            <a:chOff x="7772400" y="4172976"/>
            <a:chExt cx="300082" cy="655082"/>
          </a:xfrm>
        </p:grpSpPr>
        <p:sp>
          <p:nvSpPr>
            <p:cNvPr id="56" name="Rectangle 55"/>
            <p:cNvSpPr/>
            <p:nvPr/>
          </p:nvSpPr>
          <p:spPr>
            <a:xfrm>
              <a:off x="7772400" y="4172976"/>
              <a:ext cx="300082" cy="36933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57" name="Rectangle 56"/>
            <p:cNvSpPr/>
            <p:nvPr/>
          </p:nvSpPr>
          <p:spPr>
            <a:xfrm>
              <a:off x="7772400" y="4458726"/>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3</a:t>
              </a:r>
              <a:endParaRPr lang="en-US" dirty="0"/>
            </a:p>
          </p:txBody>
        </p:sp>
        <p:cxnSp>
          <p:nvCxnSpPr>
            <p:cNvPr id="58" name="Straight Connector 57"/>
            <p:cNvCxnSpPr/>
            <p:nvPr/>
          </p:nvCxnSpPr>
          <p:spPr>
            <a:xfrm>
              <a:off x="7846241" y="4500517"/>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65" name="Rectangle 64"/>
          <p:cNvSpPr/>
          <p:nvPr/>
        </p:nvSpPr>
        <p:spPr>
          <a:xfrm>
            <a:off x="3733800" y="3308002"/>
            <a:ext cx="1758114" cy="830997"/>
          </a:xfrm>
          <a:prstGeom prst="rect">
            <a:avLst/>
          </a:prstGeom>
        </p:spPr>
        <p:txBody>
          <a:bodyPr wrap="none">
            <a:spAutoFit/>
          </a:bodyPr>
          <a:lstStyle/>
          <a:p>
            <a:r>
              <a:rPr lang="en-US" sz="1600" b="1" u="sng" dirty="0" smtClean="0">
                <a:solidFill>
                  <a:srgbClr val="FFFF00"/>
                </a:solidFill>
                <a:effectLst>
                  <a:outerShdw blurRad="38100" dist="38100" dir="2700000" algn="tl">
                    <a:srgbClr val="000000"/>
                  </a:outerShdw>
                </a:effectLst>
                <a:latin typeface="Times New Roman" pitchFamily="-105" charset="0"/>
              </a:rPr>
              <a:t>How do you win ?</a:t>
            </a:r>
          </a:p>
          <a:p>
            <a:r>
              <a:rPr lang="en-US" sz="1600" b="1" dirty="0" smtClean="0">
                <a:solidFill>
                  <a:srgbClr val="FFFF00"/>
                </a:solidFill>
                <a:effectLst>
                  <a:outerShdw blurRad="38100" dist="38100" dir="2700000" algn="tl">
                    <a:srgbClr val="000000"/>
                  </a:outerShdw>
                </a:effectLst>
                <a:latin typeface="Times New Roman" pitchFamily="-105" charset="0"/>
              </a:rPr>
              <a:t>1) Pick Wrong</a:t>
            </a:r>
          </a:p>
          <a:p>
            <a:r>
              <a:rPr lang="en-US" sz="1600" b="1" dirty="0" smtClean="0">
                <a:solidFill>
                  <a:srgbClr val="FFFF00"/>
                </a:solidFill>
                <a:effectLst>
                  <a:outerShdw blurRad="38100" dist="38100" dir="2700000" algn="tl">
                    <a:srgbClr val="000000"/>
                  </a:outerShdw>
                </a:effectLst>
                <a:latin typeface="Times New Roman" pitchFamily="-105" charset="0"/>
              </a:rPr>
              <a:t>2) Always Switch                    </a:t>
            </a:r>
            <a:endParaRPr lang="en-US" sz="1600" dirty="0"/>
          </a:p>
        </p:txBody>
      </p:sp>
      <p:sp>
        <p:nvSpPr>
          <p:cNvPr id="66" name="Rectangle 65"/>
          <p:cNvSpPr/>
          <p:nvPr/>
        </p:nvSpPr>
        <p:spPr>
          <a:xfrm>
            <a:off x="3760206" y="4108102"/>
            <a:ext cx="1769335" cy="830997"/>
          </a:xfrm>
          <a:prstGeom prst="rect">
            <a:avLst/>
          </a:prstGeom>
        </p:spPr>
        <p:txBody>
          <a:bodyPr wrap="none">
            <a:spAutoFit/>
          </a:bodyPr>
          <a:lstStyle/>
          <a:p>
            <a:r>
              <a:rPr lang="en-US" sz="1600" b="1" u="sng" dirty="0" smtClean="0">
                <a:solidFill>
                  <a:srgbClr val="FFFF00"/>
                </a:solidFill>
                <a:effectLst>
                  <a:outerShdw blurRad="38100" dist="38100" dir="2700000" algn="tl">
                    <a:srgbClr val="000000"/>
                  </a:outerShdw>
                </a:effectLst>
                <a:latin typeface="Times New Roman" pitchFamily="-105" charset="0"/>
              </a:rPr>
              <a:t>How do you lose ?</a:t>
            </a:r>
          </a:p>
          <a:p>
            <a:r>
              <a:rPr lang="en-US" sz="1600" b="1" dirty="0" smtClean="0">
                <a:solidFill>
                  <a:srgbClr val="FFFF00"/>
                </a:solidFill>
                <a:effectLst>
                  <a:outerShdw blurRad="38100" dist="38100" dir="2700000" algn="tl">
                    <a:srgbClr val="000000"/>
                  </a:outerShdw>
                </a:effectLst>
                <a:latin typeface="Times New Roman" pitchFamily="-105" charset="0"/>
              </a:rPr>
              <a:t>1) Pick Right</a:t>
            </a:r>
          </a:p>
          <a:p>
            <a:r>
              <a:rPr lang="en-US" sz="1600" b="1" dirty="0" smtClean="0">
                <a:solidFill>
                  <a:srgbClr val="FFFF00"/>
                </a:solidFill>
                <a:effectLst>
                  <a:outerShdw blurRad="38100" dist="38100" dir="2700000" algn="tl">
                    <a:srgbClr val="000000"/>
                  </a:outerShdw>
                </a:effectLst>
                <a:latin typeface="Times New Roman" pitchFamily="-105" charset="0"/>
              </a:rPr>
              <a:t>2) Always Switch                    </a:t>
            </a:r>
            <a:endParaRPr lang="en-US" sz="1600" dirty="0"/>
          </a:p>
        </p:txBody>
      </p:sp>
      <p:grpSp>
        <p:nvGrpSpPr>
          <p:cNvPr id="15" name="Group 14"/>
          <p:cNvGrpSpPr/>
          <p:nvPr/>
        </p:nvGrpSpPr>
        <p:grpSpPr>
          <a:xfrm>
            <a:off x="2743200" y="1600201"/>
            <a:ext cx="1143000" cy="947851"/>
            <a:chOff x="2702741" y="2133600"/>
            <a:chExt cx="1143000" cy="1263800"/>
          </a:xfrm>
        </p:grpSpPr>
        <p:sp>
          <p:nvSpPr>
            <p:cNvPr id="24" name="Text Box 3"/>
            <p:cNvSpPr txBox="1">
              <a:spLocks noChangeArrowheads="1"/>
            </p:cNvSpPr>
            <p:nvPr/>
          </p:nvSpPr>
          <p:spPr bwMode="auto">
            <a:xfrm>
              <a:off x="2702741" y="21336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23" name="Rectangle 22"/>
            <p:cNvSpPr/>
            <p:nvPr/>
          </p:nvSpPr>
          <p:spPr>
            <a:xfrm>
              <a:off x="3131110" y="2904958"/>
              <a:ext cx="300082" cy="49244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grpSp>
      <p:sp>
        <p:nvSpPr>
          <p:cNvPr id="71" name="Oval 70"/>
          <p:cNvSpPr/>
          <p:nvPr/>
        </p:nvSpPr>
        <p:spPr>
          <a:xfrm>
            <a:off x="3058403" y="2218551"/>
            <a:ext cx="445499" cy="276999"/>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4079059" y="1600201"/>
            <a:ext cx="1143000" cy="947851"/>
            <a:chOff x="4038600" y="2133600"/>
            <a:chExt cx="1143000" cy="1263800"/>
          </a:xfrm>
        </p:grpSpPr>
        <p:sp>
          <p:nvSpPr>
            <p:cNvPr id="25" name="Text Box 3"/>
            <p:cNvSpPr txBox="1">
              <a:spLocks noChangeArrowheads="1"/>
            </p:cNvSpPr>
            <p:nvPr/>
          </p:nvSpPr>
          <p:spPr bwMode="auto">
            <a:xfrm>
              <a:off x="4038600" y="21336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72" name="Rectangle 71"/>
            <p:cNvSpPr/>
            <p:nvPr/>
          </p:nvSpPr>
          <p:spPr>
            <a:xfrm>
              <a:off x="4459560" y="2904958"/>
              <a:ext cx="300082" cy="49244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2</a:t>
              </a:r>
              <a:endParaRPr lang="en-US" dirty="0"/>
            </a:p>
          </p:txBody>
        </p:sp>
      </p:grpSp>
      <p:sp>
        <p:nvSpPr>
          <p:cNvPr id="73" name="Oval 72"/>
          <p:cNvSpPr/>
          <p:nvPr/>
        </p:nvSpPr>
        <p:spPr>
          <a:xfrm>
            <a:off x="4386853" y="2218551"/>
            <a:ext cx="445499" cy="276999"/>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5410200" y="1600201"/>
            <a:ext cx="1143000" cy="947851"/>
            <a:chOff x="5369741" y="2133600"/>
            <a:chExt cx="1143000" cy="1263800"/>
          </a:xfrm>
        </p:grpSpPr>
        <p:sp>
          <p:nvSpPr>
            <p:cNvPr id="26" name="Text Box 3"/>
            <p:cNvSpPr txBox="1">
              <a:spLocks noChangeArrowheads="1"/>
            </p:cNvSpPr>
            <p:nvPr/>
          </p:nvSpPr>
          <p:spPr bwMode="auto">
            <a:xfrm>
              <a:off x="5369741" y="21336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74" name="Rectangle 73"/>
            <p:cNvSpPr/>
            <p:nvPr/>
          </p:nvSpPr>
          <p:spPr>
            <a:xfrm>
              <a:off x="5753099" y="2904958"/>
              <a:ext cx="300082" cy="49244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3</a:t>
              </a:r>
              <a:endParaRPr lang="en-US" dirty="0"/>
            </a:p>
          </p:txBody>
        </p:sp>
      </p:grpSp>
      <p:sp>
        <p:nvSpPr>
          <p:cNvPr id="75" name="Oval 74"/>
          <p:cNvSpPr/>
          <p:nvPr/>
        </p:nvSpPr>
        <p:spPr>
          <a:xfrm>
            <a:off x="5680392" y="2218551"/>
            <a:ext cx="445499" cy="276999"/>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2895601" y="1657350"/>
            <a:ext cx="671979"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Goat</a:t>
            </a:r>
            <a:endParaRPr lang="en-US" dirty="0"/>
          </a:p>
        </p:txBody>
      </p:sp>
      <p:cxnSp>
        <p:nvCxnSpPr>
          <p:cNvPr id="18" name="Straight Arrow Connector 17"/>
          <p:cNvCxnSpPr/>
          <p:nvPr/>
        </p:nvCxnSpPr>
        <p:spPr>
          <a:xfrm>
            <a:off x="838200" y="2000250"/>
            <a:ext cx="1371600" cy="0"/>
          </a:xfrm>
          <a:prstGeom prst="straightConnector1">
            <a:avLst/>
          </a:prstGeom>
          <a:ln w="76200"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638801" y="1885950"/>
            <a:ext cx="614031" cy="0"/>
          </a:xfrm>
          <a:prstGeom prst="line">
            <a:avLst/>
          </a:prstGeom>
          <a:ln w="1524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971801" y="1885950"/>
            <a:ext cx="614031" cy="0"/>
          </a:xfrm>
          <a:prstGeom prst="line">
            <a:avLst/>
          </a:prstGeom>
          <a:ln w="152400"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6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73"/>
                                        </p:tgtEl>
                                      </p:cBhvr>
                                    </p:animEffect>
                                    <p:set>
                                      <p:cBhvr>
                                        <p:cTn id="37" dur="1" fill="hold">
                                          <p:stCondLst>
                                            <p:cond delay="499"/>
                                          </p:stCondLst>
                                        </p:cTn>
                                        <p:tgtEl>
                                          <p:spTgt spid="7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75"/>
                                        </p:tgtEl>
                                      </p:cBhvr>
                                    </p:animEffect>
                                    <p:set>
                                      <p:cBhvr>
                                        <p:cTn id="50" dur="1" fill="hold">
                                          <p:stCondLst>
                                            <p:cond delay="499"/>
                                          </p:stCondLst>
                                        </p:cTn>
                                        <p:tgtEl>
                                          <p:spTgt spid="75"/>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500"/>
                                        <p:tgtEl>
                                          <p:spTgt spid="62"/>
                                        </p:tgtEl>
                                      </p:cBhvr>
                                    </p:animEffect>
                                    <p:set>
                                      <p:cBhvr>
                                        <p:cTn id="53" dur="1" fill="hold">
                                          <p:stCondLst>
                                            <p:cond delay="499"/>
                                          </p:stCondLst>
                                        </p:cTn>
                                        <p:tgtEl>
                                          <p:spTgt spid="6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5">
                                            <p:txEl>
                                              <p:pRg st="0" end="0"/>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66">
                                            <p:txEl>
                                              <p:pRg st="0" end="0"/>
                                            </p:txEl>
                                          </p:spTgt>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71" grpId="0" animBg="1"/>
      <p:bldP spid="71" grpId="1" animBg="1"/>
      <p:bldP spid="73" grpId="0" animBg="1"/>
      <p:bldP spid="73" grpId="1" animBg="1"/>
      <p:bldP spid="75" grpId="0" animBg="1"/>
      <p:bldP spid="75"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grpSp>
        <p:nvGrpSpPr>
          <p:cNvPr id="5" name="Group 4"/>
          <p:cNvGrpSpPr/>
          <p:nvPr/>
        </p:nvGrpSpPr>
        <p:grpSpPr>
          <a:xfrm>
            <a:off x="2702741" y="321480"/>
            <a:ext cx="1143000" cy="954870"/>
            <a:chOff x="2702741" y="381000"/>
            <a:chExt cx="1143000" cy="1273160"/>
          </a:xfrm>
        </p:grpSpPr>
        <p:sp>
          <p:nvSpPr>
            <p:cNvPr id="2" name="Rectangle 1"/>
            <p:cNvSpPr/>
            <p:nvPr/>
          </p:nvSpPr>
          <p:spPr>
            <a:xfrm>
              <a:off x="3128918" y="1161717"/>
              <a:ext cx="300082" cy="492443"/>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4" name="Text Box 3"/>
            <p:cNvSpPr txBox="1">
              <a:spLocks noChangeArrowheads="1"/>
            </p:cNvSpPr>
            <p:nvPr/>
          </p:nvSpPr>
          <p:spPr bwMode="auto">
            <a:xfrm>
              <a:off x="2702741" y="3810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grpSp>
      <p:grpSp>
        <p:nvGrpSpPr>
          <p:cNvPr id="13" name="Group 12"/>
          <p:cNvGrpSpPr/>
          <p:nvPr/>
        </p:nvGrpSpPr>
        <p:grpSpPr>
          <a:xfrm>
            <a:off x="4036241" y="285750"/>
            <a:ext cx="1143000" cy="954870"/>
            <a:chOff x="4036241" y="381000"/>
            <a:chExt cx="1143000" cy="1273160"/>
          </a:xfrm>
        </p:grpSpPr>
        <p:sp>
          <p:nvSpPr>
            <p:cNvPr id="6" name="Text Box 3"/>
            <p:cNvSpPr txBox="1">
              <a:spLocks noChangeArrowheads="1"/>
            </p:cNvSpPr>
            <p:nvPr/>
          </p:nvSpPr>
          <p:spPr bwMode="auto">
            <a:xfrm>
              <a:off x="4036241" y="3810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8" name="Rectangle 7"/>
            <p:cNvSpPr/>
            <p:nvPr/>
          </p:nvSpPr>
          <p:spPr>
            <a:xfrm>
              <a:off x="4500518" y="1161717"/>
              <a:ext cx="300082"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2</a:t>
              </a:r>
              <a:endParaRPr lang="en-US" dirty="0"/>
            </a:p>
          </p:txBody>
        </p:sp>
      </p:grpSp>
      <p:grpSp>
        <p:nvGrpSpPr>
          <p:cNvPr id="14" name="Group 13"/>
          <p:cNvGrpSpPr/>
          <p:nvPr/>
        </p:nvGrpSpPr>
        <p:grpSpPr>
          <a:xfrm>
            <a:off x="5369741" y="285750"/>
            <a:ext cx="1143000" cy="954870"/>
            <a:chOff x="5369741" y="381000"/>
            <a:chExt cx="1143000" cy="1273160"/>
          </a:xfrm>
        </p:grpSpPr>
        <p:sp>
          <p:nvSpPr>
            <p:cNvPr id="7" name="Text Box 3"/>
            <p:cNvSpPr txBox="1">
              <a:spLocks noChangeArrowheads="1"/>
            </p:cNvSpPr>
            <p:nvPr/>
          </p:nvSpPr>
          <p:spPr bwMode="auto">
            <a:xfrm>
              <a:off x="5369741" y="3810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9" name="Rectangle 8"/>
            <p:cNvSpPr/>
            <p:nvPr/>
          </p:nvSpPr>
          <p:spPr>
            <a:xfrm>
              <a:off x="5795918" y="1161717"/>
              <a:ext cx="300082" cy="492443"/>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3</a:t>
              </a:r>
              <a:endParaRPr lang="en-US" dirty="0"/>
            </a:p>
          </p:txBody>
        </p:sp>
      </p:grpSp>
      <p:sp>
        <p:nvSpPr>
          <p:cNvPr id="29" name="Rectangle 28"/>
          <p:cNvSpPr/>
          <p:nvPr/>
        </p:nvSpPr>
        <p:spPr>
          <a:xfrm>
            <a:off x="5562601" y="1667012"/>
            <a:ext cx="671979"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Goat</a:t>
            </a:r>
            <a:endParaRPr lang="en-US" dirty="0"/>
          </a:p>
        </p:txBody>
      </p:sp>
      <p:sp>
        <p:nvSpPr>
          <p:cNvPr id="30" name="Rectangle 29"/>
          <p:cNvSpPr/>
          <p:nvPr/>
        </p:nvSpPr>
        <p:spPr>
          <a:xfrm>
            <a:off x="4267201" y="1667012"/>
            <a:ext cx="684803"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CAR</a:t>
            </a:r>
            <a:endParaRPr lang="en-US" dirty="0"/>
          </a:p>
        </p:txBody>
      </p:sp>
      <p:sp>
        <p:nvSpPr>
          <p:cNvPr id="32" name="Rectangle 31"/>
          <p:cNvSpPr/>
          <p:nvPr/>
        </p:nvSpPr>
        <p:spPr>
          <a:xfrm>
            <a:off x="1219200" y="2800350"/>
            <a:ext cx="1473518"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Don’t Switch</a:t>
            </a:r>
            <a:endParaRPr lang="en-US" dirty="0"/>
          </a:p>
        </p:txBody>
      </p:sp>
      <p:sp>
        <p:nvSpPr>
          <p:cNvPr id="33" name="Rectangle 32"/>
          <p:cNvSpPr/>
          <p:nvPr/>
        </p:nvSpPr>
        <p:spPr>
          <a:xfrm>
            <a:off x="1143000" y="3490526"/>
            <a:ext cx="755210"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P (W)</a:t>
            </a:r>
            <a:endParaRPr lang="en-US" dirty="0"/>
          </a:p>
        </p:txBody>
      </p:sp>
      <p:sp>
        <p:nvSpPr>
          <p:cNvPr id="36" name="Rectangle 35"/>
          <p:cNvSpPr/>
          <p:nvPr/>
        </p:nvSpPr>
        <p:spPr>
          <a:xfrm>
            <a:off x="2438400" y="3347650"/>
            <a:ext cx="300082" cy="36933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37" name="Rectangle 36"/>
          <p:cNvSpPr/>
          <p:nvPr/>
        </p:nvSpPr>
        <p:spPr>
          <a:xfrm>
            <a:off x="2438400" y="3633400"/>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3</a:t>
            </a:r>
            <a:endParaRPr lang="en-US" dirty="0"/>
          </a:p>
        </p:txBody>
      </p:sp>
      <p:cxnSp>
        <p:nvCxnSpPr>
          <p:cNvPr id="41" name="Straight Connector 40"/>
          <p:cNvCxnSpPr/>
          <p:nvPr/>
        </p:nvCxnSpPr>
        <p:spPr>
          <a:xfrm>
            <a:off x="2512241" y="3675191"/>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181436" y="4323576"/>
            <a:ext cx="678341"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P (L)</a:t>
            </a:r>
            <a:endParaRPr lang="en-US" dirty="0"/>
          </a:p>
        </p:txBody>
      </p:sp>
      <p:sp>
        <p:nvSpPr>
          <p:cNvPr id="45" name="Rectangle 44"/>
          <p:cNvSpPr/>
          <p:nvPr/>
        </p:nvSpPr>
        <p:spPr>
          <a:xfrm>
            <a:off x="2438400" y="4180700"/>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2</a:t>
            </a:r>
            <a:endParaRPr lang="en-US" dirty="0"/>
          </a:p>
        </p:txBody>
      </p:sp>
      <p:sp>
        <p:nvSpPr>
          <p:cNvPr id="46" name="Rectangle 45"/>
          <p:cNvSpPr/>
          <p:nvPr/>
        </p:nvSpPr>
        <p:spPr>
          <a:xfrm>
            <a:off x="2438400" y="4466450"/>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3</a:t>
            </a:r>
            <a:endParaRPr lang="en-US" dirty="0"/>
          </a:p>
        </p:txBody>
      </p:sp>
      <p:cxnSp>
        <p:nvCxnSpPr>
          <p:cNvPr id="47" name="Straight Connector 46"/>
          <p:cNvCxnSpPr/>
          <p:nvPr/>
        </p:nvCxnSpPr>
        <p:spPr>
          <a:xfrm>
            <a:off x="2512241" y="4508241"/>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6449720" y="2800350"/>
            <a:ext cx="1627481"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Always Switch</a:t>
            </a:r>
            <a:endParaRPr lang="en-US" dirty="0"/>
          </a:p>
        </p:txBody>
      </p:sp>
      <p:sp>
        <p:nvSpPr>
          <p:cNvPr id="52" name="Rectangle 51"/>
          <p:cNvSpPr/>
          <p:nvPr/>
        </p:nvSpPr>
        <p:spPr>
          <a:xfrm>
            <a:off x="6477000" y="3515752"/>
            <a:ext cx="755210"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P (W)</a:t>
            </a:r>
            <a:endParaRPr lang="en-US" dirty="0"/>
          </a:p>
        </p:txBody>
      </p:sp>
      <p:sp>
        <p:nvSpPr>
          <p:cNvPr id="59" name="Rectangle 58"/>
          <p:cNvSpPr/>
          <p:nvPr/>
        </p:nvSpPr>
        <p:spPr>
          <a:xfrm>
            <a:off x="7772400" y="3372876"/>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2</a:t>
            </a:r>
            <a:endParaRPr lang="en-US" dirty="0"/>
          </a:p>
        </p:txBody>
      </p:sp>
      <p:sp>
        <p:nvSpPr>
          <p:cNvPr id="60" name="Rectangle 59"/>
          <p:cNvSpPr/>
          <p:nvPr/>
        </p:nvSpPr>
        <p:spPr>
          <a:xfrm>
            <a:off x="7772400" y="3658626"/>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3</a:t>
            </a:r>
            <a:endParaRPr lang="en-US" dirty="0"/>
          </a:p>
        </p:txBody>
      </p:sp>
      <p:cxnSp>
        <p:nvCxnSpPr>
          <p:cNvPr id="61" name="Straight Connector 60"/>
          <p:cNvCxnSpPr/>
          <p:nvPr/>
        </p:nvCxnSpPr>
        <p:spPr>
          <a:xfrm>
            <a:off x="7846241" y="3700417"/>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6515436" y="4315852"/>
            <a:ext cx="678341"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P (L)</a:t>
            </a:r>
            <a:endParaRPr lang="en-US" dirty="0"/>
          </a:p>
        </p:txBody>
      </p:sp>
      <p:sp>
        <p:nvSpPr>
          <p:cNvPr id="56" name="Rectangle 55"/>
          <p:cNvSpPr/>
          <p:nvPr/>
        </p:nvSpPr>
        <p:spPr>
          <a:xfrm>
            <a:off x="7772400" y="4172976"/>
            <a:ext cx="300082" cy="36933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57" name="Rectangle 56"/>
          <p:cNvSpPr/>
          <p:nvPr/>
        </p:nvSpPr>
        <p:spPr>
          <a:xfrm>
            <a:off x="7772400" y="4458726"/>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3</a:t>
            </a:r>
            <a:endParaRPr lang="en-US" dirty="0"/>
          </a:p>
        </p:txBody>
      </p:sp>
      <p:cxnSp>
        <p:nvCxnSpPr>
          <p:cNvPr id="58" name="Straight Connector 57"/>
          <p:cNvCxnSpPr/>
          <p:nvPr/>
        </p:nvCxnSpPr>
        <p:spPr>
          <a:xfrm>
            <a:off x="7846241" y="4500517"/>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3733800" y="3308002"/>
            <a:ext cx="1758114" cy="830997"/>
          </a:xfrm>
          <a:prstGeom prst="rect">
            <a:avLst/>
          </a:prstGeom>
        </p:spPr>
        <p:txBody>
          <a:bodyPr wrap="none">
            <a:spAutoFit/>
          </a:bodyPr>
          <a:lstStyle/>
          <a:p>
            <a:r>
              <a:rPr lang="en-US" sz="1600" b="1" u="sng" dirty="0" smtClean="0">
                <a:solidFill>
                  <a:srgbClr val="FFFF00"/>
                </a:solidFill>
                <a:effectLst>
                  <a:outerShdw blurRad="38100" dist="38100" dir="2700000" algn="tl">
                    <a:srgbClr val="000000"/>
                  </a:outerShdw>
                </a:effectLst>
                <a:latin typeface="Times New Roman" pitchFamily="-105" charset="0"/>
              </a:rPr>
              <a:t>How do you win ?</a:t>
            </a:r>
          </a:p>
          <a:p>
            <a:r>
              <a:rPr lang="en-US" sz="1600" b="1" dirty="0" smtClean="0">
                <a:solidFill>
                  <a:srgbClr val="FFFF00"/>
                </a:solidFill>
                <a:effectLst>
                  <a:outerShdw blurRad="38100" dist="38100" dir="2700000" algn="tl">
                    <a:srgbClr val="000000"/>
                  </a:outerShdw>
                </a:effectLst>
                <a:latin typeface="Times New Roman" pitchFamily="-105" charset="0"/>
              </a:rPr>
              <a:t>1) Pick Wrong</a:t>
            </a:r>
          </a:p>
          <a:p>
            <a:r>
              <a:rPr lang="en-US" sz="1600" b="1" dirty="0" smtClean="0">
                <a:solidFill>
                  <a:srgbClr val="FFFF00"/>
                </a:solidFill>
                <a:effectLst>
                  <a:outerShdw blurRad="38100" dist="38100" dir="2700000" algn="tl">
                    <a:srgbClr val="000000"/>
                  </a:outerShdw>
                </a:effectLst>
                <a:latin typeface="Times New Roman" pitchFamily="-105" charset="0"/>
              </a:rPr>
              <a:t>2) Always Switch                    </a:t>
            </a:r>
            <a:endParaRPr lang="en-US" sz="1600" dirty="0"/>
          </a:p>
        </p:txBody>
      </p:sp>
      <p:sp>
        <p:nvSpPr>
          <p:cNvPr id="66" name="Rectangle 65"/>
          <p:cNvSpPr/>
          <p:nvPr/>
        </p:nvSpPr>
        <p:spPr>
          <a:xfrm>
            <a:off x="3760206" y="4108102"/>
            <a:ext cx="1769335" cy="830997"/>
          </a:xfrm>
          <a:prstGeom prst="rect">
            <a:avLst/>
          </a:prstGeom>
        </p:spPr>
        <p:txBody>
          <a:bodyPr wrap="none">
            <a:spAutoFit/>
          </a:bodyPr>
          <a:lstStyle/>
          <a:p>
            <a:r>
              <a:rPr lang="en-US" sz="1600" b="1" u="sng" dirty="0" smtClean="0">
                <a:solidFill>
                  <a:srgbClr val="FFFF00"/>
                </a:solidFill>
                <a:effectLst>
                  <a:outerShdw blurRad="38100" dist="38100" dir="2700000" algn="tl">
                    <a:srgbClr val="000000"/>
                  </a:outerShdw>
                </a:effectLst>
                <a:latin typeface="Times New Roman" pitchFamily="-105" charset="0"/>
              </a:rPr>
              <a:t>How do you lose ?</a:t>
            </a:r>
          </a:p>
          <a:p>
            <a:r>
              <a:rPr lang="en-US" sz="1600" b="1" dirty="0" smtClean="0">
                <a:solidFill>
                  <a:srgbClr val="FFFF00"/>
                </a:solidFill>
                <a:effectLst>
                  <a:outerShdw blurRad="38100" dist="38100" dir="2700000" algn="tl">
                    <a:srgbClr val="000000"/>
                  </a:outerShdw>
                </a:effectLst>
                <a:latin typeface="Times New Roman" pitchFamily="-105" charset="0"/>
              </a:rPr>
              <a:t>1) Pick Right</a:t>
            </a:r>
          </a:p>
          <a:p>
            <a:r>
              <a:rPr lang="en-US" sz="1600" b="1" dirty="0" smtClean="0">
                <a:solidFill>
                  <a:srgbClr val="FFFF00"/>
                </a:solidFill>
                <a:effectLst>
                  <a:outerShdw blurRad="38100" dist="38100" dir="2700000" algn="tl">
                    <a:srgbClr val="000000"/>
                  </a:outerShdw>
                </a:effectLst>
                <a:latin typeface="Times New Roman" pitchFamily="-105" charset="0"/>
              </a:rPr>
              <a:t>2) Always Switch                    </a:t>
            </a:r>
            <a:endParaRPr lang="en-US" sz="1600" dirty="0"/>
          </a:p>
        </p:txBody>
      </p:sp>
      <p:grpSp>
        <p:nvGrpSpPr>
          <p:cNvPr id="15" name="Group 14"/>
          <p:cNvGrpSpPr/>
          <p:nvPr/>
        </p:nvGrpSpPr>
        <p:grpSpPr>
          <a:xfrm>
            <a:off x="2743200" y="1600201"/>
            <a:ext cx="1143000" cy="947851"/>
            <a:chOff x="2702741" y="2133600"/>
            <a:chExt cx="1143000" cy="1263800"/>
          </a:xfrm>
        </p:grpSpPr>
        <p:sp>
          <p:nvSpPr>
            <p:cNvPr id="24" name="Text Box 3"/>
            <p:cNvSpPr txBox="1">
              <a:spLocks noChangeArrowheads="1"/>
            </p:cNvSpPr>
            <p:nvPr/>
          </p:nvSpPr>
          <p:spPr bwMode="auto">
            <a:xfrm>
              <a:off x="2702741" y="21336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23" name="Rectangle 22"/>
            <p:cNvSpPr/>
            <p:nvPr/>
          </p:nvSpPr>
          <p:spPr>
            <a:xfrm>
              <a:off x="3131110" y="2904958"/>
              <a:ext cx="300082" cy="49244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grpSp>
      <p:grpSp>
        <p:nvGrpSpPr>
          <p:cNvPr id="16" name="Group 15"/>
          <p:cNvGrpSpPr/>
          <p:nvPr/>
        </p:nvGrpSpPr>
        <p:grpSpPr>
          <a:xfrm>
            <a:off x="4079059" y="1600201"/>
            <a:ext cx="1143000" cy="947851"/>
            <a:chOff x="4038600" y="2133600"/>
            <a:chExt cx="1143000" cy="1263800"/>
          </a:xfrm>
        </p:grpSpPr>
        <p:sp>
          <p:nvSpPr>
            <p:cNvPr id="25" name="Text Box 3"/>
            <p:cNvSpPr txBox="1">
              <a:spLocks noChangeArrowheads="1"/>
            </p:cNvSpPr>
            <p:nvPr/>
          </p:nvSpPr>
          <p:spPr bwMode="auto">
            <a:xfrm>
              <a:off x="4038600" y="21336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72" name="Rectangle 71"/>
            <p:cNvSpPr/>
            <p:nvPr/>
          </p:nvSpPr>
          <p:spPr>
            <a:xfrm>
              <a:off x="4459560" y="2904958"/>
              <a:ext cx="300082" cy="49244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2</a:t>
              </a:r>
              <a:endParaRPr lang="en-US" dirty="0"/>
            </a:p>
          </p:txBody>
        </p:sp>
      </p:grpSp>
      <p:grpSp>
        <p:nvGrpSpPr>
          <p:cNvPr id="17" name="Group 16"/>
          <p:cNvGrpSpPr/>
          <p:nvPr/>
        </p:nvGrpSpPr>
        <p:grpSpPr>
          <a:xfrm>
            <a:off x="5410200" y="1600201"/>
            <a:ext cx="1143000" cy="947851"/>
            <a:chOff x="5369741" y="2133600"/>
            <a:chExt cx="1143000" cy="1263800"/>
          </a:xfrm>
        </p:grpSpPr>
        <p:sp>
          <p:nvSpPr>
            <p:cNvPr id="26" name="Text Box 3"/>
            <p:cNvSpPr txBox="1">
              <a:spLocks noChangeArrowheads="1"/>
            </p:cNvSpPr>
            <p:nvPr/>
          </p:nvSpPr>
          <p:spPr bwMode="auto">
            <a:xfrm>
              <a:off x="5369741" y="2133600"/>
              <a:ext cx="1143000" cy="830997"/>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____</a:t>
              </a:r>
            </a:p>
          </p:txBody>
        </p:sp>
        <p:sp>
          <p:nvSpPr>
            <p:cNvPr id="74" name="Rectangle 73"/>
            <p:cNvSpPr/>
            <p:nvPr/>
          </p:nvSpPr>
          <p:spPr>
            <a:xfrm>
              <a:off x="5753099" y="2904958"/>
              <a:ext cx="300082" cy="49244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3</a:t>
              </a:r>
              <a:endParaRPr lang="en-US" dirty="0"/>
            </a:p>
          </p:txBody>
        </p:sp>
      </p:grpSp>
      <p:sp>
        <p:nvSpPr>
          <p:cNvPr id="82" name="Rectangle 81"/>
          <p:cNvSpPr/>
          <p:nvPr/>
        </p:nvSpPr>
        <p:spPr>
          <a:xfrm>
            <a:off x="2895601" y="1657350"/>
            <a:ext cx="671979"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Goat</a:t>
            </a:r>
            <a:endParaRPr lang="en-US" dirty="0"/>
          </a:p>
        </p:txBody>
      </p:sp>
      <p:grpSp>
        <p:nvGrpSpPr>
          <p:cNvPr id="12" name="Group 11"/>
          <p:cNvGrpSpPr/>
          <p:nvPr/>
        </p:nvGrpSpPr>
        <p:grpSpPr>
          <a:xfrm>
            <a:off x="1981200" y="413813"/>
            <a:ext cx="1905001" cy="862537"/>
            <a:chOff x="1981200" y="413813"/>
            <a:chExt cx="1905001" cy="862537"/>
          </a:xfrm>
        </p:grpSpPr>
        <p:sp>
          <p:nvSpPr>
            <p:cNvPr id="3" name="Rectangle 2"/>
            <p:cNvSpPr/>
            <p:nvPr/>
          </p:nvSpPr>
          <p:spPr>
            <a:xfrm>
              <a:off x="2478860" y="413813"/>
              <a:ext cx="1407341" cy="86253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1981200" y="550080"/>
              <a:ext cx="300082" cy="655082"/>
              <a:chOff x="1981200" y="550080"/>
              <a:chExt cx="300082" cy="655082"/>
            </a:xfrm>
          </p:grpSpPr>
          <p:sp>
            <p:nvSpPr>
              <p:cNvPr id="64" name="Rectangle 63"/>
              <p:cNvSpPr/>
              <p:nvPr/>
            </p:nvSpPr>
            <p:spPr>
              <a:xfrm>
                <a:off x="1981200" y="550080"/>
                <a:ext cx="300082" cy="369332"/>
              </a:xfrm>
              <a:prstGeom prst="rect">
                <a:avLst/>
              </a:prstGeom>
            </p:spPr>
            <p:txBody>
              <a:bodyPr wrap="none">
                <a:spAutoFit/>
              </a:bodyPr>
              <a:lstStyle/>
              <a:p>
                <a:r>
                  <a:rPr lang="en-US" b="1" dirty="0">
                    <a:solidFill>
                      <a:srgbClr val="FFFF00"/>
                    </a:solidFill>
                    <a:effectLst>
                      <a:outerShdw blurRad="38100" dist="38100" dir="2700000" algn="tl">
                        <a:srgbClr val="000000"/>
                      </a:outerShdw>
                    </a:effectLst>
                    <a:latin typeface="Times New Roman" pitchFamily="-105" charset="0"/>
                  </a:rPr>
                  <a:t>1</a:t>
                </a:r>
                <a:endParaRPr lang="en-US" dirty="0"/>
              </a:p>
            </p:txBody>
          </p:sp>
          <p:sp>
            <p:nvSpPr>
              <p:cNvPr id="67" name="Rectangle 66"/>
              <p:cNvSpPr/>
              <p:nvPr/>
            </p:nvSpPr>
            <p:spPr>
              <a:xfrm>
                <a:off x="1981200" y="835830"/>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3</a:t>
                </a:r>
                <a:endParaRPr lang="en-US" dirty="0"/>
              </a:p>
            </p:txBody>
          </p:sp>
          <p:cxnSp>
            <p:nvCxnSpPr>
              <p:cNvPr id="68" name="Straight Connector 67"/>
              <p:cNvCxnSpPr/>
              <p:nvPr/>
            </p:nvCxnSpPr>
            <p:spPr>
              <a:xfrm>
                <a:off x="2055041" y="877621"/>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grpSp>
      <p:grpSp>
        <p:nvGrpSpPr>
          <p:cNvPr id="18" name="Group 17"/>
          <p:cNvGrpSpPr/>
          <p:nvPr/>
        </p:nvGrpSpPr>
        <p:grpSpPr>
          <a:xfrm>
            <a:off x="3962400" y="413813"/>
            <a:ext cx="3195682" cy="862537"/>
            <a:chOff x="3962400" y="413813"/>
            <a:chExt cx="3195682" cy="862537"/>
          </a:xfrm>
        </p:grpSpPr>
        <p:sp>
          <p:nvSpPr>
            <p:cNvPr id="69" name="Rectangle 68"/>
            <p:cNvSpPr/>
            <p:nvPr/>
          </p:nvSpPr>
          <p:spPr>
            <a:xfrm>
              <a:off x="3962400" y="413813"/>
              <a:ext cx="2590800" cy="86253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6858000" y="514350"/>
              <a:ext cx="300082" cy="655082"/>
              <a:chOff x="6858000" y="514350"/>
              <a:chExt cx="300082" cy="655082"/>
            </a:xfrm>
          </p:grpSpPr>
          <p:sp>
            <p:nvSpPr>
              <p:cNvPr id="76" name="Rectangle 75"/>
              <p:cNvSpPr/>
              <p:nvPr/>
            </p:nvSpPr>
            <p:spPr>
              <a:xfrm>
                <a:off x="6858000" y="514350"/>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2</a:t>
                </a:r>
                <a:endParaRPr lang="en-US" dirty="0"/>
              </a:p>
            </p:txBody>
          </p:sp>
          <p:sp>
            <p:nvSpPr>
              <p:cNvPr id="77" name="Rectangle 76"/>
              <p:cNvSpPr/>
              <p:nvPr/>
            </p:nvSpPr>
            <p:spPr>
              <a:xfrm>
                <a:off x="6858000" y="800100"/>
                <a:ext cx="30008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3</a:t>
                </a:r>
                <a:endParaRPr lang="en-US" dirty="0"/>
              </a:p>
            </p:txBody>
          </p:sp>
          <p:cxnSp>
            <p:nvCxnSpPr>
              <p:cNvPr id="78" name="Straight Connector 77"/>
              <p:cNvCxnSpPr/>
              <p:nvPr/>
            </p:nvCxnSpPr>
            <p:spPr>
              <a:xfrm>
                <a:off x="6931841" y="841891"/>
                <a:ext cx="1524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71794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image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9601" y="628650"/>
            <a:ext cx="3416399" cy="1543050"/>
          </a:xfrm>
          <a:prstGeom prst="rect">
            <a:avLst/>
          </a:prstGeom>
        </p:spPr>
      </p:pic>
      <p:sp>
        <p:nvSpPr>
          <p:cNvPr id="3" name="Rectangle 2"/>
          <p:cNvSpPr/>
          <p:nvPr/>
        </p:nvSpPr>
        <p:spPr>
          <a:xfrm>
            <a:off x="2057401" y="3244677"/>
            <a:ext cx="766105" cy="461665"/>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PSA</a:t>
            </a:r>
            <a:endParaRPr lang="en-US" sz="2400" dirty="0"/>
          </a:p>
        </p:txBody>
      </p:sp>
      <p:sp>
        <p:nvSpPr>
          <p:cNvPr id="4" name="Rectangle 3"/>
          <p:cNvSpPr/>
          <p:nvPr/>
        </p:nvSpPr>
        <p:spPr>
          <a:xfrm>
            <a:off x="4398658" y="4444827"/>
            <a:ext cx="2306942" cy="461665"/>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Prostate Cancer</a:t>
            </a:r>
            <a:endParaRPr lang="en-US" sz="2400" dirty="0"/>
          </a:p>
        </p:txBody>
      </p:sp>
      <p:pic>
        <p:nvPicPr>
          <p:cNvPr id="5" name="Picture 4" descr="Prostate Cancer.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14800" y="2647950"/>
            <a:ext cx="2899721" cy="1743075"/>
          </a:xfrm>
          <a:prstGeom prst="rect">
            <a:avLst/>
          </a:prstGeom>
        </p:spPr>
      </p:pic>
    </p:spTree>
    <p:extLst>
      <p:ext uri="{BB962C8B-B14F-4D97-AF65-F5344CB8AC3E}">
        <p14:creationId xmlns:p14="http://schemas.microsoft.com/office/powerpoint/2010/main" val="30585606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grpSp>
        <p:nvGrpSpPr>
          <p:cNvPr id="24" name="Group 23"/>
          <p:cNvGrpSpPr/>
          <p:nvPr/>
        </p:nvGrpSpPr>
        <p:grpSpPr>
          <a:xfrm>
            <a:off x="3538055" y="2645376"/>
            <a:ext cx="421910" cy="1294715"/>
            <a:chOff x="3687091" y="3755767"/>
            <a:chExt cx="421910" cy="1726287"/>
          </a:xfrm>
        </p:grpSpPr>
        <p:sp>
          <p:nvSpPr>
            <p:cNvPr id="17" name="Rectangle 16"/>
            <p:cNvSpPr/>
            <p:nvPr/>
          </p:nvSpPr>
          <p:spPr>
            <a:xfrm>
              <a:off x="3744799" y="3755767"/>
              <a:ext cx="364202"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a:t>
              </a:r>
              <a:endParaRPr lang="en-US" sz="2400" dirty="0"/>
            </a:p>
          </p:txBody>
        </p:sp>
        <p:sp>
          <p:nvSpPr>
            <p:cNvPr id="18" name="Rectangle 17"/>
            <p:cNvSpPr/>
            <p:nvPr/>
          </p:nvSpPr>
          <p:spPr>
            <a:xfrm>
              <a:off x="3687091" y="4866501"/>
              <a:ext cx="287158"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a:t>
              </a:r>
              <a:endParaRPr lang="en-US" sz="2400" dirty="0"/>
            </a:p>
          </p:txBody>
        </p:sp>
      </p:grpSp>
      <p:grpSp>
        <p:nvGrpSpPr>
          <p:cNvPr id="23" name="Group 22"/>
          <p:cNvGrpSpPr/>
          <p:nvPr/>
        </p:nvGrpSpPr>
        <p:grpSpPr>
          <a:xfrm>
            <a:off x="4683053" y="1888138"/>
            <a:ext cx="492443" cy="2051953"/>
            <a:chOff x="4715401" y="2746117"/>
            <a:chExt cx="492443" cy="2735937"/>
          </a:xfrm>
        </p:grpSpPr>
        <p:sp>
          <p:nvSpPr>
            <p:cNvPr id="4" name="Rectangle 3"/>
            <p:cNvSpPr/>
            <p:nvPr/>
          </p:nvSpPr>
          <p:spPr>
            <a:xfrm>
              <a:off x="4773109" y="3755768"/>
              <a:ext cx="338554"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5</a:t>
              </a:r>
              <a:endParaRPr lang="en-US" sz="2400" dirty="0"/>
            </a:p>
          </p:txBody>
        </p:sp>
        <p:sp>
          <p:nvSpPr>
            <p:cNvPr id="10" name="Rectangle 9"/>
            <p:cNvSpPr/>
            <p:nvPr/>
          </p:nvSpPr>
          <p:spPr>
            <a:xfrm>
              <a:off x="4715401" y="4866501"/>
              <a:ext cx="492443"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95</a:t>
              </a:r>
              <a:endParaRPr lang="en-US" sz="2400" dirty="0"/>
            </a:p>
          </p:txBody>
        </p:sp>
        <p:sp>
          <p:nvSpPr>
            <p:cNvPr id="19" name="Rectangle 18"/>
            <p:cNvSpPr/>
            <p:nvPr/>
          </p:nvSpPr>
          <p:spPr>
            <a:xfrm>
              <a:off x="4773109" y="2746117"/>
              <a:ext cx="287158"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a:t>
              </a:r>
              <a:endParaRPr lang="en-US" sz="2400" dirty="0"/>
            </a:p>
          </p:txBody>
        </p:sp>
      </p:grpSp>
      <p:grpSp>
        <p:nvGrpSpPr>
          <p:cNvPr id="3" name="Group 2"/>
          <p:cNvGrpSpPr/>
          <p:nvPr/>
        </p:nvGrpSpPr>
        <p:grpSpPr>
          <a:xfrm>
            <a:off x="5828049" y="1888138"/>
            <a:ext cx="492443" cy="2051953"/>
            <a:chOff x="5977084" y="2746117"/>
            <a:chExt cx="492443" cy="2735937"/>
          </a:xfrm>
        </p:grpSpPr>
        <p:sp>
          <p:nvSpPr>
            <p:cNvPr id="15" name="Rectangle 14"/>
            <p:cNvSpPr/>
            <p:nvPr/>
          </p:nvSpPr>
          <p:spPr>
            <a:xfrm>
              <a:off x="5977084" y="3755768"/>
              <a:ext cx="492443"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98</a:t>
              </a:r>
              <a:endParaRPr lang="en-US" sz="2400" dirty="0"/>
            </a:p>
          </p:txBody>
        </p:sp>
        <p:sp>
          <p:nvSpPr>
            <p:cNvPr id="16" name="Rectangle 15"/>
            <p:cNvSpPr/>
            <p:nvPr/>
          </p:nvSpPr>
          <p:spPr>
            <a:xfrm>
              <a:off x="5977084" y="4866501"/>
              <a:ext cx="338554"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2</a:t>
              </a:r>
              <a:endParaRPr lang="en-US" sz="2400" dirty="0"/>
            </a:p>
          </p:txBody>
        </p:sp>
        <p:sp>
          <p:nvSpPr>
            <p:cNvPr id="20" name="Rectangle 19"/>
            <p:cNvSpPr/>
            <p:nvPr/>
          </p:nvSpPr>
          <p:spPr>
            <a:xfrm>
              <a:off x="5977084" y="2746117"/>
              <a:ext cx="364202"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a:t>
              </a:r>
              <a:endParaRPr lang="en-US" sz="2400" dirty="0"/>
            </a:p>
          </p:txBody>
        </p:sp>
      </p:grpSp>
      <p:sp>
        <p:nvSpPr>
          <p:cNvPr id="21" name="Rectangle 20"/>
          <p:cNvSpPr/>
          <p:nvPr/>
        </p:nvSpPr>
        <p:spPr>
          <a:xfrm>
            <a:off x="4041964" y="1143000"/>
            <a:ext cx="3068418" cy="461665"/>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Presence of Condition</a:t>
            </a:r>
            <a:endParaRPr lang="en-US" sz="2400" dirty="0"/>
          </a:p>
        </p:txBody>
      </p:sp>
      <p:sp>
        <p:nvSpPr>
          <p:cNvPr id="22" name="Rectangle 21"/>
          <p:cNvSpPr/>
          <p:nvPr/>
        </p:nvSpPr>
        <p:spPr>
          <a:xfrm>
            <a:off x="1524001" y="2914650"/>
            <a:ext cx="1022485" cy="830997"/>
          </a:xfrm>
          <a:prstGeom prst="rect">
            <a:avLst/>
          </a:prstGeom>
        </p:spPr>
        <p:txBody>
          <a:bodyPr wrap="none">
            <a:spAutoFit/>
          </a:bodyPr>
          <a:lstStyle/>
          <a:p>
            <a:pPr algn="ctr"/>
            <a:r>
              <a:rPr lang="en-US" sz="2400" b="1" dirty="0" smtClean="0">
                <a:solidFill>
                  <a:srgbClr val="FFFF00"/>
                </a:solidFill>
                <a:effectLst>
                  <a:outerShdw blurRad="38100" dist="38100" dir="2700000" algn="tl">
                    <a:srgbClr val="000000"/>
                  </a:outerShdw>
                </a:effectLst>
                <a:latin typeface="Times New Roman" pitchFamily="-105" charset="0"/>
              </a:rPr>
              <a:t>Test </a:t>
            </a:r>
          </a:p>
          <a:p>
            <a:pPr algn="ctr"/>
            <a:r>
              <a:rPr lang="en-US" sz="2400" b="1" dirty="0" smtClean="0">
                <a:solidFill>
                  <a:srgbClr val="FFFF00"/>
                </a:solidFill>
                <a:effectLst>
                  <a:outerShdw blurRad="38100" dist="38100" dir="2700000" algn="tl">
                    <a:srgbClr val="000000"/>
                  </a:outerShdw>
                </a:effectLst>
                <a:latin typeface="Times New Roman" pitchFamily="-105" charset="0"/>
              </a:rPr>
              <a:t>Result</a:t>
            </a:r>
            <a:endParaRPr lang="en-US" sz="2400" dirty="0"/>
          </a:p>
        </p:txBody>
      </p:sp>
      <p:sp>
        <p:nvSpPr>
          <p:cNvPr id="25" name="Rectangle 24"/>
          <p:cNvSpPr/>
          <p:nvPr/>
        </p:nvSpPr>
        <p:spPr>
          <a:xfrm>
            <a:off x="4346764" y="2457450"/>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489764" y="2457450"/>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346764" y="3314700"/>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489764" y="3314700"/>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6469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grpSp>
        <p:nvGrpSpPr>
          <p:cNvPr id="24" name="Group 23"/>
          <p:cNvGrpSpPr/>
          <p:nvPr/>
        </p:nvGrpSpPr>
        <p:grpSpPr>
          <a:xfrm>
            <a:off x="3188940" y="1385888"/>
            <a:ext cx="421910" cy="1294715"/>
            <a:chOff x="3687091" y="3755767"/>
            <a:chExt cx="421910" cy="1726287"/>
          </a:xfrm>
        </p:grpSpPr>
        <p:sp>
          <p:nvSpPr>
            <p:cNvPr id="17" name="Rectangle 16"/>
            <p:cNvSpPr/>
            <p:nvPr/>
          </p:nvSpPr>
          <p:spPr>
            <a:xfrm>
              <a:off x="3744799" y="3755767"/>
              <a:ext cx="364202"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a:t>
              </a:r>
              <a:endParaRPr lang="en-US" sz="2400" dirty="0"/>
            </a:p>
          </p:txBody>
        </p:sp>
        <p:sp>
          <p:nvSpPr>
            <p:cNvPr id="18" name="Rectangle 17"/>
            <p:cNvSpPr/>
            <p:nvPr/>
          </p:nvSpPr>
          <p:spPr>
            <a:xfrm>
              <a:off x="3687091" y="4866501"/>
              <a:ext cx="287158"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a:t>
              </a:r>
              <a:endParaRPr lang="en-US" sz="2400" dirty="0"/>
            </a:p>
          </p:txBody>
        </p:sp>
      </p:grpSp>
      <p:grpSp>
        <p:nvGrpSpPr>
          <p:cNvPr id="23" name="Group 22"/>
          <p:cNvGrpSpPr/>
          <p:nvPr/>
        </p:nvGrpSpPr>
        <p:grpSpPr>
          <a:xfrm>
            <a:off x="4333938" y="628650"/>
            <a:ext cx="492443" cy="2051953"/>
            <a:chOff x="4715401" y="2746117"/>
            <a:chExt cx="492443" cy="2735937"/>
          </a:xfrm>
        </p:grpSpPr>
        <p:sp>
          <p:nvSpPr>
            <p:cNvPr id="4" name="Rectangle 3"/>
            <p:cNvSpPr/>
            <p:nvPr/>
          </p:nvSpPr>
          <p:spPr>
            <a:xfrm>
              <a:off x="4773109" y="3755768"/>
              <a:ext cx="338554"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5</a:t>
              </a:r>
              <a:endParaRPr lang="en-US" sz="2400" dirty="0"/>
            </a:p>
          </p:txBody>
        </p:sp>
        <p:sp>
          <p:nvSpPr>
            <p:cNvPr id="10" name="Rectangle 9"/>
            <p:cNvSpPr/>
            <p:nvPr/>
          </p:nvSpPr>
          <p:spPr>
            <a:xfrm>
              <a:off x="4715401" y="4866501"/>
              <a:ext cx="492443"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95</a:t>
              </a:r>
              <a:endParaRPr lang="en-US" sz="2400" dirty="0"/>
            </a:p>
          </p:txBody>
        </p:sp>
        <p:sp>
          <p:nvSpPr>
            <p:cNvPr id="19" name="Rectangle 18"/>
            <p:cNvSpPr/>
            <p:nvPr/>
          </p:nvSpPr>
          <p:spPr>
            <a:xfrm>
              <a:off x="4773109" y="2746117"/>
              <a:ext cx="287158"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a:t>
              </a:r>
              <a:endParaRPr lang="en-US" sz="2400" dirty="0"/>
            </a:p>
          </p:txBody>
        </p:sp>
      </p:grpSp>
      <p:grpSp>
        <p:nvGrpSpPr>
          <p:cNvPr id="3" name="Group 2"/>
          <p:cNvGrpSpPr/>
          <p:nvPr/>
        </p:nvGrpSpPr>
        <p:grpSpPr>
          <a:xfrm>
            <a:off x="5478934" y="628650"/>
            <a:ext cx="492443" cy="2051953"/>
            <a:chOff x="5977084" y="2746117"/>
            <a:chExt cx="492443" cy="2735937"/>
          </a:xfrm>
        </p:grpSpPr>
        <p:sp>
          <p:nvSpPr>
            <p:cNvPr id="15" name="Rectangle 14"/>
            <p:cNvSpPr/>
            <p:nvPr/>
          </p:nvSpPr>
          <p:spPr>
            <a:xfrm>
              <a:off x="5977084" y="3755768"/>
              <a:ext cx="492443"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98</a:t>
              </a:r>
              <a:endParaRPr lang="en-US" sz="2400" dirty="0"/>
            </a:p>
          </p:txBody>
        </p:sp>
        <p:sp>
          <p:nvSpPr>
            <p:cNvPr id="16" name="Rectangle 15"/>
            <p:cNvSpPr/>
            <p:nvPr/>
          </p:nvSpPr>
          <p:spPr>
            <a:xfrm>
              <a:off x="5977084" y="4866501"/>
              <a:ext cx="338554"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2</a:t>
              </a:r>
              <a:endParaRPr lang="en-US" sz="2400" dirty="0"/>
            </a:p>
          </p:txBody>
        </p:sp>
        <p:sp>
          <p:nvSpPr>
            <p:cNvPr id="20" name="Rectangle 19"/>
            <p:cNvSpPr/>
            <p:nvPr/>
          </p:nvSpPr>
          <p:spPr>
            <a:xfrm>
              <a:off x="5977084" y="2746117"/>
              <a:ext cx="364202"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a:t>
              </a:r>
              <a:endParaRPr lang="en-US" sz="2400" dirty="0"/>
            </a:p>
          </p:txBody>
        </p:sp>
      </p:grpSp>
      <p:sp>
        <p:nvSpPr>
          <p:cNvPr id="21" name="Rectangle 20"/>
          <p:cNvSpPr/>
          <p:nvPr/>
        </p:nvSpPr>
        <p:spPr>
          <a:xfrm>
            <a:off x="3692849" y="171450"/>
            <a:ext cx="3068418" cy="461665"/>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Presence of Condition</a:t>
            </a:r>
            <a:endParaRPr lang="en-US" sz="2400" dirty="0"/>
          </a:p>
        </p:txBody>
      </p:sp>
      <p:sp>
        <p:nvSpPr>
          <p:cNvPr id="22" name="Rectangle 21"/>
          <p:cNvSpPr/>
          <p:nvPr/>
        </p:nvSpPr>
        <p:spPr>
          <a:xfrm>
            <a:off x="1828801" y="1655163"/>
            <a:ext cx="1022485" cy="830997"/>
          </a:xfrm>
          <a:prstGeom prst="rect">
            <a:avLst/>
          </a:prstGeom>
        </p:spPr>
        <p:txBody>
          <a:bodyPr wrap="none">
            <a:spAutoFit/>
          </a:bodyPr>
          <a:lstStyle/>
          <a:p>
            <a:pPr algn="ctr"/>
            <a:r>
              <a:rPr lang="en-US" sz="2400" b="1" dirty="0" smtClean="0">
                <a:solidFill>
                  <a:srgbClr val="FFFF00"/>
                </a:solidFill>
                <a:effectLst>
                  <a:outerShdw blurRad="38100" dist="38100" dir="2700000" algn="tl">
                    <a:srgbClr val="000000"/>
                  </a:outerShdw>
                </a:effectLst>
                <a:latin typeface="Times New Roman" pitchFamily="-105" charset="0"/>
              </a:rPr>
              <a:t>Test </a:t>
            </a:r>
          </a:p>
          <a:p>
            <a:pPr algn="ctr"/>
            <a:r>
              <a:rPr lang="en-US" sz="2400" b="1" dirty="0" smtClean="0">
                <a:solidFill>
                  <a:srgbClr val="FFFF00"/>
                </a:solidFill>
                <a:effectLst>
                  <a:outerShdw blurRad="38100" dist="38100" dir="2700000" algn="tl">
                    <a:srgbClr val="000000"/>
                  </a:outerShdw>
                </a:effectLst>
                <a:latin typeface="Times New Roman" pitchFamily="-105" charset="0"/>
              </a:rPr>
              <a:t>Result</a:t>
            </a:r>
            <a:endParaRPr lang="en-US" sz="2400" dirty="0"/>
          </a:p>
        </p:txBody>
      </p:sp>
      <p:sp>
        <p:nvSpPr>
          <p:cNvPr id="25" name="Rectangle 24"/>
          <p:cNvSpPr/>
          <p:nvPr/>
        </p:nvSpPr>
        <p:spPr>
          <a:xfrm>
            <a:off x="3997649" y="119796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140649" y="119796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997649" y="205521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140649" y="205521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042927" y="3597102"/>
            <a:ext cx="3098875" cy="400110"/>
          </a:xfrm>
          <a:prstGeom prst="rect">
            <a:avLst/>
          </a:prstGeom>
        </p:spPr>
        <p:txBody>
          <a:bodyPr wrap="none">
            <a:spAutoFit/>
          </a:bodyPr>
          <a:lstStyle/>
          <a:p>
            <a:r>
              <a:rPr lang="en-US" sz="2000" b="1" dirty="0" smtClean="0">
                <a:solidFill>
                  <a:srgbClr val="FFFF00"/>
                </a:solidFill>
                <a:effectLst>
                  <a:outerShdw blurRad="38100" dist="38100" dir="2700000" algn="tl">
                    <a:srgbClr val="000000"/>
                  </a:outerShdw>
                </a:effectLst>
                <a:latin typeface="Times New Roman" pitchFamily="-105" charset="0"/>
              </a:rPr>
              <a:t>Sensitivity = 98/100 = 98%</a:t>
            </a:r>
            <a:endParaRPr lang="en-US" sz="2000" dirty="0"/>
          </a:p>
        </p:txBody>
      </p:sp>
      <p:sp>
        <p:nvSpPr>
          <p:cNvPr id="30" name="Rectangle 29"/>
          <p:cNvSpPr/>
          <p:nvPr/>
        </p:nvSpPr>
        <p:spPr>
          <a:xfrm>
            <a:off x="3043115" y="4625802"/>
            <a:ext cx="3098499" cy="400110"/>
          </a:xfrm>
          <a:prstGeom prst="rect">
            <a:avLst/>
          </a:prstGeom>
        </p:spPr>
        <p:txBody>
          <a:bodyPr wrap="none">
            <a:spAutoFit/>
          </a:bodyPr>
          <a:lstStyle/>
          <a:p>
            <a:r>
              <a:rPr lang="en-US" sz="2000" b="1" dirty="0" smtClean="0">
                <a:solidFill>
                  <a:srgbClr val="FFFF00"/>
                </a:solidFill>
                <a:effectLst>
                  <a:outerShdw blurRad="38100" dist="38100" dir="2700000" algn="tl">
                    <a:srgbClr val="000000"/>
                  </a:outerShdw>
                </a:effectLst>
                <a:latin typeface="Times New Roman" pitchFamily="-105" charset="0"/>
              </a:rPr>
              <a:t>Specificity = 95/100 = 95%</a:t>
            </a:r>
            <a:endParaRPr lang="en-US" sz="2000" dirty="0"/>
          </a:p>
        </p:txBody>
      </p:sp>
      <p:sp>
        <p:nvSpPr>
          <p:cNvPr id="31" name="Rectangle 30"/>
          <p:cNvSpPr/>
          <p:nvPr/>
        </p:nvSpPr>
        <p:spPr>
          <a:xfrm>
            <a:off x="1066800" y="3200400"/>
            <a:ext cx="7051129" cy="338554"/>
          </a:xfrm>
          <a:prstGeom prst="rect">
            <a:avLst/>
          </a:prstGeom>
        </p:spPr>
        <p:txBody>
          <a:bodyPr wrap="none">
            <a:spAutoFit/>
          </a:bodyPr>
          <a:lstStyle/>
          <a:p>
            <a:r>
              <a:rPr lang="en-US" sz="1600" b="1" dirty="0" smtClean="0">
                <a:solidFill>
                  <a:srgbClr val="FFFF00"/>
                </a:solidFill>
                <a:effectLst>
                  <a:outerShdw blurRad="38100" dist="38100" dir="2700000" algn="tl">
                    <a:srgbClr val="000000"/>
                  </a:outerShdw>
                </a:effectLst>
                <a:latin typeface="Times New Roman" pitchFamily="-105" charset="0"/>
              </a:rPr>
              <a:t>Probability you will test positive for the condition </a:t>
            </a:r>
            <a:r>
              <a:rPr lang="en-US" sz="1600" b="1" u="sng" dirty="0" smtClean="0">
                <a:solidFill>
                  <a:srgbClr val="FFFF00"/>
                </a:solidFill>
                <a:effectLst>
                  <a:outerShdw blurRad="38100" dist="38100" dir="2700000" algn="tl">
                    <a:srgbClr val="000000"/>
                  </a:outerShdw>
                </a:effectLst>
                <a:latin typeface="Times New Roman" pitchFamily="-105" charset="0"/>
              </a:rPr>
              <a:t>given</a:t>
            </a:r>
            <a:r>
              <a:rPr lang="en-US" sz="1600" b="1" dirty="0" smtClean="0">
                <a:solidFill>
                  <a:srgbClr val="FFFF00"/>
                </a:solidFill>
                <a:effectLst>
                  <a:outerShdw blurRad="38100" dist="38100" dir="2700000" algn="tl">
                    <a:srgbClr val="000000"/>
                  </a:outerShdw>
                </a:effectLst>
                <a:latin typeface="Times New Roman" pitchFamily="-105" charset="0"/>
              </a:rPr>
              <a:t> you have the condition </a:t>
            </a:r>
            <a:endParaRPr lang="en-US" sz="1600" dirty="0"/>
          </a:p>
        </p:txBody>
      </p:sp>
      <p:sp>
        <p:nvSpPr>
          <p:cNvPr id="32" name="Rectangle 31"/>
          <p:cNvSpPr/>
          <p:nvPr/>
        </p:nvSpPr>
        <p:spPr>
          <a:xfrm>
            <a:off x="1349780" y="4225751"/>
            <a:ext cx="6485169" cy="338554"/>
          </a:xfrm>
          <a:prstGeom prst="rect">
            <a:avLst/>
          </a:prstGeom>
        </p:spPr>
        <p:txBody>
          <a:bodyPr wrap="none">
            <a:spAutoFit/>
          </a:bodyPr>
          <a:lstStyle/>
          <a:p>
            <a:r>
              <a:rPr lang="en-US" sz="1600" b="1" dirty="0" smtClean="0">
                <a:solidFill>
                  <a:srgbClr val="FFFF00"/>
                </a:solidFill>
                <a:effectLst>
                  <a:outerShdw blurRad="38100" dist="38100" dir="2700000" algn="tl">
                    <a:srgbClr val="000000"/>
                  </a:outerShdw>
                </a:effectLst>
                <a:latin typeface="Times New Roman" pitchFamily="-105" charset="0"/>
              </a:rPr>
              <a:t>Probability you will not test positive </a:t>
            </a:r>
            <a:r>
              <a:rPr lang="en-US" sz="1600" b="1" u="sng" dirty="0" smtClean="0">
                <a:solidFill>
                  <a:srgbClr val="FFFF00"/>
                </a:solidFill>
                <a:effectLst>
                  <a:outerShdw blurRad="38100" dist="38100" dir="2700000" algn="tl">
                    <a:srgbClr val="000000"/>
                  </a:outerShdw>
                </a:effectLst>
                <a:latin typeface="Times New Roman" pitchFamily="-105" charset="0"/>
              </a:rPr>
              <a:t>given</a:t>
            </a:r>
            <a:r>
              <a:rPr lang="en-US" sz="1600" b="1" dirty="0" smtClean="0">
                <a:solidFill>
                  <a:srgbClr val="FFFF00"/>
                </a:solidFill>
                <a:effectLst>
                  <a:outerShdw blurRad="38100" dist="38100" dir="2700000" algn="tl">
                    <a:srgbClr val="000000"/>
                  </a:outerShdw>
                </a:effectLst>
                <a:latin typeface="Times New Roman" pitchFamily="-105" charset="0"/>
              </a:rPr>
              <a:t> you do not have the condition</a:t>
            </a:r>
            <a:endParaRPr lang="en-US" sz="1600" dirty="0"/>
          </a:p>
        </p:txBody>
      </p:sp>
    </p:spTree>
    <p:extLst>
      <p:ext uri="{BB962C8B-B14F-4D97-AF65-F5344CB8AC3E}">
        <p14:creationId xmlns:p14="http://schemas.microsoft.com/office/powerpoint/2010/main" val="216507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grpSp>
        <p:nvGrpSpPr>
          <p:cNvPr id="24" name="Group 23"/>
          <p:cNvGrpSpPr/>
          <p:nvPr/>
        </p:nvGrpSpPr>
        <p:grpSpPr>
          <a:xfrm>
            <a:off x="3188940" y="1385888"/>
            <a:ext cx="421910" cy="1294715"/>
            <a:chOff x="3687091" y="3755767"/>
            <a:chExt cx="421910" cy="1726287"/>
          </a:xfrm>
        </p:grpSpPr>
        <p:sp>
          <p:nvSpPr>
            <p:cNvPr id="17" name="Rectangle 16"/>
            <p:cNvSpPr/>
            <p:nvPr/>
          </p:nvSpPr>
          <p:spPr>
            <a:xfrm>
              <a:off x="3744799" y="3755767"/>
              <a:ext cx="364202"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a:t>
              </a:r>
              <a:endParaRPr lang="en-US" sz="2400" dirty="0"/>
            </a:p>
          </p:txBody>
        </p:sp>
        <p:sp>
          <p:nvSpPr>
            <p:cNvPr id="18" name="Rectangle 17"/>
            <p:cNvSpPr/>
            <p:nvPr/>
          </p:nvSpPr>
          <p:spPr>
            <a:xfrm>
              <a:off x="3687091" y="4866501"/>
              <a:ext cx="287158"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a:t>
              </a:r>
              <a:endParaRPr lang="en-US" sz="2400" dirty="0"/>
            </a:p>
          </p:txBody>
        </p:sp>
      </p:grpSp>
      <p:grpSp>
        <p:nvGrpSpPr>
          <p:cNvPr id="23" name="Group 22"/>
          <p:cNvGrpSpPr/>
          <p:nvPr/>
        </p:nvGrpSpPr>
        <p:grpSpPr>
          <a:xfrm>
            <a:off x="4333938" y="628650"/>
            <a:ext cx="492443" cy="2051953"/>
            <a:chOff x="4715401" y="2746117"/>
            <a:chExt cx="492443" cy="2735937"/>
          </a:xfrm>
        </p:grpSpPr>
        <p:sp>
          <p:nvSpPr>
            <p:cNvPr id="4" name="Rectangle 3"/>
            <p:cNvSpPr/>
            <p:nvPr/>
          </p:nvSpPr>
          <p:spPr>
            <a:xfrm>
              <a:off x="4773109" y="3755768"/>
              <a:ext cx="338554"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5</a:t>
              </a:r>
              <a:endParaRPr lang="en-US" sz="2400" dirty="0"/>
            </a:p>
          </p:txBody>
        </p:sp>
        <p:sp>
          <p:nvSpPr>
            <p:cNvPr id="10" name="Rectangle 9"/>
            <p:cNvSpPr/>
            <p:nvPr/>
          </p:nvSpPr>
          <p:spPr>
            <a:xfrm>
              <a:off x="4715401" y="4866501"/>
              <a:ext cx="492443"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95</a:t>
              </a:r>
              <a:endParaRPr lang="en-US" sz="2400" dirty="0"/>
            </a:p>
          </p:txBody>
        </p:sp>
        <p:sp>
          <p:nvSpPr>
            <p:cNvPr id="19" name="Rectangle 18"/>
            <p:cNvSpPr/>
            <p:nvPr/>
          </p:nvSpPr>
          <p:spPr>
            <a:xfrm>
              <a:off x="4773109" y="2746117"/>
              <a:ext cx="287158"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a:t>
              </a:r>
              <a:endParaRPr lang="en-US" sz="2400" dirty="0"/>
            </a:p>
          </p:txBody>
        </p:sp>
      </p:grpSp>
      <p:grpSp>
        <p:nvGrpSpPr>
          <p:cNvPr id="3" name="Group 2"/>
          <p:cNvGrpSpPr/>
          <p:nvPr/>
        </p:nvGrpSpPr>
        <p:grpSpPr>
          <a:xfrm>
            <a:off x="5478934" y="628650"/>
            <a:ext cx="492443" cy="2051953"/>
            <a:chOff x="5977084" y="2746117"/>
            <a:chExt cx="492443" cy="2735937"/>
          </a:xfrm>
        </p:grpSpPr>
        <p:sp>
          <p:nvSpPr>
            <p:cNvPr id="15" name="Rectangle 14"/>
            <p:cNvSpPr/>
            <p:nvPr/>
          </p:nvSpPr>
          <p:spPr>
            <a:xfrm>
              <a:off x="5977084" y="3755768"/>
              <a:ext cx="492443"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98</a:t>
              </a:r>
              <a:endParaRPr lang="en-US" sz="2400" dirty="0"/>
            </a:p>
          </p:txBody>
        </p:sp>
        <p:sp>
          <p:nvSpPr>
            <p:cNvPr id="16" name="Rectangle 15"/>
            <p:cNvSpPr/>
            <p:nvPr/>
          </p:nvSpPr>
          <p:spPr>
            <a:xfrm>
              <a:off x="5977084" y="4866501"/>
              <a:ext cx="338554"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2</a:t>
              </a:r>
              <a:endParaRPr lang="en-US" sz="2400" dirty="0"/>
            </a:p>
          </p:txBody>
        </p:sp>
        <p:sp>
          <p:nvSpPr>
            <p:cNvPr id="20" name="Rectangle 19"/>
            <p:cNvSpPr/>
            <p:nvPr/>
          </p:nvSpPr>
          <p:spPr>
            <a:xfrm>
              <a:off x="5977084" y="2746117"/>
              <a:ext cx="364202"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a:t>
              </a:r>
              <a:endParaRPr lang="en-US" sz="2400" dirty="0"/>
            </a:p>
          </p:txBody>
        </p:sp>
      </p:grpSp>
      <p:sp>
        <p:nvSpPr>
          <p:cNvPr id="21" name="Rectangle 20"/>
          <p:cNvSpPr/>
          <p:nvPr/>
        </p:nvSpPr>
        <p:spPr>
          <a:xfrm>
            <a:off x="3692849" y="171450"/>
            <a:ext cx="3068418" cy="461665"/>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Presence of Condition</a:t>
            </a:r>
            <a:endParaRPr lang="en-US" sz="2400" dirty="0"/>
          </a:p>
        </p:txBody>
      </p:sp>
      <p:sp>
        <p:nvSpPr>
          <p:cNvPr id="22" name="Rectangle 21"/>
          <p:cNvSpPr/>
          <p:nvPr/>
        </p:nvSpPr>
        <p:spPr>
          <a:xfrm>
            <a:off x="1828801" y="1655163"/>
            <a:ext cx="1022485" cy="830997"/>
          </a:xfrm>
          <a:prstGeom prst="rect">
            <a:avLst/>
          </a:prstGeom>
        </p:spPr>
        <p:txBody>
          <a:bodyPr wrap="none">
            <a:spAutoFit/>
          </a:bodyPr>
          <a:lstStyle/>
          <a:p>
            <a:pPr algn="ctr"/>
            <a:r>
              <a:rPr lang="en-US" sz="2400" b="1" dirty="0" smtClean="0">
                <a:solidFill>
                  <a:srgbClr val="FFFF00"/>
                </a:solidFill>
                <a:effectLst>
                  <a:outerShdw blurRad="38100" dist="38100" dir="2700000" algn="tl">
                    <a:srgbClr val="000000"/>
                  </a:outerShdw>
                </a:effectLst>
                <a:latin typeface="Times New Roman" pitchFamily="-105" charset="0"/>
              </a:rPr>
              <a:t>Test </a:t>
            </a:r>
          </a:p>
          <a:p>
            <a:pPr algn="ctr"/>
            <a:r>
              <a:rPr lang="en-US" sz="2400" b="1" dirty="0" smtClean="0">
                <a:solidFill>
                  <a:srgbClr val="FFFF00"/>
                </a:solidFill>
                <a:effectLst>
                  <a:outerShdw blurRad="38100" dist="38100" dir="2700000" algn="tl">
                    <a:srgbClr val="000000"/>
                  </a:outerShdw>
                </a:effectLst>
                <a:latin typeface="Times New Roman" pitchFamily="-105" charset="0"/>
              </a:rPr>
              <a:t>Result</a:t>
            </a:r>
            <a:endParaRPr lang="en-US" sz="2400" dirty="0"/>
          </a:p>
        </p:txBody>
      </p:sp>
      <p:sp>
        <p:nvSpPr>
          <p:cNvPr id="25" name="Rectangle 24"/>
          <p:cNvSpPr/>
          <p:nvPr/>
        </p:nvSpPr>
        <p:spPr>
          <a:xfrm>
            <a:off x="3997649" y="119796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140649" y="119796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997649" y="205521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140649" y="205521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200400" y="3882851"/>
            <a:ext cx="2454518"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Sensitivity </a:t>
            </a:r>
            <a:r>
              <a:rPr lang="en-US" b="1" dirty="0">
                <a:solidFill>
                  <a:srgbClr val="FFFF00"/>
                </a:solidFill>
                <a:effectLst>
                  <a:outerShdw blurRad="38100" dist="38100" dir="2700000" algn="tl">
                    <a:srgbClr val="000000"/>
                  </a:outerShdw>
                </a:effectLst>
                <a:latin typeface="Times New Roman" pitchFamily="-105" charset="0"/>
              </a:rPr>
              <a:t> </a:t>
            </a:r>
            <a:r>
              <a:rPr lang="en-US" b="1" dirty="0" smtClean="0">
                <a:solidFill>
                  <a:srgbClr val="FFFF00"/>
                </a:solidFill>
                <a:effectLst>
                  <a:outerShdw blurRad="38100" dist="38100" dir="2700000" algn="tl">
                    <a:srgbClr val="000000"/>
                  </a:outerShdw>
                </a:effectLst>
                <a:latin typeface="Times New Roman" pitchFamily="-105" charset="0"/>
              </a:rPr>
              <a:t>x Incidence</a:t>
            </a:r>
            <a:endParaRPr lang="en-US" dirty="0"/>
          </a:p>
        </p:txBody>
      </p:sp>
      <p:sp>
        <p:nvSpPr>
          <p:cNvPr id="31" name="Rectangle 30"/>
          <p:cNvSpPr/>
          <p:nvPr/>
        </p:nvSpPr>
        <p:spPr>
          <a:xfrm>
            <a:off x="1175473" y="3200401"/>
            <a:ext cx="7023076" cy="646331"/>
          </a:xfrm>
          <a:prstGeom prst="rect">
            <a:avLst/>
          </a:prstGeom>
        </p:spPr>
        <p:txBody>
          <a:bodyPr wrap="none">
            <a:spAutoFit/>
          </a:bodyPr>
          <a:lstStyle/>
          <a:p>
            <a:pPr algn="ctr"/>
            <a:r>
              <a:rPr lang="en-US" b="1" dirty="0" smtClean="0">
                <a:solidFill>
                  <a:srgbClr val="FFFF00"/>
                </a:solidFill>
                <a:effectLst>
                  <a:outerShdw blurRad="38100" dist="38100" dir="2700000" algn="tl">
                    <a:srgbClr val="000000"/>
                  </a:outerShdw>
                </a:effectLst>
                <a:latin typeface="Times New Roman" pitchFamily="-105" charset="0"/>
              </a:rPr>
              <a:t>If 1% of the population has the condition, what is the probability that</a:t>
            </a:r>
          </a:p>
          <a:p>
            <a:pPr algn="ctr"/>
            <a:r>
              <a:rPr lang="en-US" b="1" dirty="0" smtClean="0">
                <a:solidFill>
                  <a:srgbClr val="FFFF00"/>
                </a:solidFill>
                <a:effectLst>
                  <a:outerShdw blurRad="38100" dist="38100" dir="2700000" algn="tl">
                    <a:srgbClr val="000000"/>
                  </a:outerShdw>
                </a:effectLst>
                <a:latin typeface="Times New Roman" pitchFamily="-105" charset="0"/>
              </a:rPr>
              <a:t> if you have a positive test that you have the condition?</a:t>
            </a:r>
            <a:endParaRPr lang="en-US" dirty="0"/>
          </a:p>
        </p:txBody>
      </p:sp>
      <p:sp>
        <p:nvSpPr>
          <p:cNvPr id="33" name="Rectangle 32"/>
          <p:cNvSpPr/>
          <p:nvPr/>
        </p:nvSpPr>
        <p:spPr>
          <a:xfrm>
            <a:off x="534824" y="4282901"/>
            <a:ext cx="8304377"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(Sensitivity x Incidence) + (Complement of Specificity x Complement of Incidence) </a:t>
            </a:r>
            <a:endParaRPr lang="en-US" dirty="0"/>
          </a:p>
        </p:txBody>
      </p:sp>
      <p:cxnSp>
        <p:nvCxnSpPr>
          <p:cNvPr id="5" name="Straight Connector 4"/>
          <p:cNvCxnSpPr/>
          <p:nvPr/>
        </p:nvCxnSpPr>
        <p:spPr>
          <a:xfrm>
            <a:off x="1828800" y="4229100"/>
            <a:ext cx="5791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424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grpSp>
        <p:nvGrpSpPr>
          <p:cNvPr id="24" name="Group 23"/>
          <p:cNvGrpSpPr/>
          <p:nvPr/>
        </p:nvGrpSpPr>
        <p:grpSpPr>
          <a:xfrm>
            <a:off x="3188940" y="1385888"/>
            <a:ext cx="421910" cy="1294715"/>
            <a:chOff x="3687091" y="3755767"/>
            <a:chExt cx="421910" cy="1726287"/>
          </a:xfrm>
        </p:grpSpPr>
        <p:sp>
          <p:nvSpPr>
            <p:cNvPr id="17" name="Rectangle 16"/>
            <p:cNvSpPr/>
            <p:nvPr/>
          </p:nvSpPr>
          <p:spPr>
            <a:xfrm>
              <a:off x="3744799" y="3755767"/>
              <a:ext cx="364202"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a:t>
              </a:r>
              <a:endParaRPr lang="en-US" sz="2400" dirty="0"/>
            </a:p>
          </p:txBody>
        </p:sp>
        <p:sp>
          <p:nvSpPr>
            <p:cNvPr id="18" name="Rectangle 17"/>
            <p:cNvSpPr/>
            <p:nvPr/>
          </p:nvSpPr>
          <p:spPr>
            <a:xfrm>
              <a:off x="3687091" y="4866501"/>
              <a:ext cx="287158"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a:t>
              </a:r>
              <a:endParaRPr lang="en-US" sz="2400" dirty="0"/>
            </a:p>
          </p:txBody>
        </p:sp>
      </p:grpSp>
      <p:grpSp>
        <p:nvGrpSpPr>
          <p:cNvPr id="23" name="Group 22"/>
          <p:cNvGrpSpPr/>
          <p:nvPr/>
        </p:nvGrpSpPr>
        <p:grpSpPr>
          <a:xfrm>
            <a:off x="4333938" y="628650"/>
            <a:ext cx="492443" cy="2051953"/>
            <a:chOff x="4715401" y="2746117"/>
            <a:chExt cx="492443" cy="2735937"/>
          </a:xfrm>
        </p:grpSpPr>
        <p:sp>
          <p:nvSpPr>
            <p:cNvPr id="4" name="Rectangle 3"/>
            <p:cNvSpPr/>
            <p:nvPr/>
          </p:nvSpPr>
          <p:spPr>
            <a:xfrm>
              <a:off x="4773109" y="3755768"/>
              <a:ext cx="338554"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5</a:t>
              </a:r>
              <a:endParaRPr lang="en-US" sz="2400" dirty="0"/>
            </a:p>
          </p:txBody>
        </p:sp>
        <p:sp>
          <p:nvSpPr>
            <p:cNvPr id="10" name="Rectangle 9"/>
            <p:cNvSpPr/>
            <p:nvPr/>
          </p:nvSpPr>
          <p:spPr>
            <a:xfrm>
              <a:off x="4715401" y="4866501"/>
              <a:ext cx="492443"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95</a:t>
              </a:r>
              <a:endParaRPr lang="en-US" sz="2400" dirty="0"/>
            </a:p>
          </p:txBody>
        </p:sp>
        <p:sp>
          <p:nvSpPr>
            <p:cNvPr id="19" name="Rectangle 18"/>
            <p:cNvSpPr/>
            <p:nvPr/>
          </p:nvSpPr>
          <p:spPr>
            <a:xfrm>
              <a:off x="4773109" y="2746117"/>
              <a:ext cx="287158"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a:t>
              </a:r>
              <a:endParaRPr lang="en-US" sz="2400" dirty="0"/>
            </a:p>
          </p:txBody>
        </p:sp>
      </p:grpSp>
      <p:grpSp>
        <p:nvGrpSpPr>
          <p:cNvPr id="3" name="Group 2"/>
          <p:cNvGrpSpPr/>
          <p:nvPr/>
        </p:nvGrpSpPr>
        <p:grpSpPr>
          <a:xfrm>
            <a:off x="5478934" y="628650"/>
            <a:ext cx="492443" cy="2051953"/>
            <a:chOff x="5977084" y="2746117"/>
            <a:chExt cx="492443" cy="2735937"/>
          </a:xfrm>
        </p:grpSpPr>
        <p:sp>
          <p:nvSpPr>
            <p:cNvPr id="15" name="Rectangle 14"/>
            <p:cNvSpPr/>
            <p:nvPr/>
          </p:nvSpPr>
          <p:spPr>
            <a:xfrm>
              <a:off x="5977084" y="3755768"/>
              <a:ext cx="492443"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98</a:t>
              </a:r>
              <a:endParaRPr lang="en-US" sz="2400" dirty="0"/>
            </a:p>
          </p:txBody>
        </p:sp>
        <p:sp>
          <p:nvSpPr>
            <p:cNvPr id="16" name="Rectangle 15"/>
            <p:cNvSpPr/>
            <p:nvPr/>
          </p:nvSpPr>
          <p:spPr>
            <a:xfrm>
              <a:off x="5977084" y="4866501"/>
              <a:ext cx="338554"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2</a:t>
              </a:r>
              <a:endParaRPr lang="en-US" sz="2400" dirty="0"/>
            </a:p>
          </p:txBody>
        </p:sp>
        <p:sp>
          <p:nvSpPr>
            <p:cNvPr id="20" name="Rectangle 19"/>
            <p:cNvSpPr/>
            <p:nvPr/>
          </p:nvSpPr>
          <p:spPr>
            <a:xfrm>
              <a:off x="5977084" y="2746117"/>
              <a:ext cx="364202"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a:t>
              </a:r>
              <a:endParaRPr lang="en-US" sz="2400" dirty="0"/>
            </a:p>
          </p:txBody>
        </p:sp>
      </p:grpSp>
      <p:sp>
        <p:nvSpPr>
          <p:cNvPr id="21" name="Rectangle 20"/>
          <p:cNvSpPr/>
          <p:nvPr/>
        </p:nvSpPr>
        <p:spPr>
          <a:xfrm>
            <a:off x="3692849" y="171450"/>
            <a:ext cx="3068418" cy="461665"/>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Presence of Condition</a:t>
            </a:r>
            <a:endParaRPr lang="en-US" sz="2400" dirty="0"/>
          </a:p>
        </p:txBody>
      </p:sp>
      <p:sp>
        <p:nvSpPr>
          <p:cNvPr id="22" name="Rectangle 21"/>
          <p:cNvSpPr/>
          <p:nvPr/>
        </p:nvSpPr>
        <p:spPr>
          <a:xfrm>
            <a:off x="1828801" y="1655163"/>
            <a:ext cx="1022485" cy="830997"/>
          </a:xfrm>
          <a:prstGeom prst="rect">
            <a:avLst/>
          </a:prstGeom>
        </p:spPr>
        <p:txBody>
          <a:bodyPr wrap="none">
            <a:spAutoFit/>
          </a:bodyPr>
          <a:lstStyle/>
          <a:p>
            <a:pPr algn="ctr"/>
            <a:r>
              <a:rPr lang="en-US" sz="2400" b="1" dirty="0" smtClean="0">
                <a:solidFill>
                  <a:srgbClr val="FFFF00"/>
                </a:solidFill>
                <a:effectLst>
                  <a:outerShdw blurRad="38100" dist="38100" dir="2700000" algn="tl">
                    <a:srgbClr val="000000"/>
                  </a:outerShdw>
                </a:effectLst>
                <a:latin typeface="Times New Roman" pitchFamily="-105" charset="0"/>
              </a:rPr>
              <a:t>Test </a:t>
            </a:r>
          </a:p>
          <a:p>
            <a:pPr algn="ctr"/>
            <a:r>
              <a:rPr lang="en-US" sz="2400" b="1" dirty="0" smtClean="0">
                <a:solidFill>
                  <a:srgbClr val="FFFF00"/>
                </a:solidFill>
                <a:effectLst>
                  <a:outerShdw blurRad="38100" dist="38100" dir="2700000" algn="tl">
                    <a:srgbClr val="000000"/>
                  </a:outerShdw>
                </a:effectLst>
                <a:latin typeface="Times New Roman" pitchFamily="-105" charset="0"/>
              </a:rPr>
              <a:t>Result</a:t>
            </a:r>
            <a:endParaRPr lang="en-US" sz="2400" dirty="0"/>
          </a:p>
        </p:txBody>
      </p:sp>
      <p:sp>
        <p:nvSpPr>
          <p:cNvPr id="25" name="Rectangle 24"/>
          <p:cNvSpPr/>
          <p:nvPr/>
        </p:nvSpPr>
        <p:spPr>
          <a:xfrm>
            <a:off x="3997649" y="119796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140649" y="119796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997649" y="205521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140649" y="205521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971800" y="3882851"/>
            <a:ext cx="1377150"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(0.98 x 0.01)</a:t>
            </a:r>
            <a:endParaRPr lang="en-US" dirty="0"/>
          </a:p>
        </p:txBody>
      </p:sp>
      <p:sp>
        <p:nvSpPr>
          <p:cNvPr id="31" name="Rectangle 30"/>
          <p:cNvSpPr/>
          <p:nvPr/>
        </p:nvSpPr>
        <p:spPr>
          <a:xfrm>
            <a:off x="1175473" y="3200401"/>
            <a:ext cx="7023076" cy="646331"/>
          </a:xfrm>
          <a:prstGeom prst="rect">
            <a:avLst/>
          </a:prstGeom>
        </p:spPr>
        <p:txBody>
          <a:bodyPr wrap="none">
            <a:spAutoFit/>
          </a:bodyPr>
          <a:lstStyle/>
          <a:p>
            <a:pPr algn="ctr"/>
            <a:r>
              <a:rPr lang="en-US" b="1" dirty="0" smtClean="0">
                <a:solidFill>
                  <a:srgbClr val="FFFF00"/>
                </a:solidFill>
                <a:effectLst>
                  <a:outerShdw blurRad="38100" dist="38100" dir="2700000" algn="tl">
                    <a:srgbClr val="000000"/>
                  </a:outerShdw>
                </a:effectLst>
                <a:latin typeface="Times New Roman" pitchFamily="-105" charset="0"/>
              </a:rPr>
              <a:t>If 1% of the population has the condition, what is the probability that</a:t>
            </a:r>
          </a:p>
          <a:p>
            <a:pPr algn="ctr"/>
            <a:r>
              <a:rPr lang="en-US" b="1" dirty="0" smtClean="0">
                <a:solidFill>
                  <a:srgbClr val="FFFF00"/>
                </a:solidFill>
                <a:effectLst>
                  <a:outerShdw blurRad="38100" dist="38100" dir="2700000" algn="tl">
                    <a:srgbClr val="000000"/>
                  </a:outerShdw>
                </a:effectLst>
                <a:latin typeface="Times New Roman" pitchFamily="-105" charset="0"/>
              </a:rPr>
              <a:t> if you have a positive test that you have the condition?</a:t>
            </a:r>
            <a:endParaRPr lang="en-US" dirty="0"/>
          </a:p>
        </p:txBody>
      </p:sp>
      <p:sp>
        <p:nvSpPr>
          <p:cNvPr id="33" name="Rectangle 32"/>
          <p:cNvSpPr/>
          <p:nvPr/>
        </p:nvSpPr>
        <p:spPr>
          <a:xfrm>
            <a:off x="2229462" y="4286250"/>
            <a:ext cx="2701168"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(0.98 x 0.01) + (0.05 x .99) </a:t>
            </a:r>
            <a:endParaRPr lang="en-US" dirty="0"/>
          </a:p>
        </p:txBody>
      </p:sp>
      <p:cxnSp>
        <p:nvCxnSpPr>
          <p:cNvPr id="5" name="Straight Connector 4"/>
          <p:cNvCxnSpPr/>
          <p:nvPr/>
        </p:nvCxnSpPr>
        <p:spPr>
          <a:xfrm>
            <a:off x="2032748" y="4229100"/>
            <a:ext cx="3120091"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5233148" y="4066401"/>
            <a:ext cx="2005853"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 0.1653 = 16.53% </a:t>
            </a:r>
            <a:endParaRPr lang="en-US" dirty="0"/>
          </a:p>
        </p:txBody>
      </p:sp>
    </p:spTree>
    <p:extLst>
      <p:ext uri="{BB962C8B-B14F-4D97-AF65-F5344CB8AC3E}">
        <p14:creationId xmlns:p14="http://schemas.microsoft.com/office/powerpoint/2010/main" val="233385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Screen Shot 2019-04-20 at 4.11.13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1" y="767604"/>
            <a:ext cx="2736049" cy="1970391"/>
          </a:xfrm>
          <a:prstGeom prst="rect">
            <a:avLst/>
          </a:prstGeom>
        </p:spPr>
      </p:pic>
      <p:pic>
        <p:nvPicPr>
          <p:cNvPr id="6" name="Picture 5" descr="Screen Shot 2019-04-20 at 4.11.39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1096" y="757518"/>
            <a:ext cx="2897816" cy="1980476"/>
          </a:xfrm>
          <a:prstGeom prst="rect">
            <a:avLst/>
          </a:prstGeom>
        </p:spPr>
      </p:pic>
      <p:pic>
        <p:nvPicPr>
          <p:cNvPr id="7" name="Picture 6" descr="Screen Shot 2019-04-20 at 4.12.13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74527" y="742951"/>
            <a:ext cx="2854321" cy="1991147"/>
          </a:xfrm>
          <a:prstGeom prst="rect">
            <a:avLst/>
          </a:prstGeom>
        </p:spPr>
      </p:pic>
      <p:pic>
        <p:nvPicPr>
          <p:cNvPr id="10" name="Picture 9" descr="Screen Shot 2019-04-20 at 4.16.23 P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11500" y="2857500"/>
            <a:ext cx="2832100" cy="2129426"/>
          </a:xfrm>
          <a:prstGeom prst="rect">
            <a:avLst/>
          </a:prstGeom>
        </p:spPr>
      </p:pic>
    </p:spTree>
    <p:extLst>
      <p:ext uri="{BB962C8B-B14F-4D97-AF65-F5344CB8AC3E}">
        <p14:creationId xmlns:p14="http://schemas.microsoft.com/office/powerpoint/2010/main" val="143351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443080"/>
            <a:ext cx="7086600" cy="4189352"/>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 from Kathy</a:t>
            </a:r>
          </a:p>
          <a:p>
            <a:pPr marL="1143000" indent="-1143000" algn="ctr">
              <a:lnSpc>
                <a:spcPct val="95000"/>
              </a:lnSpc>
              <a:buAutoNum type="arabicParenR"/>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What is the probability if you test positive twice that you have the disease (conditional on fact that you tested positive the 1</a:t>
            </a:r>
            <a:r>
              <a:rPr lang="en-US" sz="2800" b="1" baseline="30000" dirty="0" smtClean="0">
                <a:solidFill>
                  <a:srgbClr val="FFFF00"/>
                </a:solidFill>
                <a:effectLst>
                  <a:outerShdw blurRad="38100" dist="38100" dir="2700000" algn="tl">
                    <a:srgbClr val="000000"/>
                  </a:outerShdw>
                </a:effectLst>
                <a:latin typeface="Times New Roman" pitchFamily="-105" charset="0"/>
              </a:rPr>
              <a:t>st</a:t>
            </a:r>
            <a:r>
              <a:rPr lang="en-US" sz="2800" b="1" dirty="0" smtClean="0">
                <a:solidFill>
                  <a:srgbClr val="FFFF00"/>
                </a:solidFill>
                <a:effectLst>
                  <a:outerShdw blurRad="38100" dist="38100" dir="2700000" algn="tl">
                    <a:srgbClr val="000000"/>
                  </a:outerShdw>
                </a:effectLst>
                <a:latin typeface="Times New Roman" pitchFamily="-105" charset="0"/>
              </a:rPr>
              <a:t> time)</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16.5%</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33.0%</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66.0%</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80.0%</a:t>
            </a:r>
          </a:p>
        </p:txBody>
      </p:sp>
      <p:sp>
        <p:nvSpPr>
          <p:cNvPr id="3" name="TextBox 2"/>
          <p:cNvSpPr txBox="1"/>
          <p:nvPr/>
        </p:nvSpPr>
        <p:spPr>
          <a:xfrm>
            <a:off x="381000" y="285750"/>
            <a:ext cx="805028" cy="584776"/>
          </a:xfrm>
          <a:prstGeom prst="rect">
            <a:avLst/>
          </a:prstGeom>
          <a:noFill/>
        </p:spPr>
        <p:txBody>
          <a:bodyPr wrap="none" rtlCol="0">
            <a:spAutoFit/>
          </a:bodyPr>
          <a:lstStyle/>
          <a:p>
            <a:r>
              <a:rPr lang="en-US" sz="3200" dirty="0" smtClean="0">
                <a:solidFill>
                  <a:schemeClr val="bg1"/>
                </a:solidFill>
              </a:rPr>
              <a:t>#11</a:t>
            </a:r>
            <a:endParaRPr lang="en-US" sz="3200" dirty="0">
              <a:solidFill>
                <a:schemeClr val="bg1"/>
              </a:solidFill>
            </a:endParaRPr>
          </a:p>
        </p:txBody>
      </p:sp>
    </p:spTree>
    <p:extLst>
      <p:ext uri="{BB962C8B-B14F-4D97-AF65-F5344CB8AC3E}">
        <p14:creationId xmlns:p14="http://schemas.microsoft.com/office/powerpoint/2010/main" val="3617588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443080"/>
            <a:ext cx="7086600" cy="4189352"/>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Question from Kathy</a:t>
            </a:r>
          </a:p>
          <a:p>
            <a:pPr marL="1143000" indent="-1143000" algn="ctr">
              <a:lnSpc>
                <a:spcPct val="95000"/>
              </a:lnSpc>
              <a:buAutoNum type="arabicParenR"/>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What is the probability if you test positive twice that you have the disease (conditional on fact that you tested positive the 1</a:t>
            </a:r>
            <a:r>
              <a:rPr lang="en-US" sz="2800" b="1" baseline="30000" dirty="0" smtClean="0">
                <a:solidFill>
                  <a:srgbClr val="FFFF00"/>
                </a:solidFill>
                <a:effectLst>
                  <a:outerShdw blurRad="38100" dist="38100" dir="2700000" algn="tl">
                    <a:srgbClr val="000000"/>
                  </a:outerShdw>
                </a:effectLst>
                <a:latin typeface="Times New Roman" pitchFamily="-105" charset="0"/>
              </a:rPr>
              <a:t>st</a:t>
            </a:r>
            <a:r>
              <a:rPr lang="en-US" sz="2800" b="1" dirty="0" smtClean="0">
                <a:solidFill>
                  <a:srgbClr val="FFFF00"/>
                </a:solidFill>
                <a:effectLst>
                  <a:outerShdw blurRad="38100" dist="38100" dir="2700000" algn="tl">
                    <a:srgbClr val="000000"/>
                  </a:outerShdw>
                </a:effectLst>
                <a:latin typeface="Times New Roman" pitchFamily="-105" charset="0"/>
              </a:rPr>
              <a:t> time)</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16.5%</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33.0%</a:t>
            </a:r>
          </a:p>
          <a:p>
            <a:pPr marL="1143000" indent="-1143000" algn="ctr">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66.0%</a:t>
            </a:r>
          </a:p>
          <a:p>
            <a:pPr marL="1143000" indent="-1143000" algn="ctr">
              <a:lnSpc>
                <a:spcPct val="95000"/>
              </a:lnSpc>
              <a:buAutoNum type="arabicParenR"/>
              <a:defRPr/>
            </a:pPr>
            <a:r>
              <a:rPr lang="en-US" sz="2800" b="1" dirty="0" smtClean="0">
                <a:solidFill>
                  <a:schemeClr val="bg1"/>
                </a:solidFill>
                <a:effectLst>
                  <a:outerShdw blurRad="38100" dist="38100" dir="2700000" algn="tl">
                    <a:srgbClr val="000000"/>
                  </a:outerShdw>
                </a:effectLst>
                <a:latin typeface="Times New Roman" pitchFamily="-105" charset="0"/>
              </a:rPr>
              <a:t>80.0%</a:t>
            </a:r>
          </a:p>
        </p:txBody>
      </p:sp>
    </p:spTree>
    <p:extLst>
      <p:ext uri="{BB962C8B-B14F-4D97-AF65-F5344CB8AC3E}">
        <p14:creationId xmlns:p14="http://schemas.microsoft.com/office/powerpoint/2010/main" val="11415309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grpSp>
        <p:nvGrpSpPr>
          <p:cNvPr id="24" name="Group 23"/>
          <p:cNvGrpSpPr/>
          <p:nvPr/>
        </p:nvGrpSpPr>
        <p:grpSpPr>
          <a:xfrm>
            <a:off x="3188940" y="1385888"/>
            <a:ext cx="421910" cy="1294715"/>
            <a:chOff x="3687091" y="3755767"/>
            <a:chExt cx="421910" cy="1726287"/>
          </a:xfrm>
        </p:grpSpPr>
        <p:sp>
          <p:nvSpPr>
            <p:cNvPr id="17" name="Rectangle 16"/>
            <p:cNvSpPr/>
            <p:nvPr/>
          </p:nvSpPr>
          <p:spPr>
            <a:xfrm>
              <a:off x="3744799" y="3755767"/>
              <a:ext cx="364202"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a:t>
              </a:r>
              <a:endParaRPr lang="en-US" sz="2400" dirty="0"/>
            </a:p>
          </p:txBody>
        </p:sp>
        <p:sp>
          <p:nvSpPr>
            <p:cNvPr id="18" name="Rectangle 17"/>
            <p:cNvSpPr/>
            <p:nvPr/>
          </p:nvSpPr>
          <p:spPr>
            <a:xfrm>
              <a:off x="3687091" y="4866501"/>
              <a:ext cx="287158"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a:t>
              </a:r>
              <a:endParaRPr lang="en-US" sz="2400" dirty="0"/>
            </a:p>
          </p:txBody>
        </p:sp>
      </p:grpSp>
      <p:grpSp>
        <p:nvGrpSpPr>
          <p:cNvPr id="23" name="Group 22"/>
          <p:cNvGrpSpPr/>
          <p:nvPr/>
        </p:nvGrpSpPr>
        <p:grpSpPr>
          <a:xfrm>
            <a:off x="4333938" y="628650"/>
            <a:ext cx="492443" cy="2051953"/>
            <a:chOff x="4715401" y="2746117"/>
            <a:chExt cx="492443" cy="2735937"/>
          </a:xfrm>
        </p:grpSpPr>
        <p:sp>
          <p:nvSpPr>
            <p:cNvPr id="4" name="Rectangle 3"/>
            <p:cNvSpPr/>
            <p:nvPr/>
          </p:nvSpPr>
          <p:spPr>
            <a:xfrm>
              <a:off x="4773109" y="3755768"/>
              <a:ext cx="338554"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5</a:t>
              </a:r>
              <a:endParaRPr lang="en-US" sz="2400" dirty="0"/>
            </a:p>
          </p:txBody>
        </p:sp>
        <p:sp>
          <p:nvSpPr>
            <p:cNvPr id="10" name="Rectangle 9"/>
            <p:cNvSpPr/>
            <p:nvPr/>
          </p:nvSpPr>
          <p:spPr>
            <a:xfrm>
              <a:off x="4715401" y="4866501"/>
              <a:ext cx="492443"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95</a:t>
              </a:r>
              <a:endParaRPr lang="en-US" sz="2400" dirty="0"/>
            </a:p>
          </p:txBody>
        </p:sp>
        <p:sp>
          <p:nvSpPr>
            <p:cNvPr id="19" name="Rectangle 18"/>
            <p:cNvSpPr/>
            <p:nvPr/>
          </p:nvSpPr>
          <p:spPr>
            <a:xfrm>
              <a:off x="4773109" y="2746117"/>
              <a:ext cx="287158"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a:t>
              </a:r>
              <a:endParaRPr lang="en-US" sz="2400" dirty="0"/>
            </a:p>
          </p:txBody>
        </p:sp>
      </p:grpSp>
      <p:grpSp>
        <p:nvGrpSpPr>
          <p:cNvPr id="3" name="Group 2"/>
          <p:cNvGrpSpPr/>
          <p:nvPr/>
        </p:nvGrpSpPr>
        <p:grpSpPr>
          <a:xfrm>
            <a:off x="5478934" y="628650"/>
            <a:ext cx="492443" cy="2051953"/>
            <a:chOff x="5977084" y="2746117"/>
            <a:chExt cx="492443" cy="2735937"/>
          </a:xfrm>
        </p:grpSpPr>
        <p:sp>
          <p:nvSpPr>
            <p:cNvPr id="15" name="Rectangle 14"/>
            <p:cNvSpPr/>
            <p:nvPr/>
          </p:nvSpPr>
          <p:spPr>
            <a:xfrm>
              <a:off x="5977084" y="3755768"/>
              <a:ext cx="492443"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98</a:t>
              </a:r>
              <a:endParaRPr lang="en-US" sz="2400" dirty="0"/>
            </a:p>
          </p:txBody>
        </p:sp>
        <p:sp>
          <p:nvSpPr>
            <p:cNvPr id="16" name="Rectangle 15"/>
            <p:cNvSpPr/>
            <p:nvPr/>
          </p:nvSpPr>
          <p:spPr>
            <a:xfrm>
              <a:off x="5977084" y="4866501"/>
              <a:ext cx="338554"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2</a:t>
              </a:r>
              <a:endParaRPr lang="en-US" sz="2400" dirty="0"/>
            </a:p>
          </p:txBody>
        </p:sp>
        <p:sp>
          <p:nvSpPr>
            <p:cNvPr id="20" name="Rectangle 19"/>
            <p:cNvSpPr/>
            <p:nvPr/>
          </p:nvSpPr>
          <p:spPr>
            <a:xfrm>
              <a:off x="5977084" y="2746117"/>
              <a:ext cx="364202"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a:t>
              </a:r>
              <a:endParaRPr lang="en-US" sz="2400" dirty="0"/>
            </a:p>
          </p:txBody>
        </p:sp>
      </p:grpSp>
      <p:sp>
        <p:nvSpPr>
          <p:cNvPr id="21" name="Rectangle 20"/>
          <p:cNvSpPr/>
          <p:nvPr/>
        </p:nvSpPr>
        <p:spPr>
          <a:xfrm>
            <a:off x="3692849" y="171450"/>
            <a:ext cx="3068418" cy="461665"/>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Presence of Condition</a:t>
            </a:r>
            <a:endParaRPr lang="en-US" sz="2400" dirty="0"/>
          </a:p>
        </p:txBody>
      </p:sp>
      <p:sp>
        <p:nvSpPr>
          <p:cNvPr id="22" name="Rectangle 21"/>
          <p:cNvSpPr/>
          <p:nvPr/>
        </p:nvSpPr>
        <p:spPr>
          <a:xfrm>
            <a:off x="1828801" y="1655163"/>
            <a:ext cx="1022485" cy="830997"/>
          </a:xfrm>
          <a:prstGeom prst="rect">
            <a:avLst/>
          </a:prstGeom>
        </p:spPr>
        <p:txBody>
          <a:bodyPr wrap="none">
            <a:spAutoFit/>
          </a:bodyPr>
          <a:lstStyle/>
          <a:p>
            <a:pPr algn="ctr"/>
            <a:r>
              <a:rPr lang="en-US" sz="2400" b="1" dirty="0" smtClean="0">
                <a:solidFill>
                  <a:srgbClr val="FFFF00"/>
                </a:solidFill>
                <a:effectLst>
                  <a:outerShdw blurRad="38100" dist="38100" dir="2700000" algn="tl">
                    <a:srgbClr val="000000"/>
                  </a:outerShdw>
                </a:effectLst>
                <a:latin typeface="Times New Roman" pitchFamily="-105" charset="0"/>
              </a:rPr>
              <a:t>Test </a:t>
            </a:r>
          </a:p>
          <a:p>
            <a:pPr algn="ctr"/>
            <a:r>
              <a:rPr lang="en-US" sz="2400" b="1" dirty="0" smtClean="0">
                <a:solidFill>
                  <a:srgbClr val="FFFF00"/>
                </a:solidFill>
                <a:effectLst>
                  <a:outerShdw blurRad="38100" dist="38100" dir="2700000" algn="tl">
                    <a:srgbClr val="000000"/>
                  </a:outerShdw>
                </a:effectLst>
                <a:latin typeface="Times New Roman" pitchFamily="-105" charset="0"/>
              </a:rPr>
              <a:t>Result</a:t>
            </a:r>
            <a:endParaRPr lang="en-US" sz="2400" dirty="0"/>
          </a:p>
        </p:txBody>
      </p:sp>
      <p:sp>
        <p:nvSpPr>
          <p:cNvPr id="25" name="Rectangle 24"/>
          <p:cNvSpPr/>
          <p:nvPr/>
        </p:nvSpPr>
        <p:spPr>
          <a:xfrm>
            <a:off x="3997649" y="119796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140649" y="119796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997649" y="205521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140649" y="205521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438401" y="3882851"/>
            <a:ext cx="2011939"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(0.98 x 0.98 x 0.01)</a:t>
            </a:r>
            <a:endParaRPr lang="en-US" dirty="0"/>
          </a:p>
        </p:txBody>
      </p:sp>
      <p:sp>
        <p:nvSpPr>
          <p:cNvPr id="31" name="Rectangle 30"/>
          <p:cNvSpPr/>
          <p:nvPr/>
        </p:nvSpPr>
        <p:spPr>
          <a:xfrm>
            <a:off x="1175473" y="3200401"/>
            <a:ext cx="7023076" cy="646331"/>
          </a:xfrm>
          <a:prstGeom prst="rect">
            <a:avLst/>
          </a:prstGeom>
        </p:spPr>
        <p:txBody>
          <a:bodyPr wrap="none">
            <a:spAutoFit/>
          </a:bodyPr>
          <a:lstStyle/>
          <a:p>
            <a:pPr algn="ctr"/>
            <a:r>
              <a:rPr lang="en-US" b="1" dirty="0" smtClean="0">
                <a:solidFill>
                  <a:srgbClr val="FFFF00"/>
                </a:solidFill>
                <a:effectLst>
                  <a:outerShdw blurRad="38100" dist="38100" dir="2700000" algn="tl">
                    <a:srgbClr val="000000"/>
                  </a:outerShdw>
                </a:effectLst>
                <a:latin typeface="Times New Roman" pitchFamily="-105" charset="0"/>
              </a:rPr>
              <a:t>If 1% of the population has the condition, what is the probability that</a:t>
            </a:r>
          </a:p>
          <a:p>
            <a:pPr algn="ctr"/>
            <a:r>
              <a:rPr lang="en-US" b="1" dirty="0" smtClean="0">
                <a:solidFill>
                  <a:srgbClr val="FFFF00"/>
                </a:solidFill>
                <a:effectLst>
                  <a:outerShdw blurRad="38100" dist="38100" dir="2700000" algn="tl">
                    <a:srgbClr val="000000"/>
                  </a:outerShdw>
                </a:effectLst>
                <a:latin typeface="Times New Roman" pitchFamily="-105" charset="0"/>
              </a:rPr>
              <a:t> if you have a positive test that you have the condition?</a:t>
            </a:r>
            <a:endParaRPr lang="en-US" dirty="0"/>
          </a:p>
        </p:txBody>
      </p:sp>
      <p:sp>
        <p:nvSpPr>
          <p:cNvPr id="33" name="Rectangle 32"/>
          <p:cNvSpPr/>
          <p:nvPr/>
        </p:nvSpPr>
        <p:spPr>
          <a:xfrm>
            <a:off x="1524000" y="4286250"/>
            <a:ext cx="408616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(0.98 x 0.98 x 0.01) + (0.05 x 0.05 x 0.99) </a:t>
            </a:r>
            <a:endParaRPr lang="en-US" dirty="0"/>
          </a:p>
        </p:txBody>
      </p:sp>
      <p:cxnSp>
        <p:nvCxnSpPr>
          <p:cNvPr id="5" name="Straight Connector 4"/>
          <p:cNvCxnSpPr/>
          <p:nvPr/>
        </p:nvCxnSpPr>
        <p:spPr>
          <a:xfrm>
            <a:off x="1905001" y="4229100"/>
            <a:ext cx="3120091"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5614148" y="4066401"/>
            <a:ext cx="2121043"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 0.795 = 79.5%  !!!</a:t>
            </a:r>
            <a:endParaRPr lang="en-US" dirty="0"/>
          </a:p>
        </p:txBody>
      </p:sp>
    </p:spTree>
    <p:extLst>
      <p:ext uri="{BB962C8B-B14F-4D97-AF65-F5344CB8AC3E}">
        <p14:creationId xmlns:p14="http://schemas.microsoft.com/office/powerpoint/2010/main" val="286578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29"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grpSp>
        <p:nvGrpSpPr>
          <p:cNvPr id="24" name="Group 23"/>
          <p:cNvGrpSpPr/>
          <p:nvPr/>
        </p:nvGrpSpPr>
        <p:grpSpPr>
          <a:xfrm>
            <a:off x="3188940" y="1385888"/>
            <a:ext cx="421910" cy="1294715"/>
            <a:chOff x="3687091" y="3755767"/>
            <a:chExt cx="421910" cy="1726287"/>
          </a:xfrm>
        </p:grpSpPr>
        <p:sp>
          <p:nvSpPr>
            <p:cNvPr id="17" name="Rectangle 16"/>
            <p:cNvSpPr/>
            <p:nvPr/>
          </p:nvSpPr>
          <p:spPr>
            <a:xfrm>
              <a:off x="3744799" y="3755767"/>
              <a:ext cx="364202"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a:t>
              </a:r>
              <a:endParaRPr lang="en-US" sz="2400" dirty="0"/>
            </a:p>
          </p:txBody>
        </p:sp>
        <p:sp>
          <p:nvSpPr>
            <p:cNvPr id="18" name="Rectangle 17"/>
            <p:cNvSpPr/>
            <p:nvPr/>
          </p:nvSpPr>
          <p:spPr>
            <a:xfrm>
              <a:off x="3687091" y="4866501"/>
              <a:ext cx="287158"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a:t>
              </a:r>
              <a:endParaRPr lang="en-US" sz="2400" dirty="0"/>
            </a:p>
          </p:txBody>
        </p:sp>
      </p:grpSp>
      <p:grpSp>
        <p:nvGrpSpPr>
          <p:cNvPr id="23" name="Group 22"/>
          <p:cNvGrpSpPr/>
          <p:nvPr/>
        </p:nvGrpSpPr>
        <p:grpSpPr>
          <a:xfrm>
            <a:off x="4333938" y="628650"/>
            <a:ext cx="492443" cy="2051953"/>
            <a:chOff x="4715401" y="2746117"/>
            <a:chExt cx="492443" cy="2735937"/>
          </a:xfrm>
        </p:grpSpPr>
        <p:sp>
          <p:nvSpPr>
            <p:cNvPr id="4" name="Rectangle 3"/>
            <p:cNvSpPr/>
            <p:nvPr/>
          </p:nvSpPr>
          <p:spPr>
            <a:xfrm>
              <a:off x="4773109" y="3755768"/>
              <a:ext cx="338554"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5</a:t>
              </a:r>
              <a:endParaRPr lang="en-US" sz="2400" dirty="0"/>
            </a:p>
          </p:txBody>
        </p:sp>
        <p:sp>
          <p:nvSpPr>
            <p:cNvPr id="10" name="Rectangle 9"/>
            <p:cNvSpPr/>
            <p:nvPr/>
          </p:nvSpPr>
          <p:spPr>
            <a:xfrm>
              <a:off x="4715401" y="4866501"/>
              <a:ext cx="492443"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95</a:t>
              </a:r>
              <a:endParaRPr lang="en-US" sz="2400" dirty="0"/>
            </a:p>
          </p:txBody>
        </p:sp>
        <p:sp>
          <p:nvSpPr>
            <p:cNvPr id="19" name="Rectangle 18"/>
            <p:cNvSpPr/>
            <p:nvPr/>
          </p:nvSpPr>
          <p:spPr>
            <a:xfrm>
              <a:off x="4773109" y="2746117"/>
              <a:ext cx="287158"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a:t>
              </a:r>
              <a:endParaRPr lang="en-US" sz="2400" dirty="0"/>
            </a:p>
          </p:txBody>
        </p:sp>
      </p:grpSp>
      <p:grpSp>
        <p:nvGrpSpPr>
          <p:cNvPr id="3" name="Group 2"/>
          <p:cNvGrpSpPr/>
          <p:nvPr/>
        </p:nvGrpSpPr>
        <p:grpSpPr>
          <a:xfrm>
            <a:off x="5478934" y="628650"/>
            <a:ext cx="492443" cy="2051953"/>
            <a:chOff x="5977084" y="2746117"/>
            <a:chExt cx="492443" cy="2735937"/>
          </a:xfrm>
        </p:grpSpPr>
        <p:sp>
          <p:nvSpPr>
            <p:cNvPr id="15" name="Rectangle 14"/>
            <p:cNvSpPr/>
            <p:nvPr/>
          </p:nvSpPr>
          <p:spPr>
            <a:xfrm>
              <a:off x="5977084" y="3755768"/>
              <a:ext cx="492443" cy="615553"/>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98</a:t>
              </a:r>
              <a:endParaRPr lang="en-US" sz="2400" dirty="0"/>
            </a:p>
          </p:txBody>
        </p:sp>
        <p:sp>
          <p:nvSpPr>
            <p:cNvPr id="16" name="Rectangle 15"/>
            <p:cNvSpPr/>
            <p:nvPr/>
          </p:nvSpPr>
          <p:spPr>
            <a:xfrm>
              <a:off x="5977084" y="4866501"/>
              <a:ext cx="338554"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2</a:t>
              </a:r>
              <a:endParaRPr lang="en-US" sz="2400" dirty="0"/>
            </a:p>
          </p:txBody>
        </p:sp>
        <p:sp>
          <p:nvSpPr>
            <p:cNvPr id="20" name="Rectangle 19"/>
            <p:cNvSpPr/>
            <p:nvPr/>
          </p:nvSpPr>
          <p:spPr>
            <a:xfrm>
              <a:off x="5977084" y="2746117"/>
              <a:ext cx="364202" cy="615553"/>
            </a:xfrm>
            <a:prstGeom prst="rect">
              <a:avLst/>
            </a:prstGeom>
          </p:spPr>
          <p:txBody>
            <a:bodyPr wrap="none">
              <a:spAutoFit/>
            </a:bodyPr>
            <a:lstStyle/>
            <a:p>
              <a:r>
                <a:rPr lang="en-US" sz="2400" b="1" dirty="0">
                  <a:solidFill>
                    <a:srgbClr val="FFFF00"/>
                  </a:solidFill>
                  <a:effectLst>
                    <a:outerShdw blurRad="38100" dist="38100" dir="2700000" algn="tl">
                      <a:srgbClr val="000000"/>
                    </a:outerShdw>
                  </a:effectLst>
                  <a:latin typeface="Times New Roman" pitchFamily="-105" charset="0"/>
                </a:rPr>
                <a:t>+</a:t>
              </a:r>
              <a:endParaRPr lang="en-US" sz="2400" dirty="0"/>
            </a:p>
          </p:txBody>
        </p:sp>
      </p:grpSp>
      <p:sp>
        <p:nvSpPr>
          <p:cNvPr id="21" name="Rectangle 20"/>
          <p:cNvSpPr/>
          <p:nvPr/>
        </p:nvSpPr>
        <p:spPr>
          <a:xfrm>
            <a:off x="3692849" y="171450"/>
            <a:ext cx="3068418" cy="461665"/>
          </a:xfrm>
          <a:prstGeom prst="rect">
            <a:avLst/>
          </a:prstGeom>
        </p:spPr>
        <p:txBody>
          <a:bodyPr wrap="none">
            <a:spAutoFit/>
          </a:bodyPr>
          <a:lstStyle/>
          <a:p>
            <a:r>
              <a:rPr lang="en-US" sz="2400" b="1" dirty="0" smtClean="0">
                <a:solidFill>
                  <a:srgbClr val="FFFF00"/>
                </a:solidFill>
                <a:effectLst>
                  <a:outerShdw blurRad="38100" dist="38100" dir="2700000" algn="tl">
                    <a:srgbClr val="000000"/>
                  </a:outerShdw>
                </a:effectLst>
                <a:latin typeface="Times New Roman" pitchFamily="-105" charset="0"/>
              </a:rPr>
              <a:t>Presence of Condition</a:t>
            </a:r>
            <a:endParaRPr lang="en-US" sz="2400" dirty="0"/>
          </a:p>
        </p:txBody>
      </p:sp>
      <p:sp>
        <p:nvSpPr>
          <p:cNvPr id="22" name="Rectangle 21"/>
          <p:cNvSpPr/>
          <p:nvPr/>
        </p:nvSpPr>
        <p:spPr>
          <a:xfrm>
            <a:off x="1828801" y="1655163"/>
            <a:ext cx="1022485" cy="830997"/>
          </a:xfrm>
          <a:prstGeom prst="rect">
            <a:avLst/>
          </a:prstGeom>
        </p:spPr>
        <p:txBody>
          <a:bodyPr wrap="none">
            <a:spAutoFit/>
          </a:bodyPr>
          <a:lstStyle/>
          <a:p>
            <a:pPr algn="ctr"/>
            <a:r>
              <a:rPr lang="en-US" sz="2400" b="1" dirty="0" smtClean="0">
                <a:solidFill>
                  <a:srgbClr val="FFFF00"/>
                </a:solidFill>
                <a:effectLst>
                  <a:outerShdw blurRad="38100" dist="38100" dir="2700000" algn="tl">
                    <a:srgbClr val="000000"/>
                  </a:outerShdw>
                </a:effectLst>
                <a:latin typeface="Times New Roman" pitchFamily="-105" charset="0"/>
              </a:rPr>
              <a:t>Test </a:t>
            </a:r>
          </a:p>
          <a:p>
            <a:pPr algn="ctr"/>
            <a:r>
              <a:rPr lang="en-US" sz="2400" b="1" dirty="0" smtClean="0">
                <a:solidFill>
                  <a:srgbClr val="FFFF00"/>
                </a:solidFill>
                <a:effectLst>
                  <a:outerShdw blurRad="38100" dist="38100" dir="2700000" algn="tl">
                    <a:srgbClr val="000000"/>
                  </a:outerShdw>
                </a:effectLst>
                <a:latin typeface="Times New Roman" pitchFamily="-105" charset="0"/>
              </a:rPr>
              <a:t>Result</a:t>
            </a:r>
            <a:endParaRPr lang="en-US" sz="2400" dirty="0"/>
          </a:p>
        </p:txBody>
      </p:sp>
      <p:sp>
        <p:nvSpPr>
          <p:cNvPr id="25" name="Rectangle 24"/>
          <p:cNvSpPr/>
          <p:nvPr/>
        </p:nvSpPr>
        <p:spPr>
          <a:xfrm>
            <a:off x="3997649" y="119796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140649" y="119796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997649" y="205521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140649" y="2055212"/>
            <a:ext cx="1066800" cy="800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438401" y="3882851"/>
            <a:ext cx="2088808"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a:t>
            </a:r>
            <a:r>
              <a:rPr lang="en-US" b="1" dirty="0" smtClean="0">
                <a:solidFill>
                  <a:srgbClr val="FFFFFF"/>
                </a:solidFill>
                <a:effectLst>
                  <a:outerShdw blurRad="38100" dist="38100" dir="2700000" algn="tl">
                    <a:srgbClr val="000000"/>
                  </a:outerShdw>
                </a:effectLst>
                <a:latin typeface="Times New Roman" pitchFamily="-105" charset="0"/>
              </a:rPr>
              <a:t>0.98 x 0.98 </a:t>
            </a:r>
            <a:r>
              <a:rPr lang="en-US" b="1" dirty="0" smtClean="0">
                <a:solidFill>
                  <a:srgbClr val="FFFF00"/>
                </a:solidFill>
                <a:effectLst>
                  <a:outerShdw blurRad="38100" dist="38100" dir="2700000" algn="tl">
                    <a:srgbClr val="000000"/>
                  </a:outerShdw>
                </a:effectLst>
                <a:latin typeface="Times New Roman" pitchFamily="-105" charset="0"/>
              </a:rPr>
              <a:t>x 0.01)</a:t>
            </a:r>
            <a:endParaRPr lang="en-US" dirty="0"/>
          </a:p>
        </p:txBody>
      </p:sp>
      <p:sp>
        <p:nvSpPr>
          <p:cNvPr id="31" name="Rectangle 30"/>
          <p:cNvSpPr/>
          <p:nvPr/>
        </p:nvSpPr>
        <p:spPr>
          <a:xfrm>
            <a:off x="1175473" y="3200401"/>
            <a:ext cx="7023076" cy="646331"/>
          </a:xfrm>
          <a:prstGeom prst="rect">
            <a:avLst/>
          </a:prstGeom>
        </p:spPr>
        <p:txBody>
          <a:bodyPr wrap="none">
            <a:spAutoFit/>
          </a:bodyPr>
          <a:lstStyle/>
          <a:p>
            <a:pPr algn="ctr"/>
            <a:r>
              <a:rPr lang="en-US" b="1" dirty="0" smtClean="0">
                <a:solidFill>
                  <a:srgbClr val="FFFF00"/>
                </a:solidFill>
                <a:effectLst>
                  <a:outerShdw blurRad="38100" dist="38100" dir="2700000" algn="tl">
                    <a:srgbClr val="000000"/>
                  </a:outerShdw>
                </a:effectLst>
                <a:latin typeface="Times New Roman" pitchFamily="-105" charset="0"/>
              </a:rPr>
              <a:t>If 1% of the population has the condition, what is the probability that</a:t>
            </a:r>
          </a:p>
          <a:p>
            <a:pPr algn="ctr"/>
            <a:r>
              <a:rPr lang="en-US" b="1" dirty="0" smtClean="0">
                <a:solidFill>
                  <a:srgbClr val="FFFF00"/>
                </a:solidFill>
                <a:effectLst>
                  <a:outerShdw blurRad="38100" dist="38100" dir="2700000" algn="tl">
                    <a:srgbClr val="000000"/>
                  </a:outerShdw>
                </a:effectLst>
                <a:latin typeface="Times New Roman" pitchFamily="-105" charset="0"/>
              </a:rPr>
              <a:t> if you have a positive test that you have the condition?</a:t>
            </a:r>
            <a:endParaRPr lang="en-US" dirty="0"/>
          </a:p>
        </p:txBody>
      </p:sp>
      <p:sp>
        <p:nvSpPr>
          <p:cNvPr id="33" name="Rectangle 32"/>
          <p:cNvSpPr/>
          <p:nvPr/>
        </p:nvSpPr>
        <p:spPr>
          <a:xfrm>
            <a:off x="1524000" y="4286250"/>
            <a:ext cx="4086162"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a:t>
            </a:r>
            <a:r>
              <a:rPr lang="en-US" b="1" dirty="0" smtClean="0">
                <a:solidFill>
                  <a:srgbClr val="FFFFFF"/>
                </a:solidFill>
                <a:effectLst>
                  <a:outerShdw blurRad="38100" dist="38100" dir="2700000" algn="tl">
                    <a:srgbClr val="000000"/>
                  </a:outerShdw>
                </a:effectLst>
                <a:latin typeface="Times New Roman" pitchFamily="-105" charset="0"/>
              </a:rPr>
              <a:t>0.98 x 0.98 </a:t>
            </a:r>
            <a:r>
              <a:rPr lang="en-US" b="1" dirty="0" smtClean="0">
                <a:solidFill>
                  <a:srgbClr val="FFFF00"/>
                </a:solidFill>
                <a:effectLst>
                  <a:outerShdw blurRad="38100" dist="38100" dir="2700000" algn="tl">
                    <a:srgbClr val="000000"/>
                  </a:outerShdw>
                </a:effectLst>
                <a:latin typeface="Times New Roman" pitchFamily="-105" charset="0"/>
              </a:rPr>
              <a:t>x 0.01) + (</a:t>
            </a:r>
            <a:r>
              <a:rPr lang="en-US" b="1" dirty="0" smtClean="0">
                <a:solidFill>
                  <a:srgbClr val="FFFFFF"/>
                </a:solidFill>
                <a:effectLst>
                  <a:outerShdw blurRad="38100" dist="38100" dir="2700000" algn="tl">
                    <a:srgbClr val="000000"/>
                  </a:outerShdw>
                </a:effectLst>
                <a:latin typeface="Times New Roman" pitchFamily="-105" charset="0"/>
              </a:rPr>
              <a:t>0.05 x 0.05 </a:t>
            </a:r>
            <a:r>
              <a:rPr lang="en-US" b="1" dirty="0" smtClean="0">
                <a:solidFill>
                  <a:srgbClr val="FFFF00"/>
                </a:solidFill>
                <a:effectLst>
                  <a:outerShdw blurRad="38100" dist="38100" dir="2700000" algn="tl">
                    <a:srgbClr val="000000"/>
                  </a:outerShdw>
                </a:effectLst>
                <a:latin typeface="Times New Roman" pitchFamily="-105" charset="0"/>
              </a:rPr>
              <a:t>x 0.99) </a:t>
            </a:r>
            <a:endParaRPr lang="en-US" dirty="0"/>
          </a:p>
        </p:txBody>
      </p:sp>
      <p:cxnSp>
        <p:nvCxnSpPr>
          <p:cNvPr id="5" name="Straight Connector 4"/>
          <p:cNvCxnSpPr/>
          <p:nvPr/>
        </p:nvCxnSpPr>
        <p:spPr>
          <a:xfrm>
            <a:off x="1905001" y="4229100"/>
            <a:ext cx="3120091"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5614148" y="4066401"/>
            <a:ext cx="2121043" cy="369332"/>
          </a:xfrm>
          <a:prstGeom prst="rect">
            <a:avLst/>
          </a:prstGeom>
        </p:spPr>
        <p:txBody>
          <a:bodyPr wrap="none">
            <a:spAutoFit/>
          </a:bodyPr>
          <a:lstStyle/>
          <a:p>
            <a:r>
              <a:rPr lang="en-US" b="1" dirty="0" smtClean="0">
                <a:solidFill>
                  <a:srgbClr val="FFFF00"/>
                </a:solidFill>
                <a:effectLst>
                  <a:outerShdw blurRad="38100" dist="38100" dir="2700000" algn="tl">
                    <a:srgbClr val="000000"/>
                  </a:outerShdw>
                </a:effectLst>
                <a:latin typeface="Times New Roman" pitchFamily="-105" charset="0"/>
              </a:rPr>
              <a:t>= 0.795 = 79.5%  !!!</a:t>
            </a:r>
            <a:endParaRPr lang="en-US" dirty="0"/>
          </a:p>
        </p:txBody>
      </p:sp>
    </p:spTree>
    <p:extLst>
      <p:ext uri="{BB962C8B-B14F-4D97-AF65-F5344CB8AC3E}">
        <p14:creationId xmlns:p14="http://schemas.microsoft.com/office/powerpoint/2010/main" val="277490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2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1684401"/>
            <a:ext cx="7086600" cy="1323952"/>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Why might we </a:t>
            </a:r>
            <a:r>
              <a:rPr lang="en-US" sz="2800" b="1" u="sng" dirty="0" smtClean="0">
                <a:solidFill>
                  <a:srgbClr val="FFFF00"/>
                </a:solidFill>
                <a:effectLst>
                  <a:outerShdw blurRad="38100" dist="38100" dir="2700000" algn="tl">
                    <a:srgbClr val="000000"/>
                  </a:outerShdw>
                </a:effectLst>
                <a:latin typeface="Times New Roman" pitchFamily="-105" charset="0"/>
              </a:rPr>
              <a:t>not</a:t>
            </a:r>
            <a:r>
              <a:rPr lang="en-US" sz="2800" b="1" dirty="0" smtClean="0">
                <a:solidFill>
                  <a:srgbClr val="FFFF00"/>
                </a:solidFill>
                <a:effectLst>
                  <a:outerShdw blurRad="38100" dist="38100" dir="2700000" algn="tl">
                    <a:srgbClr val="000000"/>
                  </a:outerShdw>
                </a:effectLst>
                <a:latin typeface="Times New Roman" pitchFamily="-105" charset="0"/>
              </a:rPr>
              <a:t> see </a:t>
            </a: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the world clearly ?</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p:txBody>
      </p:sp>
      <p:pic>
        <p:nvPicPr>
          <p:cNvPr id="3" name="Picture 2" descr="strawberry with kiwi insid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8266" y="395041"/>
            <a:ext cx="2302934" cy="971550"/>
          </a:xfrm>
          <a:prstGeom prst="rect">
            <a:avLst/>
          </a:prstGeom>
        </p:spPr>
      </p:pic>
      <p:pic>
        <p:nvPicPr>
          <p:cNvPr id="4" name="Picture 3" descr="Escher sky and water.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208430"/>
            <a:ext cx="1805657" cy="1314450"/>
          </a:xfrm>
          <a:prstGeom prst="rect">
            <a:avLst/>
          </a:prstGeom>
        </p:spPr>
      </p:pic>
      <p:pic>
        <p:nvPicPr>
          <p:cNvPr id="6" name="Picture 5" descr="Screen Shot 2019-04-20 at 4.11.13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09744" y="242691"/>
            <a:ext cx="1805656" cy="1300360"/>
          </a:xfrm>
          <a:prstGeom prst="rect">
            <a:avLst/>
          </a:prstGeom>
        </p:spPr>
      </p:pic>
      <p:sp>
        <p:nvSpPr>
          <p:cNvPr id="7" name="Text Box 3"/>
          <p:cNvSpPr txBox="1">
            <a:spLocks noChangeArrowheads="1"/>
          </p:cNvSpPr>
          <p:nvPr/>
        </p:nvSpPr>
        <p:spPr bwMode="auto">
          <a:xfrm>
            <a:off x="1752600" y="2390798"/>
            <a:ext cx="7086600" cy="1323952"/>
          </a:xfrm>
          <a:prstGeom prst="rect">
            <a:avLst/>
          </a:prstGeom>
          <a:noFill/>
          <a:ln w="9525">
            <a:noFill/>
            <a:miter lim="800000"/>
            <a:headEnd/>
            <a:tailEnd/>
          </a:ln>
          <a:effectLst/>
        </p:spPr>
        <p:txBody>
          <a:bodyPr>
            <a:prstTxWarp prst="textNoShape">
              <a:avLst/>
            </a:prstTxWarp>
            <a:spAutoFit/>
          </a:bodyPr>
          <a:lstStyle/>
          <a:p>
            <a:pP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Fall Victim to Bias</a:t>
            </a: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Depend on Intuition</a:t>
            </a:r>
          </a:p>
        </p:txBody>
      </p:sp>
    </p:spTree>
    <p:extLst>
      <p:ext uri="{BB962C8B-B14F-4D97-AF65-F5344CB8AC3E}">
        <p14:creationId xmlns:p14="http://schemas.microsoft.com/office/powerpoint/2010/main" val="37481466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09600" y="1684401"/>
            <a:ext cx="7848600" cy="1323952"/>
          </a:xfrm>
          <a:prstGeom prst="rect">
            <a:avLst/>
          </a:prstGeom>
          <a:noFill/>
          <a:ln w="9525">
            <a:noFill/>
            <a:miter lim="800000"/>
            <a:headEnd/>
            <a:tailEnd/>
          </a:ln>
          <a:effectLst/>
        </p:spPr>
        <p:txBody>
          <a:bodyPr wrap="square">
            <a:prstTxWarp prst="textNoShape">
              <a:avLst/>
            </a:prstTxWarp>
            <a:spAutoFit/>
          </a:bodyPr>
          <a:lstStyle/>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Why might we </a:t>
            </a:r>
            <a:r>
              <a:rPr lang="en-US" sz="2800" b="1" u="sng" dirty="0" smtClean="0">
                <a:solidFill>
                  <a:srgbClr val="FFFF00"/>
                </a:solidFill>
                <a:effectLst>
                  <a:outerShdw blurRad="38100" dist="38100" dir="2700000" algn="tl">
                    <a:srgbClr val="000000"/>
                  </a:outerShdw>
                </a:effectLst>
                <a:latin typeface="Times New Roman" pitchFamily="-105" charset="0"/>
              </a:rPr>
              <a:t>not</a:t>
            </a:r>
            <a:r>
              <a:rPr lang="en-US" sz="2800" b="1" dirty="0" smtClean="0">
                <a:solidFill>
                  <a:srgbClr val="FFFF00"/>
                </a:solidFill>
                <a:effectLst>
                  <a:outerShdw blurRad="38100" dist="38100" dir="2700000" algn="tl">
                    <a:srgbClr val="000000"/>
                  </a:outerShdw>
                </a:effectLst>
                <a:latin typeface="Times New Roman" pitchFamily="-105" charset="0"/>
              </a:rPr>
              <a:t> see </a:t>
            </a:r>
          </a:p>
          <a:p>
            <a:pPr algn="ctr">
              <a:lnSpc>
                <a:spcPct val="95000"/>
              </a:lnSpc>
              <a:defRPr/>
            </a:pPr>
            <a:r>
              <a:rPr lang="en-US" sz="2800" b="1" dirty="0" smtClean="0">
                <a:solidFill>
                  <a:srgbClr val="FFFF00"/>
                </a:solidFill>
                <a:effectLst>
                  <a:outerShdw blurRad="38100" dist="38100" dir="2700000" algn="tl">
                    <a:srgbClr val="000000"/>
                  </a:outerShdw>
                </a:effectLst>
                <a:latin typeface="Times New Roman" pitchFamily="-105" charset="0"/>
              </a:rPr>
              <a:t>the world clearly ?</a:t>
            </a:r>
          </a:p>
          <a:p>
            <a:pPr algn="ct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p:txBody>
      </p:sp>
      <p:pic>
        <p:nvPicPr>
          <p:cNvPr id="3" name="Picture 2" descr="strawberry with kiwi insid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8266" y="395041"/>
            <a:ext cx="2302934" cy="971550"/>
          </a:xfrm>
          <a:prstGeom prst="rect">
            <a:avLst/>
          </a:prstGeom>
        </p:spPr>
      </p:pic>
      <p:pic>
        <p:nvPicPr>
          <p:cNvPr id="4" name="Picture 3" descr="Escher sky and water.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208430"/>
            <a:ext cx="1805657" cy="1314450"/>
          </a:xfrm>
          <a:prstGeom prst="rect">
            <a:avLst/>
          </a:prstGeom>
        </p:spPr>
      </p:pic>
      <p:pic>
        <p:nvPicPr>
          <p:cNvPr id="6" name="Picture 5" descr="Screen Shot 2019-04-20 at 4.11.13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09744" y="242691"/>
            <a:ext cx="1805656" cy="1300360"/>
          </a:xfrm>
          <a:prstGeom prst="rect">
            <a:avLst/>
          </a:prstGeom>
        </p:spPr>
      </p:pic>
      <p:sp>
        <p:nvSpPr>
          <p:cNvPr id="7" name="Text Box 3"/>
          <p:cNvSpPr txBox="1">
            <a:spLocks noChangeArrowheads="1"/>
          </p:cNvSpPr>
          <p:nvPr/>
        </p:nvSpPr>
        <p:spPr bwMode="auto">
          <a:xfrm>
            <a:off x="1752600" y="2305770"/>
            <a:ext cx="7086600" cy="2551980"/>
          </a:xfrm>
          <a:prstGeom prst="rect">
            <a:avLst/>
          </a:prstGeom>
          <a:noFill/>
          <a:ln w="9525">
            <a:noFill/>
            <a:miter lim="800000"/>
            <a:headEnd/>
            <a:tailEnd/>
          </a:ln>
          <a:effectLst/>
        </p:spPr>
        <p:txBody>
          <a:bodyPr>
            <a:prstTxWarp prst="textNoShape">
              <a:avLst/>
            </a:prstTxWarp>
            <a:spAutoFit/>
          </a:bodyPr>
          <a:lstStyle/>
          <a:p>
            <a:pPr>
              <a:lnSpc>
                <a:spcPct val="95000"/>
              </a:lnSpc>
              <a:defRPr/>
            </a:pPr>
            <a:endParaRPr lang="en-US" sz="2800" b="1" dirty="0" smtClean="0">
              <a:solidFill>
                <a:srgbClr val="FFFF00"/>
              </a:solidFill>
              <a:effectLst>
                <a:outerShdw blurRad="38100" dist="38100" dir="2700000" algn="tl">
                  <a:srgbClr val="000000"/>
                </a:outerShdw>
              </a:effectLst>
              <a:latin typeface="Times New Roman" pitchFamily="-105" charset="0"/>
            </a:endParaRP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Fall Victim to Bias</a:t>
            </a: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Depend on Intuition</a:t>
            </a:r>
          </a:p>
          <a:p>
            <a:pPr marL="1143000" indent="-1143000">
              <a:lnSpc>
                <a:spcPct val="95000"/>
              </a:lnSpc>
              <a:buAutoNum type="arabicParenR"/>
              <a:defRPr/>
            </a:pPr>
            <a:r>
              <a:rPr lang="en-US" sz="2800" b="1" dirty="0" smtClean="0">
                <a:solidFill>
                  <a:srgbClr val="FFFF00"/>
                </a:solidFill>
                <a:effectLst>
                  <a:outerShdw blurRad="38100" dist="38100" dir="2700000" algn="tl">
                    <a:srgbClr val="000000"/>
                  </a:outerShdw>
                </a:effectLst>
                <a:latin typeface="Times New Roman" pitchFamily="-105" charset="0"/>
              </a:rPr>
              <a:t>Fail to Understand that          Statistical Significance is                  </a:t>
            </a:r>
            <a:r>
              <a:rPr lang="en-US" sz="2800" b="1" dirty="0" smtClean="0">
                <a:solidFill>
                  <a:srgbClr val="FFFFFF"/>
                </a:solidFill>
                <a:effectLst>
                  <a:outerShdw blurRad="38100" dist="38100" dir="2700000" algn="tl">
                    <a:srgbClr val="000000"/>
                  </a:outerShdw>
                </a:effectLst>
                <a:latin typeface="Times New Roman" pitchFamily="-105" charset="0"/>
              </a:rPr>
              <a:t>not</a:t>
            </a:r>
            <a:r>
              <a:rPr lang="en-US" sz="2800" b="1" dirty="0" smtClean="0">
                <a:solidFill>
                  <a:srgbClr val="FFFF00"/>
                </a:solidFill>
                <a:effectLst>
                  <a:outerShdw blurRad="38100" dist="38100" dir="2700000" algn="tl">
                    <a:srgbClr val="000000"/>
                  </a:outerShdw>
                </a:effectLst>
                <a:latin typeface="Times New Roman" pitchFamily="-105" charset="0"/>
              </a:rPr>
              <a:t> Synonymous with Truth</a:t>
            </a:r>
          </a:p>
        </p:txBody>
      </p:sp>
    </p:spTree>
    <p:extLst>
      <p:ext uri="{BB962C8B-B14F-4D97-AF65-F5344CB8AC3E}">
        <p14:creationId xmlns:p14="http://schemas.microsoft.com/office/powerpoint/2010/main" val="16478487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1923934"/>
            <a:ext cx="7086600" cy="1854354"/>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6000" b="1" dirty="0" smtClean="0">
                <a:solidFill>
                  <a:srgbClr val="FFFF00"/>
                </a:solidFill>
                <a:effectLst>
                  <a:outerShdw blurRad="38100" dist="38100" dir="2700000" algn="tl">
                    <a:srgbClr val="000000"/>
                  </a:outerShdw>
                </a:effectLst>
                <a:latin typeface="Times New Roman" pitchFamily="-105" charset="0"/>
              </a:rPr>
              <a:t>Meaning of the P Value</a:t>
            </a:r>
            <a:endParaRPr lang="en-US" sz="6000" dirty="0">
              <a:latin typeface="Times New Roman" pitchFamily="-105" charset="0"/>
            </a:endParaRPr>
          </a:p>
        </p:txBody>
      </p:sp>
    </p:spTree>
    <p:extLst>
      <p:ext uri="{BB962C8B-B14F-4D97-AF65-F5344CB8AC3E}">
        <p14:creationId xmlns:p14="http://schemas.microsoft.com/office/powerpoint/2010/main" val="201301588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Screen Shot 2019-04-09 at 9.11.36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 y="400050"/>
            <a:ext cx="7023100" cy="4305300"/>
          </a:xfrm>
          <a:prstGeom prst="rect">
            <a:avLst/>
          </a:prstGeom>
        </p:spPr>
      </p:pic>
    </p:spTree>
    <p:extLst>
      <p:ext uri="{BB962C8B-B14F-4D97-AF65-F5344CB8AC3E}">
        <p14:creationId xmlns:p14="http://schemas.microsoft.com/office/powerpoint/2010/main" val="30463055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66800" y="2053646"/>
            <a:ext cx="7086600" cy="1675844"/>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3600" b="1" dirty="0" smtClean="0">
                <a:solidFill>
                  <a:srgbClr val="FFFF00"/>
                </a:solidFill>
                <a:effectLst>
                  <a:outerShdw blurRad="38100" dist="38100" dir="2700000" algn="tl">
                    <a:srgbClr val="000000"/>
                  </a:outerShdw>
                </a:effectLst>
                <a:latin typeface="Times New Roman" pitchFamily="-105" charset="0"/>
              </a:rPr>
              <a:t>Who decided that P &lt; 0.05 was significant?</a:t>
            </a:r>
          </a:p>
          <a:p>
            <a:pPr algn="ctr">
              <a:lnSpc>
                <a:spcPct val="95000"/>
              </a:lnSpc>
              <a:defRPr/>
            </a:pPr>
            <a:endParaRPr lang="en-US" sz="3600" dirty="0">
              <a:latin typeface="Times New Roman" pitchFamily="-105" charset="0"/>
            </a:endParaRPr>
          </a:p>
        </p:txBody>
      </p:sp>
    </p:spTree>
    <p:extLst>
      <p:ext uri="{BB962C8B-B14F-4D97-AF65-F5344CB8AC3E}">
        <p14:creationId xmlns:p14="http://schemas.microsoft.com/office/powerpoint/2010/main" val="14364339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Screen Shot 2019-04-09 at 9.12.35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400050"/>
            <a:ext cx="8305800" cy="779881"/>
          </a:xfrm>
          <a:prstGeom prst="rect">
            <a:avLst/>
          </a:prstGeom>
        </p:spPr>
      </p:pic>
      <p:pic>
        <p:nvPicPr>
          <p:cNvPr id="3" name="Picture 2" descr="Fisher.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95700" y="1571625"/>
            <a:ext cx="1828800" cy="2314575"/>
          </a:xfrm>
          <a:prstGeom prst="rect">
            <a:avLst/>
          </a:prstGeom>
        </p:spPr>
      </p:pic>
      <p:sp>
        <p:nvSpPr>
          <p:cNvPr id="6" name="Text Box 3"/>
          <p:cNvSpPr txBox="1">
            <a:spLocks noChangeArrowheads="1"/>
          </p:cNvSpPr>
          <p:nvPr/>
        </p:nvSpPr>
        <p:spPr bwMode="auto">
          <a:xfrm>
            <a:off x="1066800" y="4031294"/>
            <a:ext cx="7086600" cy="972061"/>
          </a:xfrm>
          <a:prstGeom prst="rect">
            <a:avLst/>
          </a:prstGeom>
          <a:noFill/>
          <a:ln w="9525">
            <a:noFill/>
            <a:miter lim="800000"/>
            <a:headEnd/>
            <a:tailEnd/>
          </a:ln>
          <a:effectLst/>
        </p:spPr>
        <p:txBody>
          <a:bodyPr>
            <a:prstTxWarp prst="textNoShape">
              <a:avLst/>
            </a:prstTxWarp>
            <a:spAutoFit/>
          </a:bodyPr>
          <a:lstStyle/>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Ronald Fisher</a:t>
            </a:r>
          </a:p>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British Statistician</a:t>
            </a:r>
          </a:p>
          <a:p>
            <a:pPr algn="ctr">
              <a:lnSpc>
                <a:spcPct val="95000"/>
              </a:lnSpc>
              <a:defRPr/>
            </a:pPr>
            <a:r>
              <a:rPr lang="en-US" sz="2000" b="1" dirty="0" smtClean="0">
                <a:solidFill>
                  <a:srgbClr val="FFFF00"/>
                </a:solidFill>
                <a:effectLst>
                  <a:outerShdw blurRad="38100" dist="38100" dir="2700000" algn="tl">
                    <a:srgbClr val="000000"/>
                  </a:outerShdw>
                </a:effectLst>
                <a:latin typeface="Times New Roman" pitchFamily="-105" charset="0"/>
              </a:rPr>
              <a:t>1890-1962</a:t>
            </a:r>
          </a:p>
        </p:txBody>
      </p:sp>
    </p:spTree>
    <p:extLst>
      <p:ext uri="{BB962C8B-B14F-4D97-AF65-F5344CB8AC3E}">
        <p14:creationId xmlns:p14="http://schemas.microsoft.com/office/powerpoint/2010/main" val="105091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8685</TotalTime>
  <Words>5482</Words>
  <Application>Microsoft Office PowerPoint</Application>
  <PresentationFormat>Affichage à l'écran (16:9)</PresentationFormat>
  <Paragraphs>1048</Paragraphs>
  <Slides>109</Slides>
  <Notes>109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109</vt:i4>
      </vt:variant>
    </vt:vector>
  </HeadingPairs>
  <TitlesOfParts>
    <vt:vector size="116" baseType="lpstr">
      <vt:lpstr>Arial</vt:lpstr>
      <vt:lpstr>Calibri</vt:lpstr>
      <vt:lpstr>굴림</vt:lpstr>
      <vt:lpstr>Mangal</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ESPU Research Committee sessions 2019 - Chance: The (surprising) secrets of luck, randomness and probability</dc:title>
  <dc:creator>UROL</dc:creator>
  <cp:keywords/>
  <cp:lastModifiedBy>X10</cp:lastModifiedBy>
  <cp:revision>239</cp:revision>
  <dcterms:created xsi:type="dcterms:W3CDTF">2012-05-19T20:13:21Z</dcterms:created>
  <dcterms:modified xsi:type="dcterms:W3CDTF">2019-09-30T08:49:08Z</dcterms:modified>
</cp:coreProperties>
</file>