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2"/>
  </p:notesMasterIdLst>
  <p:sldIdLst>
    <p:sldId id="256" r:id="rId2"/>
    <p:sldId id="257" r:id="rId3"/>
    <p:sldId id="259" r:id="rId4"/>
    <p:sldId id="258" r:id="rId5"/>
    <p:sldId id="262" r:id="rId6"/>
    <p:sldId id="260"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861" autoAdjust="0"/>
  </p:normalViewPr>
  <p:slideViewPr>
    <p:cSldViewPr snapToGrid="0">
      <p:cViewPr varScale="1">
        <p:scale>
          <a:sx n="91" d="100"/>
          <a:sy n="91" d="100"/>
        </p:scale>
        <p:origin x="167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F56E4-CC8B-4559-9ADE-14F5DC18EEF1}" type="datetimeFigureOut">
              <a:rPr lang="x-none" smtClean="0"/>
              <a:t>30/09/2019</a:t>
            </a:fld>
            <a:endParaRPr lang="x-non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x-non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73E50-3C40-4319-B73E-0A94242BDA8F}" type="slidenum">
              <a:rPr lang="x-none" smtClean="0"/>
              <a:t>‹N°›</a:t>
            </a:fld>
            <a:endParaRPr lang="x-none"/>
          </a:p>
        </p:txBody>
      </p:sp>
    </p:spTree>
    <p:extLst>
      <p:ext uri="{BB962C8B-B14F-4D97-AF65-F5344CB8AC3E}">
        <p14:creationId xmlns:p14="http://schemas.microsoft.com/office/powerpoint/2010/main" val="391228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Bias seems obvious and a lot of people know the terms selection bias and recall bias. There is however a lot more bias that can enter a study without always being very obvious. Let’s look at it more detailed. </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1</a:t>
            </a:fld>
            <a:endParaRPr lang="x-none"/>
          </a:p>
        </p:txBody>
      </p:sp>
    </p:spTree>
    <p:extLst>
      <p:ext uri="{BB962C8B-B14F-4D97-AF65-F5344CB8AC3E}">
        <p14:creationId xmlns:p14="http://schemas.microsoft.com/office/powerpoint/2010/main" val="320087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And than, after a perfect study protocol, a perfect adherence to the protocol, a perfect analysis of the study... You are not done. Not every result is generalizable to every other situation. The fist question you have to as yourself is whether you would find the same results if you would repeat the same study under strictly the same conditions. If the chance for that is high, you have high internal validity. You can only speak about high external validity if the chance of finding the same results is still the same when you change any of the conditions of the patients or the risk factors or whatever other condition you can have. The latter is almost never true... So no study is truly always fully generalizable.</a:t>
            </a:r>
          </a:p>
          <a:p>
            <a:r>
              <a:rPr lang="en-GB" dirty="0"/>
              <a:t>That said... There are a lot of good studies and we know an awful lot of the world around us, so as long as we are aware of the risks, we can </a:t>
            </a:r>
            <a:r>
              <a:rPr lang="en-GB" dirty="0" smtClean="0"/>
              <a:t>continue </a:t>
            </a:r>
            <a:r>
              <a:rPr lang="en-GB" dirty="0"/>
              <a:t>to cross streets. </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10</a:t>
            </a:fld>
            <a:endParaRPr lang="x-none"/>
          </a:p>
        </p:txBody>
      </p:sp>
    </p:spTree>
    <p:extLst>
      <p:ext uri="{BB962C8B-B14F-4D97-AF65-F5344CB8AC3E}">
        <p14:creationId xmlns:p14="http://schemas.microsoft.com/office/powerpoint/2010/main" val="357185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fact, everything starts with a study design. And everything depends on a well thought set up of your study. A wrong design is fatal for everything: objective measurements if performed, reproducible study results, a clinically important outcome and so, shortly said, if you want to perform research that is impactful, you have to know everything about bias before even setting up a protocol. </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2</a:t>
            </a:fld>
            <a:endParaRPr lang="x-none"/>
          </a:p>
        </p:txBody>
      </p:sp>
    </p:spTree>
    <p:extLst>
      <p:ext uri="{BB962C8B-B14F-4D97-AF65-F5344CB8AC3E}">
        <p14:creationId xmlns:p14="http://schemas.microsoft.com/office/powerpoint/2010/main" val="268735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Every study design has its shortcomings. Randomized controlled studies are considered to have the least bias in themselves. Think however about the risk factors of the patients who were considered to be included in the study. If these are female patients after their reproducing age, how about comparing them with women in childbearing age, who are thus susceptible to all risks of being pregnant, or with different levels of hormonal influences throughout the month? </a:t>
            </a:r>
          </a:p>
          <a:p>
            <a:r>
              <a:rPr lang="en-GB" dirty="0"/>
              <a:t>While reviewing, I regularly find the study-design which is called: a retrospective cohort followed prospectively. What is this: a historical cohort with people who are followed prospectively with a study protocol, or a retrospective study were you added or will add some future patients whom were decided to be included because of too few patients in the study yet? The latter is bias, it is called chronology bias. To be clear: a retrospective prospective cohort study does NOT exist.</a:t>
            </a:r>
          </a:p>
          <a:p>
            <a:r>
              <a:rPr lang="en-GB" dirty="0"/>
              <a:t>Be aware about the words retrospective and prospective: retrospective means that you look back to what has been registered, so the study protocol was written after the patients were treated. Pitfall of that design is that there might be a lot of missing data. Prospective means that you follow up on patients after having written a study protocol... So the patients are included AFTER the study protocol was written. </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3</a:t>
            </a:fld>
            <a:endParaRPr lang="x-none"/>
          </a:p>
        </p:txBody>
      </p:sp>
    </p:spTree>
    <p:extLst>
      <p:ext uri="{BB962C8B-B14F-4D97-AF65-F5344CB8AC3E}">
        <p14:creationId xmlns:p14="http://schemas.microsoft.com/office/powerpoint/2010/main" val="183973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While writing a study design, it is very important that every measure or factor is well defined. You can’t compare something that is measured in millilitres to something that is measured in metres, since the scaling of both instruments was different and since rounding of numbers is different when rounding before or after a comma. </a:t>
            </a:r>
          </a:p>
          <a:p>
            <a:r>
              <a:rPr lang="en-GB" dirty="0"/>
              <a:t>Vague descriptions do not help if different people do the measurements. For example: do we all agree on a curvature when said that it is more or less than 30 degrees? </a:t>
            </a:r>
          </a:p>
          <a:p>
            <a:r>
              <a:rPr lang="en-GB" dirty="0"/>
              <a:t>Questionnaires that are validated in men, might not be valid in females... Or that are valid in healthy people, might not be valid in sick people, and so on... </a:t>
            </a:r>
          </a:p>
          <a:p>
            <a:r>
              <a:rPr lang="en-GB" dirty="0"/>
              <a:t>All this is called measurement bias</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4</a:t>
            </a:fld>
            <a:endParaRPr lang="x-none"/>
          </a:p>
        </p:txBody>
      </p:sp>
    </p:spTree>
    <p:extLst>
      <p:ext uri="{BB962C8B-B14F-4D97-AF65-F5344CB8AC3E}">
        <p14:creationId xmlns:p14="http://schemas.microsoft.com/office/powerpoint/2010/main" val="251942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So, to summarize: for a good study design, define clearly the risk factors and outcome you are measuring. Use objective and preferable validated measurement methods, try to standardize blinded data collection... And yet, one is not done since during and after the study other bias can come in.</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5</a:t>
            </a:fld>
            <a:endParaRPr lang="x-none"/>
          </a:p>
        </p:txBody>
      </p:sp>
    </p:spTree>
    <p:extLst>
      <p:ext uri="{BB962C8B-B14F-4D97-AF65-F5344CB8AC3E}">
        <p14:creationId xmlns:p14="http://schemas.microsoft.com/office/powerpoint/2010/main" val="392857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Selection bias and interviewer bias seem clear items. But what about healthy patients visiting another clinic? What are healthy people looking for while visiting a clinic? How healthy are there? It is not always easy, but while comparing groups, the patients of both groups should have the same risk factors for everything, so live expectancy, diseases, but thing also about obesity, sports performances... It is almost impossible to find a control group that is perfect to the study group – if you can’t find them you have to be aware of the bias it might introduce in the results and you have to report on them.</a:t>
            </a:r>
          </a:p>
          <a:p>
            <a:r>
              <a:rPr lang="en-GB" dirty="0"/>
              <a:t>Interviewer bias can have different faces: an interviewer has to be blinded. Blinding must go as far as possible, and what has to be blinded depends on the issues the interviewer has to search for. Think about police-men: if they are convinced that the thief sits before them, they will ask every question possible to guide the thief into guilt. This is not allowed in law cases... But neither is it in studies!</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6</a:t>
            </a:fld>
            <a:endParaRPr lang="x-none"/>
          </a:p>
        </p:txBody>
      </p:sp>
    </p:spTree>
    <p:extLst>
      <p:ext uri="{BB962C8B-B14F-4D97-AF65-F5344CB8AC3E}">
        <p14:creationId xmlns:p14="http://schemas.microsoft.com/office/powerpoint/2010/main" val="83021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Another issue is contained in the sentence: “ we compared the study group to a historical control group”. Did the historical control group suffer from the same risk factors than the study group, example given was the experience of the surgeon equal? Otherwise we might have an issue with performance bias. Or with chronology bias: did the patients of the study group have to wait longer before having access to treatment? </a:t>
            </a:r>
          </a:p>
          <a:p>
            <a:r>
              <a:rPr lang="en-GB" dirty="0"/>
              <a:t>What happened to the patients who were lost to follow up? Were they lost because they were cured, whereas the patients coming back were not? Or did the patients lost to follow up have an issue with having had a treatment that didn’t help, and did they go to another doctor? </a:t>
            </a:r>
          </a:p>
          <a:p>
            <a:r>
              <a:rPr lang="en-GB" dirty="0"/>
              <a:t>Last, but not least, misclassification bias can frustrate any result. Think about different levels of exposure, for example to smoke, but also about different ways how a disease was diagnosed. A good example is the collection of urine samples: if they were collected by a collecting bag, the number of diagnoses of UTI might have been much higher than if patients had only a diagnosis of UTI when a sample was considered positive only after having collected the urine by a single catheterisation. When thinking about study groups and both methods of urine collection were allowed, children having had 3 or more UTI in the past diagnosed with positive bagged samples only might have been misclassified!</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7</a:t>
            </a:fld>
            <a:endParaRPr lang="x-none"/>
          </a:p>
        </p:txBody>
      </p:sp>
    </p:spTree>
    <p:extLst>
      <p:ext uri="{BB962C8B-B14F-4D97-AF65-F5344CB8AC3E}">
        <p14:creationId xmlns:p14="http://schemas.microsoft.com/office/powerpoint/2010/main" val="232210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So, to summarize, during a study trial you have to continue to think about bias. Think about standardisation of whatever you can standardize, define every outcome, primary and secondary, and try to think about other study designs introducing less bias if possible. </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8</a:t>
            </a:fld>
            <a:endParaRPr lang="x-none"/>
          </a:p>
        </p:txBody>
      </p:sp>
    </p:spTree>
    <p:extLst>
      <p:ext uri="{BB962C8B-B14F-4D97-AF65-F5344CB8AC3E}">
        <p14:creationId xmlns:p14="http://schemas.microsoft.com/office/powerpoint/2010/main" val="376010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And even when done, one is not free of the introduction of bias while analysing the results. First of all, try to consider all available literature on the topic, and not only the literature that fits to your outcome. This means that you should search for evidence in the literature that fits to your hypothesis rather than to your results. And while doing statistics, try to think about confounders. The definition of a confounder is: a confounder is a factor that influences the disease and the outcome in a similar way. The classic example is the link between a cigarette and lung cancer. One might think that smoking is the link... But it is not only smoking, it is also the products that are in the burning of the cigarette, in the air... Some of these factors can be measured and some can not. Those who can be measured have to be measured, and statistics can calculate if a factor acts as a confounder... But this is why we never speak about a causality: a cause is a confounder for which no other confounder, known or unknown, can be found that explains the result. One cannot measure the unknown... So one can speak about a confounder but not about a cause. </a:t>
            </a:r>
            <a:endParaRPr lang="x-none" dirty="0"/>
          </a:p>
        </p:txBody>
      </p:sp>
      <p:sp>
        <p:nvSpPr>
          <p:cNvPr id="4" name="Tijdelijke aanduiding voor dianummer 3"/>
          <p:cNvSpPr>
            <a:spLocks noGrp="1"/>
          </p:cNvSpPr>
          <p:nvPr>
            <p:ph type="sldNum" sz="quarter" idx="5"/>
          </p:nvPr>
        </p:nvSpPr>
        <p:spPr/>
        <p:txBody>
          <a:bodyPr/>
          <a:lstStyle/>
          <a:p>
            <a:fld id="{D3573E50-3C40-4319-B73E-0A94242BDA8F}" type="slidenum">
              <a:rPr lang="x-none" smtClean="0"/>
              <a:t>9</a:t>
            </a:fld>
            <a:endParaRPr lang="x-none"/>
          </a:p>
        </p:txBody>
      </p:sp>
    </p:spTree>
    <p:extLst>
      <p:ext uri="{BB962C8B-B14F-4D97-AF65-F5344CB8AC3E}">
        <p14:creationId xmlns:p14="http://schemas.microsoft.com/office/powerpoint/2010/main" val="738374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a:xfrm>
            <a:off x="2692397" y="5037663"/>
            <a:ext cx="5214635" cy="279400"/>
          </a:xfrm>
        </p:spPr>
        <p:txBody>
          <a:bodyPr/>
          <a:lstStyle/>
          <a:p>
            <a:endParaRPr lang="x-none"/>
          </a:p>
        </p:txBody>
      </p:sp>
      <p:sp>
        <p:nvSpPr>
          <p:cNvPr id="6" name="Slide Number Placeholder 5"/>
          <p:cNvSpPr>
            <a:spLocks noGrp="1"/>
          </p:cNvSpPr>
          <p:nvPr>
            <p:ph type="sldNum" sz="quarter" idx="12"/>
          </p:nvPr>
        </p:nvSpPr>
        <p:spPr>
          <a:xfrm>
            <a:off x="8956900" y="5037663"/>
            <a:ext cx="551167" cy="279400"/>
          </a:xfrm>
        </p:spPr>
        <p:txBody>
          <a:bodyPr/>
          <a:lstStyle/>
          <a:p>
            <a:fld id="{6AF6FBA7-9A3E-4C64-AED0-2A248052C472}" type="slidenum">
              <a:rPr lang="x-none" smtClean="0"/>
              <a:t>‹N°›</a:t>
            </a:fld>
            <a:endParaRPr lang="x-non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55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F95790B-1E8E-4E50-97CD-C278E552BFE6}" type="datetimeFigureOut">
              <a:rPr lang="x-none" smtClean="0"/>
              <a:t>30/09/2019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AF6FBA7-9A3E-4C64-AED0-2A248052C472}" type="slidenum">
              <a:rPr lang="x-none" smtClean="0"/>
              <a:t>‹N°›</a:t>
            </a:fld>
            <a:endParaRPr lang="x-none"/>
          </a:p>
        </p:txBody>
      </p:sp>
    </p:spTree>
    <p:extLst>
      <p:ext uri="{BB962C8B-B14F-4D97-AF65-F5344CB8AC3E}">
        <p14:creationId xmlns:p14="http://schemas.microsoft.com/office/powerpoint/2010/main" val="205263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53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812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spTree>
    <p:extLst>
      <p:ext uri="{BB962C8B-B14F-4D97-AF65-F5344CB8AC3E}">
        <p14:creationId xmlns:p14="http://schemas.microsoft.com/office/powerpoint/2010/main" val="378633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41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14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17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88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spTree>
    <p:extLst>
      <p:ext uri="{BB962C8B-B14F-4D97-AF65-F5344CB8AC3E}">
        <p14:creationId xmlns:p14="http://schemas.microsoft.com/office/powerpoint/2010/main" val="401730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F95790B-1E8E-4E50-97CD-C278E552BFE6}" type="datetimeFigureOut">
              <a:rPr lang="x-none" smtClean="0"/>
              <a:t>30/09/2019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AF6FBA7-9A3E-4C64-AED0-2A248052C472}" type="slidenum">
              <a:rPr lang="x-none" smtClean="0"/>
              <a:t>‹N°›</a:t>
            </a:fld>
            <a:endParaRPr lang="x-non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49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F95790B-1E8E-4E50-97CD-C278E552BFE6}" type="datetimeFigureOut">
              <a:rPr lang="x-none" smtClean="0"/>
              <a:t>30/09/2019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AF6FBA7-9A3E-4C64-AED0-2A248052C472}" type="slidenum">
              <a:rPr lang="x-none" smtClean="0"/>
              <a:t>‹N°›</a:t>
            </a:fld>
            <a:endParaRPr lang="x-none"/>
          </a:p>
        </p:txBody>
      </p:sp>
    </p:spTree>
    <p:extLst>
      <p:ext uri="{BB962C8B-B14F-4D97-AF65-F5344CB8AC3E}">
        <p14:creationId xmlns:p14="http://schemas.microsoft.com/office/powerpoint/2010/main" val="38074659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F95790B-1E8E-4E50-97CD-C278E552BFE6}" type="datetimeFigureOut">
              <a:rPr lang="x-none" smtClean="0"/>
              <a:t>30/09/2019</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6AF6FBA7-9A3E-4C64-AED0-2A248052C472}" type="slidenum">
              <a:rPr lang="x-none" smtClean="0"/>
              <a:t>‹N°›</a:t>
            </a:fld>
            <a:endParaRPr lang="x-non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8541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F95790B-1E8E-4E50-97CD-C278E552BFE6}" type="datetimeFigureOut">
              <a:rPr lang="x-none" smtClean="0"/>
              <a:t>30/09/2019</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6AF6FBA7-9A3E-4C64-AED0-2A248052C472}" type="slidenum">
              <a:rPr lang="x-none" smtClean="0"/>
              <a:t>‹N°›</a:t>
            </a:fld>
            <a:endParaRPr lang="x-non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5790B-1E8E-4E50-97CD-C278E552BFE6}" type="datetimeFigureOut">
              <a:rPr lang="x-none" smtClean="0"/>
              <a:t>30/09/2019</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6AF6FBA7-9A3E-4C64-AED0-2A248052C472}" type="slidenum">
              <a:rPr lang="x-none" smtClean="0"/>
              <a:t>‹N°›</a:t>
            </a:fld>
            <a:endParaRPr lang="x-none"/>
          </a:p>
        </p:txBody>
      </p:sp>
    </p:spTree>
    <p:extLst>
      <p:ext uri="{BB962C8B-B14F-4D97-AF65-F5344CB8AC3E}">
        <p14:creationId xmlns:p14="http://schemas.microsoft.com/office/powerpoint/2010/main" val="104212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F95790B-1E8E-4E50-97CD-C278E552BFE6}" type="datetimeFigureOut">
              <a:rPr lang="x-none" smtClean="0"/>
              <a:t>30/09/2019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AF6FBA7-9A3E-4C64-AED0-2A248052C472}" type="slidenum">
              <a:rPr lang="x-none" smtClean="0"/>
              <a:t>‹N°›</a:t>
            </a:fld>
            <a:endParaRPr lang="x-non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8263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F95790B-1E8E-4E50-97CD-C278E552BFE6}" type="datetimeFigureOut">
              <a:rPr lang="x-none" smtClean="0"/>
              <a:t>30/09/2019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AF6FBA7-9A3E-4C64-AED0-2A248052C472}" type="slidenum">
              <a:rPr lang="x-none" smtClean="0"/>
              <a:t>‹N°›</a:t>
            </a:fld>
            <a:endParaRPr lang="x-none"/>
          </a:p>
        </p:txBody>
      </p:sp>
    </p:spTree>
    <p:extLst>
      <p:ext uri="{BB962C8B-B14F-4D97-AF65-F5344CB8AC3E}">
        <p14:creationId xmlns:p14="http://schemas.microsoft.com/office/powerpoint/2010/main" val="245798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95790B-1E8E-4E50-97CD-C278E552BFE6}" type="datetimeFigureOut">
              <a:rPr lang="x-none" smtClean="0"/>
              <a:t>30/09/2019</a:t>
            </a:fld>
            <a:endParaRPr lang="x-non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x-non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F6FBA7-9A3E-4C64-AED0-2A248052C472}" type="slidenum">
              <a:rPr lang="x-none" smtClean="0"/>
              <a:t>‹N°›</a:t>
            </a:fld>
            <a:endParaRPr lang="x-none"/>
          </a:p>
        </p:txBody>
      </p:sp>
    </p:spTree>
    <p:extLst>
      <p:ext uri="{BB962C8B-B14F-4D97-AF65-F5344CB8AC3E}">
        <p14:creationId xmlns:p14="http://schemas.microsoft.com/office/powerpoint/2010/main" val="381003117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0BE2A-DB1C-46E8-A77A-76EE744CE142}"/>
              </a:ext>
            </a:extLst>
          </p:cNvPr>
          <p:cNvSpPr>
            <a:spLocks noGrp="1"/>
          </p:cNvSpPr>
          <p:nvPr>
            <p:ph type="ctrTitle"/>
          </p:nvPr>
        </p:nvSpPr>
        <p:spPr/>
        <p:txBody>
          <a:bodyPr/>
          <a:lstStyle/>
          <a:p>
            <a:r>
              <a:rPr lang="en-GB" dirty="0"/>
              <a:t>Bias?	</a:t>
            </a:r>
            <a:endParaRPr lang="x-none" dirty="0"/>
          </a:p>
        </p:txBody>
      </p:sp>
    </p:spTree>
    <p:extLst>
      <p:ext uri="{BB962C8B-B14F-4D97-AF65-F5344CB8AC3E}">
        <p14:creationId xmlns:p14="http://schemas.microsoft.com/office/powerpoint/2010/main" val="352843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36832C0-039D-413D-A63B-6AB61E028465}"/>
              </a:ext>
            </a:extLst>
          </p:cNvPr>
          <p:cNvSpPr/>
          <p:nvPr/>
        </p:nvSpPr>
        <p:spPr>
          <a:xfrm>
            <a:off x="1582832" y="2572871"/>
            <a:ext cx="3065369" cy="43927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ijdelijke aanduiding voor inhoud 2">
            <a:extLst>
              <a:ext uri="{FF2B5EF4-FFF2-40B4-BE49-F238E27FC236}">
                <a16:creationId xmlns:a16="http://schemas.microsoft.com/office/drawing/2014/main" id="{E84AE6D8-B752-42EA-918D-E0222EBFFB6F}"/>
              </a:ext>
            </a:extLst>
          </p:cNvPr>
          <p:cNvSpPr>
            <a:spLocks noGrp="1"/>
          </p:cNvSpPr>
          <p:nvPr>
            <p:ph idx="1"/>
          </p:nvPr>
        </p:nvSpPr>
        <p:spPr/>
        <p:txBody>
          <a:bodyPr>
            <a:normAutofit fontScale="92500"/>
          </a:bodyPr>
          <a:lstStyle/>
          <a:p>
            <a:r>
              <a:rPr lang="en-GB" dirty="0">
                <a:effectLst>
                  <a:outerShdw blurRad="38100" dist="38100" dir="2700000" algn="tl">
                    <a:srgbClr val="000000">
                      <a:alpha val="43137"/>
                    </a:srgbClr>
                  </a:outerShdw>
                </a:effectLst>
              </a:rPr>
              <a:t>Internal vs external validity </a:t>
            </a:r>
            <a:r>
              <a:rPr lang="en-GB" dirty="0"/>
              <a:t>of results</a:t>
            </a:r>
          </a:p>
          <a:p>
            <a:pPr lvl="1"/>
            <a:r>
              <a:rPr lang="en-GB" dirty="0"/>
              <a:t>Internal: </a:t>
            </a:r>
            <a:r>
              <a:rPr lang="en-GB" dirty="0" err="1"/>
              <a:t>eg</a:t>
            </a:r>
            <a:r>
              <a:rPr lang="en-GB" dirty="0"/>
              <a:t> surgeons with huge experience in hypospadias surgery have similar results when performing surgery under the similar conditions... But not similar to junior surgeons? </a:t>
            </a:r>
          </a:p>
          <a:p>
            <a:pPr lvl="1"/>
            <a:r>
              <a:rPr lang="en-GB" dirty="0"/>
              <a:t>External validity: can your results be generalized?</a:t>
            </a:r>
          </a:p>
          <a:p>
            <a:r>
              <a:rPr lang="en-GB" dirty="0"/>
              <a:t>“ this conclusion is always true”</a:t>
            </a:r>
          </a:p>
          <a:p>
            <a:pPr lvl="1"/>
            <a:r>
              <a:rPr lang="en-GB" dirty="0"/>
              <a:t>Might be true when strict protocol has been followed under strict conditions and patient selection BUT</a:t>
            </a:r>
          </a:p>
          <a:p>
            <a:pPr lvl="1"/>
            <a:r>
              <a:rPr lang="en-GB" dirty="0"/>
              <a:t>Might end up with totally different results when other conditions are factual. </a:t>
            </a:r>
          </a:p>
        </p:txBody>
      </p:sp>
      <p:sp>
        <p:nvSpPr>
          <p:cNvPr id="2" name="Titel 1">
            <a:extLst>
              <a:ext uri="{FF2B5EF4-FFF2-40B4-BE49-F238E27FC236}">
                <a16:creationId xmlns:a16="http://schemas.microsoft.com/office/drawing/2014/main" id="{0F449E11-760B-4D36-AD76-038AFCFA23A5}"/>
              </a:ext>
            </a:extLst>
          </p:cNvPr>
          <p:cNvSpPr>
            <a:spLocks noGrp="1"/>
          </p:cNvSpPr>
          <p:nvPr>
            <p:ph type="title"/>
          </p:nvPr>
        </p:nvSpPr>
        <p:spPr>
          <a:ln>
            <a:solidFill>
              <a:srgbClr val="00B050"/>
            </a:solidFill>
          </a:ln>
          <a:effectLst>
            <a:outerShdw blurRad="50800" dist="38100" dir="2700000" algn="tl" rotWithShape="0">
              <a:prstClr val="black">
                <a:alpha val="40000"/>
              </a:prstClr>
            </a:outerShdw>
          </a:effectLst>
        </p:spPr>
        <p:txBody>
          <a:bodyPr/>
          <a:lstStyle/>
          <a:p>
            <a:r>
              <a:rPr lang="en-GB" dirty="0" err="1"/>
              <a:t>Generizability</a:t>
            </a:r>
            <a:r>
              <a:rPr lang="en-GB" dirty="0"/>
              <a:t>!</a:t>
            </a:r>
            <a:endParaRPr lang="x-none" dirty="0"/>
          </a:p>
        </p:txBody>
      </p:sp>
    </p:spTree>
    <p:extLst>
      <p:ext uri="{BB962C8B-B14F-4D97-AF65-F5344CB8AC3E}">
        <p14:creationId xmlns:p14="http://schemas.microsoft.com/office/powerpoint/2010/main" val="2471666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FCD80D0-50CE-43FD-A3BE-BBD0AF0752A4}"/>
              </a:ext>
            </a:extLst>
          </p:cNvPr>
          <p:cNvSpPr/>
          <p:nvPr/>
        </p:nvSpPr>
        <p:spPr>
          <a:xfrm>
            <a:off x="4607859" y="1326776"/>
            <a:ext cx="2985247" cy="685800"/>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el 1">
            <a:extLst>
              <a:ext uri="{FF2B5EF4-FFF2-40B4-BE49-F238E27FC236}">
                <a16:creationId xmlns:a16="http://schemas.microsoft.com/office/drawing/2014/main" id="{506BDE27-723E-4BA5-9E64-5F95CEE3A3AE}"/>
              </a:ext>
            </a:extLst>
          </p:cNvPr>
          <p:cNvSpPr>
            <a:spLocks noGrp="1"/>
          </p:cNvSpPr>
          <p:nvPr>
            <p:ph type="title"/>
          </p:nvPr>
        </p:nvSpPr>
        <p:spPr/>
        <p:txBody>
          <a:bodyPr/>
          <a:lstStyle/>
          <a:p>
            <a:r>
              <a:rPr lang="en-GB" dirty="0">
                <a:effectLst>
                  <a:outerShdw blurRad="38100" dist="38100" dir="2700000" algn="tl">
                    <a:srgbClr val="000000">
                      <a:alpha val="43137"/>
                    </a:srgbClr>
                  </a:outerShdw>
                </a:effectLst>
              </a:rPr>
              <a:t>Pre-trial bias</a:t>
            </a:r>
            <a:endParaRPr lang="x-none" dirty="0">
              <a:effectLst>
                <a:outerShdw blurRad="38100" dist="38100" dir="2700000" algn="tl">
                  <a:srgbClr val="000000">
                    <a:alpha val="43137"/>
                  </a:srgbClr>
                </a:outerShdw>
              </a:effectLst>
            </a:endParaRPr>
          </a:p>
        </p:txBody>
      </p:sp>
      <p:sp>
        <p:nvSpPr>
          <p:cNvPr id="3" name="Tijdelijke aanduiding voor inhoud 2">
            <a:extLst>
              <a:ext uri="{FF2B5EF4-FFF2-40B4-BE49-F238E27FC236}">
                <a16:creationId xmlns:a16="http://schemas.microsoft.com/office/drawing/2014/main" id="{219F754A-18B0-4170-B5D8-5D6ADB62B78D}"/>
              </a:ext>
            </a:extLst>
          </p:cNvPr>
          <p:cNvSpPr>
            <a:spLocks noGrp="1"/>
          </p:cNvSpPr>
          <p:nvPr>
            <p:ph idx="1"/>
          </p:nvPr>
        </p:nvSpPr>
        <p:spPr/>
        <p:txBody>
          <a:bodyPr/>
          <a:lstStyle/>
          <a:p>
            <a:r>
              <a:rPr lang="en-GB" dirty="0"/>
              <a:t>Wrong design is fatal for </a:t>
            </a:r>
          </a:p>
          <a:p>
            <a:pPr lvl="1"/>
            <a:r>
              <a:rPr lang="en-GB" dirty="0"/>
              <a:t>Objective measurements</a:t>
            </a:r>
          </a:p>
          <a:p>
            <a:pPr lvl="1"/>
            <a:r>
              <a:rPr lang="en-GB" dirty="0"/>
              <a:t>Reproducible results</a:t>
            </a:r>
          </a:p>
          <a:p>
            <a:pPr lvl="1"/>
            <a:r>
              <a:rPr lang="en-GB" dirty="0"/>
              <a:t>Measurable clinical important outcome</a:t>
            </a:r>
          </a:p>
          <a:p>
            <a:pPr lvl="1"/>
            <a:r>
              <a:rPr lang="en-GB" dirty="0"/>
              <a:t>Impactful research</a:t>
            </a:r>
            <a:endParaRPr lang="x-none" dirty="0"/>
          </a:p>
        </p:txBody>
      </p:sp>
    </p:spTree>
    <p:extLst>
      <p:ext uri="{BB962C8B-B14F-4D97-AF65-F5344CB8AC3E}">
        <p14:creationId xmlns:p14="http://schemas.microsoft.com/office/powerpoint/2010/main" val="25397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E46A3ED-21D2-422B-984A-BAA2D052127A}"/>
              </a:ext>
            </a:extLst>
          </p:cNvPr>
          <p:cNvSpPr/>
          <p:nvPr/>
        </p:nvSpPr>
        <p:spPr>
          <a:xfrm>
            <a:off x="2478741" y="4294100"/>
            <a:ext cx="2052918" cy="412377"/>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effectLst>
                <a:outerShdw blurRad="38100" dist="38100" dir="2700000" algn="tl">
                  <a:srgbClr val="000000">
                    <a:alpha val="43137"/>
                  </a:srgbClr>
                </a:outerShdw>
              </a:effectLst>
            </a:endParaRPr>
          </a:p>
        </p:txBody>
      </p:sp>
      <p:sp>
        <p:nvSpPr>
          <p:cNvPr id="3" name="Tijdelijke aanduiding voor inhoud 2">
            <a:extLst>
              <a:ext uri="{FF2B5EF4-FFF2-40B4-BE49-F238E27FC236}">
                <a16:creationId xmlns:a16="http://schemas.microsoft.com/office/drawing/2014/main" id="{3A51B89C-865E-41E0-B6DB-C15A125FB4ED}"/>
              </a:ext>
            </a:extLst>
          </p:cNvPr>
          <p:cNvSpPr>
            <a:spLocks noGrp="1"/>
          </p:cNvSpPr>
          <p:nvPr>
            <p:ph idx="1"/>
          </p:nvPr>
        </p:nvSpPr>
        <p:spPr/>
        <p:txBody>
          <a:bodyPr>
            <a:normAutofit fontScale="92500" lnSpcReduction="10000"/>
          </a:bodyPr>
          <a:lstStyle/>
          <a:p>
            <a:r>
              <a:rPr lang="en-GB" dirty="0"/>
              <a:t>“A retrospective cohort followed prospectively”</a:t>
            </a:r>
          </a:p>
          <a:p>
            <a:pPr lvl="1"/>
            <a:r>
              <a:rPr lang="en-GB" dirty="0"/>
              <a:t>What does this mean exactly? Is this</a:t>
            </a:r>
          </a:p>
          <a:p>
            <a:pPr lvl="2"/>
            <a:r>
              <a:rPr lang="en-GB" dirty="0"/>
              <a:t>A defined historical cohort which will be followed after start of a clear study protocol </a:t>
            </a:r>
          </a:p>
          <a:p>
            <a:pPr lvl="2"/>
            <a:r>
              <a:rPr lang="en-GB" dirty="0"/>
              <a:t>A retrospective study mixed up with patients who came after start and were decided to be included in this population?</a:t>
            </a:r>
          </a:p>
          <a:p>
            <a:pPr lvl="2"/>
            <a:r>
              <a:rPr lang="en-GB" dirty="0"/>
              <a:t>= </a:t>
            </a:r>
            <a:r>
              <a:rPr lang="en-GB" dirty="0">
                <a:effectLst>
                  <a:outerShdw blurRad="38100" dist="38100" dir="2700000" algn="tl">
                    <a:srgbClr val="000000">
                      <a:alpha val="43137"/>
                    </a:srgbClr>
                  </a:outerShdw>
                </a:effectLst>
              </a:rPr>
              <a:t>Chronology bias</a:t>
            </a:r>
          </a:p>
          <a:p>
            <a:pPr marL="914400" lvl="2" indent="0">
              <a:buNone/>
            </a:pPr>
            <a:endParaRPr lang="en-GB" dirty="0">
              <a:effectLst>
                <a:outerShdw blurRad="38100" dist="38100" dir="2700000" algn="tl">
                  <a:srgbClr val="000000">
                    <a:alpha val="43137"/>
                  </a:srgbClr>
                </a:outerShdw>
              </a:effectLst>
            </a:endParaRPr>
          </a:p>
          <a:p>
            <a:r>
              <a:rPr lang="en-GB" i="1" u="sng" dirty="0"/>
              <a:t>Retrospective</a:t>
            </a:r>
            <a:r>
              <a:rPr lang="en-GB" dirty="0"/>
              <a:t> = I look back in a file to see what has been registered       </a:t>
            </a:r>
            <a:r>
              <a:rPr lang="en-GB" i="1" u="sng" dirty="0"/>
              <a:t>Prospective</a:t>
            </a:r>
            <a:r>
              <a:rPr lang="en-GB" u="sng" dirty="0"/>
              <a:t> </a:t>
            </a:r>
            <a:r>
              <a:rPr lang="en-GB" dirty="0"/>
              <a:t>= I write a protocol and I register all requested data in a file</a:t>
            </a:r>
          </a:p>
        </p:txBody>
      </p:sp>
      <p:sp>
        <p:nvSpPr>
          <p:cNvPr id="2" name="Titel 1">
            <a:extLst>
              <a:ext uri="{FF2B5EF4-FFF2-40B4-BE49-F238E27FC236}">
                <a16:creationId xmlns:a16="http://schemas.microsoft.com/office/drawing/2014/main" id="{F43F8EB6-13C6-4905-B0E0-8C4A0A27BBA3}"/>
              </a:ext>
            </a:extLst>
          </p:cNvPr>
          <p:cNvSpPr>
            <a:spLocks noGrp="1"/>
          </p:cNvSpPr>
          <p:nvPr>
            <p:ph type="title"/>
          </p:nvPr>
        </p:nvSpPr>
        <p:spPr/>
        <p:txBody>
          <a:bodyPr/>
          <a:lstStyle/>
          <a:p>
            <a:r>
              <a:rPr lang="en-GB" dirty="0"/>
              <a:t>Bias introduced by study design itself</a:t>
            </a:r>
            <a:endParaRPr lang="x-none" dirty="0"/>
          </a:p>
        </p:txBody>
      </p:sp>
      <p:cxnSp>
        <p:nvCxnSpPr>
          <p:cNvPr id="6" name="Rechte verbindingslijn met pijl 5">
            <a:extLst>
              <a:ext uri="{FF2B5EF4-FFF2-40B4-BE49-F238E27FC236}">
                <a16:creationId xmlns:a16="http://schemas.microsoft.com/office/drawing/2014/main" id="{51BB9A72-14A2-4A56-A2DF-10AD471EB0F1}"/>
              </a:ext>
            </a:extLst>
          </p:cNvPr>
          <p:cNvCxnSpPr>
            <a:cxnSpLocks/>
          </p:cNvCxnSpPr>
          <p:nvPr/>
        </p:nvCxnSpPr>
        <p:spPr>
          <a:xfrm>
            <a:off x="8740592" y="5280212"/>
            <a:ext cx="3585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53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F09FE5F-E2CA-4C2E-B81B-0DD6E44292C0}"/>
              </a:ext>
            </a:extLst>
          </p:cNvPr>
          <p:cNvSpPr/>
          <p:nvPr/>
        </p:nvSpPr>
        <p:spPr>
          <a:xfrm>
            <a:off x="1582271" y="5381598"/>
            <a:ext cx="2469776" cy="455586"/>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ijdelijke aanduiding voor inhoud 2">
            <a:extLst>
              <a:ext uri="{FF2B5EF4-FFF2-40B4-BE49-F238E27FC236}">
                <a16:creationId xmlns:a16="http://schemas.microsoft.com/office/drawing/2014/main" id="{43122FFD-6698-4777-882E-64CA59337149}"/>
              </a:ext>
            </a:extLst>
          </p:cNvPr>
          <p:cNvSpPr>
            <a:spLocks noGrp="1"/>
          </p:cNvSpPr>
          <p:nvPr>
            <p:ph idx="1"/>
          </p:nvPr>
        </p:nvSpPr>
        <p:spPr/>
        <p:txBody>
          <a:bodyPr>
            <a:normAutofit fontScale="85000" lnSpcReduction="10000"/>
          </a:bodyPr>
          <a:lstStyle/>
          <a:p>
            <a:r>
              <a:rPr lang="en-GB" dirty="0"/>
              <a:t>Define measurements as objective as possible and do not compare apples to pears</a:t>
            </a:r>
          </a:p>
          <a:p>
            <a:pPr lvl="1"/>
            <a:r>
              <a:rPr lang="en-GB" dirty="0"/>
              <a:t>Arbitrary </a:t>
            </a:r>
            <a:r>
              <a:rPr lang="en-GB" dirty="0" err="1"/>
              <a:t>cutoffs</a:t>
            </a:r>
            <a:r>
              <a:rPr lang="en-GB" dirty="0"/>
              <a:t> make results prone for discussion </a:t>
            </a:r>
          </a:p>
          <a:p>
            <a:pPr lvl="2"/>
            <a:r>
              <a:rPr lang="en-GB" dirty="0" err="1"/>
              <a:t>Eg</a:t>
            </a:r>
            <a:r>
              <a:rPr lang="en-GB" dirty="0"/>
              <a:t> penile curvature &gt;= 30 degrees?</a:t>
            </a:r>
          </a:p>
          <a:p>
            <a:pPr lvl="2"/>
            <a:r>
              <a:rPr lang="en-GB" dirty="0" err="1"/>
              <a:t>Eg</a:t>
            </a:r>
            <a:r>
              <a:rPr lang="en-GB" dirty="0"/>
              <a:t> Pictures can be of use for standardisation</a:t>
            </a:r>
          </a:p>
          <a:p>
            <a:pPr lvl="2"/>
            <a:r>
              <a:rPr lang="en-GB" dirty="0" err="1"/>
              <a:t>Eg</a:t>
            </a:r>
            <a:r>
              <a:rPr lang="en-GB" dirty="0"/>
              <a:t> do not compare US measurements to an orchidometer (abstract)</a:t>
            </a:r>
          </a:p>
          <a:p>
            <a:r>
              <a:rPr lang="en-GB" dirty="0"/>
              <a:t>Use validated questionnaires</a:t>
            </a:r>
          </a:p>
          <a:p>
            <a:pPr lvl="1"/>
            <a:r>
              <a:rPr lang="en-GB" dirty="0"/>
              <a:t>Validation must be done in the population studied</a:t>
            </a:r>
          </a:p>
          <a:p>
            <a:pPr lvl="2"/>
            <a:r>
              <a:rPr lang="en-GB" dirty="0" err="1"/>
              <a:t>Eg</a:t>
            </a:r>
            <a:r>
              <a:rPr lang="en-GB" dirty="0"/>
              <a:t> sexual arousal scale only validated in men is not without reluctance when used in female population</a:t>
            </a:r>
          </a:p>
          <a:p>
            <a:r>
              <a:rPr lang="en-GB" dirty="0"/>
              <a:t>= </a:t>
            </a:r>
            <a:r>
              <a:rPr lang="en-GB" dirty="0">
                <a:effectLst>
                  <a:outerShdw blurRad="38100" dist="38100" dir="2700000" algn="tl">
                    <a:srgbClr val="000000">
                      <a:alpha val="43137"/>
                    </a:srgbClr>
                  </a:outerShdw>
                </a:effectLst>
              </a:rPr>
              <a:t>measurement bias</a:t>
            </a:r>
          </a:p>
        </p:txBody>
      </p:sp>
      <p:sp>
        <p:nvSpPr>
          <p:cNvPr id="2" name="Titel 1">
            <a:extLst>
              <a:ext uri="{FF2B5EF4-FFF2-40B4-BE49-F238E27FC236}">
                <a16:creationId xmlns:a16="http://schemas.microsoft.com/office/drawing/2014/main" id="{E8E3677D-B17D-4F57-BC87-6C358D0028BE}"/>
              </a:ext>
            </a:extLst>
          </p:cNvPr>
          <p:cNvSpPr>
            <a:spLocks noGrp="1"/>
          </p:cNvSpPr>
          <p:nvPr>
            <p:ph type="title"/>
          </p:nvPr>
        </p:nvSpPr>
        <p:spPr/>
        <p:txBody>
          <a:bodyPr/>
          <a:lstStyle/>
          <a:p>
            <a:r>
              <a:rPr lang="en-GB" dirty="0"/>
              <a:t>Study design	</a:t>
            </a:r>
            <a:endParaRPr lang="x-none" dirty="0"/>
          </a:p>
        </p:txBody>
      </p:sp>
    </p:spTree>
    <p:extLst>
      <p:ext uri="{BB962C8B-B14F-4D97-AF65-F5344CB8AC3E}">
        <p14:creationId xmlns:p14="http://schemas.microsoft.com/office/powerpoint/2010/main" val="3194167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B4E9C-C554-4B52-B70C-3C57B7F6B5BC}"/>
              </a:ext>
            </a:extLst>
          </p:cNvPr>
          <p:cNvSpPr>
            <a:spLocks noGrp="1"/>
          </p:cNvSpPr>
          <p:nvPr>
            <p:ph type="title"/>
          </p:nvPr>
        </p:nvSpPr>
        <p:spPr>
          <a:ln>
            <a:solidFill>
              <a:srgbClr val="00B050"/>
            </a:solidFill>
          </a:ln>
          <a:effectLst>
            <a:outerShdw blurRad="50800" dist="38100" dir="2700000" algn="tl" rotWithShape="0">
              <a:prstClr val="black">
                <a:alpha val="40000"/>
              </a:prstClr>
            </a:outerShdw>
          </a:effectLst>
        </p:spPr>
        <p:txBody>
          <a:bodyPr/>
          <a:lstStyle/>
          <a:p>
            <a:r>
              <a:rPr lang="en-GB" dirty="0"/>
              <a:t>Flawed vs good study design</a:t>
            </a:r>
            <a:endParaRPr lang="x-none" dirty="0"/>
          </a:p>
        </p:txBody>
      </p:sp>
      <p:sp>
        <p:nvSpPr>
          <p:cNvPr id="3" name="Tijdelijke aanduiding voor inhoud 2">
            <a:extLst>
              <a:ext uri="{FF2B5EF4-FFF2-40B4-BE49-F238E27FC236}">
                <a16:creationId xmlns:a16="http://schemas.microsoft.com/office/drawing/2014/main" id="{7D09FA53-82B8-4951-B5E8-6BB58389DF11}"/>
              </a:ext>
            </a:extLst>
          </p:cNvPr>
          <p:cNvSpPr>
            <a:spLocks noGrp="1"/>
          </p:cNvSpPr>
          <p:nvPr>
            <p:ph idx="1"/>
          </p:nvPr>
        </p:nvSpPr>
        <p:spPr/>
        <p:txBody>
          <a:bodyPr>
            <a:normAutofit/>
          </a:bodyPr>
          <a:lstStyle/>
          <a:p>
            <a:r>
              <a:rPr lang="en-GB" dirty="0"/>
              <a:t>Clearly define</a:t>
            </a:r>
          </a:p>
          <a:p>
            <a:pPr lvl="1"/>
            <a:r>
              <a:rPr lang="en-GB" dirty="0"/>
              <a:t>Risk: </a:t>
            </a:r>
          </a:p>
          <a:p>
            <a:pPr lvl="1"/>
            <a:r>
              <a:rPr lang="en-GB" dirty="0"/>
              <a:t>Outcome</a:t>
            </a:r>
          </a:p>
          <a:p>
            <a:r>
              <a:rPr lang="en-GB" dirty="0"/>
              <a:t>Use objective and preferably validated measurement methods</a:t>
            </a:r>
          </a:p>
          <a:p>
            <a:r>
              <a:rPr lang="en-GB" dirty="0"/>
              <a:t>Standardize data collection</a:t>
            </a:r>
          </a:p>
          <a:p>
            <a:r>
              <a:rPr lang="en-GB" dirty="0"/>
              <a:t>Blind the examiner for the outcomes</a:t>
            </a:r>
            <a:endParaRPr lang="x-none" dirty="0"/>
          </a:p>
        </p:txBody>
      </p:sp>
    </p:spTree>
    <p:extLst>
      <p:ext uri="{BB962C8B-B14F-4D97-AF65-F5344CB8AC3E}">
        <p14:creationId xmlns:p14="http://schemas.microsoft.com/office/powerpoint/2010/main" val="696367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35F132E-E3C9-4737-BB25-CD7640CCFBE1}"/>
              </a:ext>
            </a:extLst>
          </p:cNvPr>
          <p:cNvSpPr/>
          <p:nvPr/>
        </p:nvSpPr>
        <p:spPr>
          <a:xfrm>
            <a:off x="2061882" y="5477439"/>
            <a:ext cx="2030506" cy="403412"/>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hthoek 3">
            <a:extLst>
              <a:ext uri="{FF2B5EF4-FFF2-40B4-BE49-F238E27FC236}">
                <a16:creationId xmlns:a16="http://schemas.microsoft.com/office/drawing/2014/main" id="{F7917B53-2F59-4C50-9D11-85766A34E48D}"/>
              </a:ext>
            </a:extLst>
          </p:cNvPr>
          <p:cNvSpPr/>
          <p:nvPr/>
        </p:nvSpPr>
        <p:spPr>
          <a:xfrm>
            <a:off x="2008094" y="3801043"/>
            <a:ext cx="1887071" cy="452717"/>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ijdelijke aanduiding voor inhoud 2">
            <a:extLst>
              <a:ext uri="{FF2B5EF4-FFF2-40B4-BE49-F238E27FC236}">
                <a16:creationId xmlns:a16="http://schemas.microsoft.com/office/drawing/2014/main" id="{BE1D5C00-E0E2-442A-A842-402AEB89CC48}"/>
              </a:ext>
            </a:extLst>
          </p:cNvPr>
          <p:cNvSpPr>
            <a:spLocks noGrp="1"/>
          </p:cNvSpPr>
          <p:nvPr>
            <p:ph idx="1"/>
          </p:nvPr>
        </p:nvSpPr>
        <p:spPr/>
        <p:txBody>
          <a:bodyPr>
            <a:normAutofit lnSpcReduction="10000"/>
          </a:bodyPr>
          <a:lstStyle/>
          <a:p>
            <a:r>
              <a:rPr lang="en-GB" dirty="0"/>
              <a:t>Where did you get the control population</a:t>
            </a:r>
          </a:p>
          <a:p>
            <a:pPr lvl="1"/>
            <a:r>
              <a:rPr lang="en-GB" i="1" dirty="0"/>
              <a:t>Healthy</a:t>
            </a:r>
            <a:r>
              <a:rPr lang="en-GB" dirty="0"/>
              <a:t> patients visiting another </a:t>
            </a:r>
            <a:r>
              <a:rPr lang="en-GB" i="1" dirty="0"/>
              <a:t>clinic</a:t>
            </a:r>
            <a:r>
              <a:rPr lang="en-GB" dirty="0"/>
              <a:t>?</a:t>
            </a:r>
          </a:p>
          <a:p>
            <a:pPr lvl="1"/>
            <a:r>
              <a:rPr lang="en-GB" dirty="0"/>
              <a:t>Study patients and control population </a:t>
            </a:r>
            <a:r>
              <a:rPr lang="en-GB" b="1" dirty="0"/>
              <a:t>must</a:t>
            </a:r>
            <a:r>
              <a:rPr lang="en-GB" dirty="0"/>
              <a:t> have the same risk for the outcome!</a:t>
            </a:r>
          </a:p>
          <a:p>
            <a:pPr lvl="1"/>
            <a:r>
              <a:rPr lang="en-GB" dirty="0"/>
              <a:t>= </a:t>
            </a:r>
            <a:r>
              <a:rPr lang="en-GB" dirty="0">
                <a:effectLst>
                  <a:outerShdw blurRad="38100" dist="38100" dir="2700000" algn="tl">
                    <a:srgbClr val="000000">
                      <a:alpha val="43137"/>
                    </a:srgbClr>
                  </a:outerShdw>
                </a:effectLst>
              </a:rPr>
              <a:t>selection bias</a:t>
            </a:r>
          </a:p>
          <a:p>
            <a:r>
              <a:rPr lang="en-GB" dirty="0"/>
              <a:t>Who performed data collection? How independent is the researcher from the outcome of the study?</a:t>
            </a:r>
          </a:p>
          <a:p>
            <a:pPr lvl="1"/>
            <a:r>
              <a:rPr lang="en-GB" dirty="0"/>
              <a:t>Is the interviewer aware from the outcome (result) of the patient?</a:t>
            </a:r>
          </a:p>
          <a:p>
            <a:pPr lvl="1"/>
            <a:r>
              <a:rPr lang="en-GB" dirty="0"/>
              <a:t>= </a:t>
            </a:r>
            <a:r>
              <a:rPr lang="en-GB" dirty="0">
                <a:effectLst>
                  <a:outerShdw blurRad="38100" dist="38100" dir="2700000" algn="tl">
                    <a:srgbClr val="000000">
                      <a:alpha val="43137"/>
                    </a:srgbClr>
                  </a:outerShdw>
                </a:effectLst>
              </a:rPr>
              <a:t>interviewer bias</a:t>
            </a:r>
            <a:endParaRPr lang="x-none" dirty="0">
              <a:effectLst>
                <a:outerShdw blurRad="38100" dist="38100" dir="2700000" algn="tl">
                  <a:srgbClr val="000000">
                    <a:alpha val="43137"/>
                  </a:srgbClr>
                </a:outerShdw>
              </a:effectLst>
            </a:endParaRPr>
          </a:p>
        </p:txBody>
      </p:sp>
      <p:sp>
        <p:nvSpPr>
          <p:cNvPr id="2" name="Titel 1">
            <a:extLst>
              <a:ext uri="{FF2B5EF4-FFF2-40B4-BE49-F238E27FC236}">
                <a16:creationId xmlns:a16="http://schemas.microsoft.com/office/drawing/2014/main" id="{300AE247-818A-4A9F-94A5-2C7D877DE41C}"/>
              </a:ext>
            </a:extLst>
          </p:cNvPr>
          <p:cNvSpPr>
            <a:spLocks noGrp="1"/>
          </p:cNvSpPr>
          <p:nvPr>
            <p:ph type="title"/>
          </p:nvPr>
        </p:nvSpPr>
        <p:spPr/>
        <p:txBody>
          <a:bodyPr/>
          <a:lstStyle/>
          <a:p>
            <a:r>
              <a:rPr lang="en-GB" dirty="0"/>
              <a:t>Study design</a:t>
            </a:r>
            <a:endParaRPr lang="x-none" dirty="0"/>
          </a:p>
        </p:txBody>
      </p:sp>
    </p:spTree>
    <p:extLst>
      <p:ext uri="{BB962C8B-B14F-4D97-AF65-F5344CB8AC3E}">
        <p14:creationId xmlns:p14="http://schemas.microsoft.com/office/powerpoint/2010/main" val="414305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A326296-43C5-4A5E-B2E5-AEC58E0B695B}"/>
              </a:ext>
            </a:extLst>
          </p:cNvPr>
          <p:cNvSpPr/>
          <p:nvPr/>
        </p:nvSpPr>
        <p:spPr>
          <a:xfrm>
            <a:off x="2034988" y="5486400"/>
            <a:ext cx="5132294" cy="340659"/>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hthoek 5">
            <a:extLst>
              <a:ext uri="{FF2B5EF4-FFF2-40B4-BE49-F238E27FC236}">
                <a16:creationId xmlns:a16="http://schemas.microsoft.com/office/drawing/2014/main" id="{445E7CDD-4CDD-41A4-A3DA-2262F967F754}"/>
              </a:ext>
            </a:extLst>
          </p:cNvPr>
          <p:cNvSpPr/>
          <p:nvPr/>
        </p:nvSpPr>
        <p:spPr>
          <a:xfrm>
            <a:off x="2034988" y="4639235"/>
            <a:ext cx="1662953" cy="37651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effectLst>
                <a:outerShdw blurRad="38100" dist="38100" dir="2700000" algn="tl">
                  <a:srgbClr val="000000">
                    <a:alpha val="43137"/>
                  </a:srgbClr>
                </a:outerShdw>
              </a:effectLst>
            </a:endParaRPr>
          </a:p>
        </p:txBody>
      </p:sp>
      <p:sp>
        <p:nvSpPr>
          <p:cNvPr id="5" name="Rechthoek 4">
            <a:extLst>
              <a:ext uri="{FF2B5EF4-FFF2-40B4-BE49-F238E27FC236}">
                <a16:creationId xmlns:a16="http://schemas.microsoft.com/office/drawing/2014/main" id="{53392810-A510-4F6D-9D2B-4B1409F81AEB}"/>
              </a:ext>
            </a:extLst>
          </p:cNvPr>
          <p:cNvSpPr/>
          <p:nvPr/>
        </p:nvSpPr>
        <p:spPr>
          <a:xfrm>
            <a:off x="2034988" y="3429000"/>
            <a:ext cx="2084294" cy="340659"/>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hthoek 3">
            <a:extLst>
              <a:ext uri="{FF2B5EF4-FFF2-40B4-BE49-F238E27FC236}">
                <a16:creationId xmlns:a16="http://schemas.microsoft.com/office/drawing/2014/main" id="{809553D1-633B-49C3-A01A-7D9320924545}"/>
              </a:ext>
            </a:extLst>
          </p:cNvPr>
          <p:cNvSpPr/>
          <p:nvPr/>
        </p:nvSpPr>
        <p:spPr>
          <a:xfrm>
            <a:off x="2034988" y="3021106"/>
            <a:ext cx="2084294" cy="340659"/>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el 1">
            <a:extLst>
              <a:ext uri="{FF2B5EF4-FFF2-40B4-BE49-F238E27FC236}">
                <a16:creationId xmlns:a16="http://schemas.microsoft.com/office/drawing/2014/main" id="{001A2BED-423F-4FAE-BCC5-F53FAD862FE4}"/>
              </a:ext>
            </a:extLst>
          </p:cNvPr>
          <p:cNvSpPr>
            <a:spLocks noGrp="1"/>
          </p:cNvSpPr>
          <p:nvPr>
            <p:ph type="title"/>
          </p:nvPr>
        </p:nvSpPr>
        <p:spPr/>
        <p:txBody>
          <a:bodyPr/>
          <a:lstStyle/>
          <a:p>
            <a:r>
              <a:rPr lang="en-GB" dirty="0"/>
              <a:t>Study design</a:t>
            </a:r>
            <a:endParaRPr lang="x-none" dirty="0"/>
          </a:p>
        </p:txBody>
      </p:sp>
      <p:sp>
        <p:nvSpPr>
          <p:cNvPr id="3" name="Tijdelijke aanduiding voor inhoud 2">
            <a:extLst>
              <a:ext uri="{FF2B5EF4-FFF2-40B4-BE49-F238E27FC236}">
                <a16:creationId xmlns:a16="http://schemas.microsoft.com/office/drawing/2014/main" id="{78007229-1FAE-45FA-9A22-6FC1191A1500}"/>
              </a:ext>
            </a:extLst>
          </p:cNvPr>
          <p:cNvSpPr>
            <a:spLocks noGrp="1"/>
          </p:cNvSpPr>
          <p:nvPr>
            <p:ph idx="1"/>
          </p:nvPr>
        </p:nvSpPr>
        <p:spPr/>
        <p:txBody>
          <a:bodyPr>
            <a:normAutofit fontScale="92500" lnSpcReduction="10000"/>
          </a:bodyPr>
          <a:lstStyle/>
          <a:p>
            <a:r>
              <a:rPr lang="en-GB" dirty="0"/>
              <a:t>Are you sure that earlier patients didn’t suffer from less experience of the surgeon?</a:t>
            </a:r>
          </a:p>
          <a:p>
            <a:pPr lvl="1"/>
            <a:r>
              <a:rPr lang="en-GB" dirty="0"/>
              <a:t>= </a:t>
            </a:r>
            <a:r>
              <a:rPr lang="en-GB" dirty="0">
                <a:effectLst>
                  <a:outerShdw blurRad="38100" dist="38100" dir="2700000" algn="tl">
                    <a:srgbClr val="000000">
                      <a:alpha val="43137"/>
                    </a:srgbClr>
                  </a:outerShdw>
                </a:effectLst>
              </a:rPr>
              <a:t>chronology bias</a:t>
            </a:r>
          </a:p>
          <a:p>
            <a:pPr lvl="1"/>
            <a:r>
              <a:rPr lang="en-GB" dirty="0"/>
              <a:t>= </a:t>
            </a:r>
            <a:r>
              <a:rPr lang="en-GB" dirty="0">
                <a:effectLst>
                  <a:outerShdw blurRad="38100" dist="38100" dir="2700000" algn="tl">
                    <a:srgbClr val="000000">
                      <a:alpha val="43137"/>
                    </a:srgbClr>
                  </a:outerShdw>
                </a:effectLst>
              </a:rPr>
              <a:t>performance bias</a:t>
            </a:r>
          </a:p>
          <a:p>
            <a:r>
              <a:rPr lang="en-GB" dirty="0"/>
              <a:t>What happened to patients who were lost to follow-up?</a:t>
            </a:r>
          </a:p>
          <a:p>
            <a:pPr lvl="1"/>
            <a:r>
              <a:rPr lang="en-GB" dirty="0"/>
              <a:t>Do they really have had the same outcome regarding study results?</a:t>
            </a:r>
          </a:p>
          <a:p>
            <a:pPr lvl="1"/>
            <a:r>
              <a:rPr lang="en-GB" dirty="0"/>
              <a:t>= </a:t>
            </a:r>
            <a:r>
              <a:rPr lang="en-GB" dirty="0">
                <a:effectLst>
                  <a:outerShdw blurRad="38100" dist="38100" dir="2700000" algn="tl">
                    <a:srgbClr val="000000">
                      <a:alpha val="43137"/>
                    </a:srgbClr>
                  </a:outerShdw>
                </a:effectLst>
              </a:rPr>
              <a:t>transfer bias</a:t>
            </a:r>
          </a:p>
          <a:p>
            <a:r>
              <a:rPr lang="en-GB" dirty="0"/>
              <a:t>Were all UTI diagnosed in the same way regarding obtaining the urine sample?</a:t>
            </a:r>
          </a:p>
          <a:p>
            <a:pPr lvl="1"/>
            <a:r>
              <a:rPr lang="en-GB" dirty="0"/>
              <a:t>= </a:t>
            </a:r>
            <a:r>
              <a:rPr lang="en-GB" dirty="0">
                <a:effectLst>
                  <a:outerShdw blurRad="38100" dist="38100" dir="2700000" algn="tl">
                    <a:srgbClr val="000000">
                      <a:alpha val="43137"/>
                    </a:srgbClr>
                  </a:outerShdw>
                </a:effectLst>
              </a:rPr>
              <a:t>misclassification bias (of exposure or of outcome)</a:t>
            </a:r>
            <a:endParaRPr lang="x-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7890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04312-27E4-4CBA-AA5D-795B6BBBD20C}"/>
              </a:ext>
            </a:extLst>
          </p:cNvPr>
          <p:cNvSpPr>
            <a:spLocks noGrp="1"/>
          </p:cNvSpPr>
          <p:nvPr>
            <p:ph type="title"/>
          </p:nvPr>
        </p:nvSpPr>
        <p:spPr>
          <a:ln>
            <a:solidFill>
              <a:srgbClr val="00B050"/>
            </a:solidFill>
          </a:ln>
          <a:effectLst>
            <a:outerShdw blurRad="50800" dist="38100" dir="2700000" algn="tl" rotWithShape="0">
              <a:prstClr val="black">
                <a:alpha val="40000"/>
              </a:prstClr>
            </a:outerShdw>
          </a:effectLst>
        </p:spPr>
        <p:txBody>
          <a:bodyPr/>
          <a:lstStyle/>
          <a:p>
            <a:r>
              <a:rPr lang="en-GB" dirty="0"/>
              <a:t>Avoid bias during trial</a:t>
            </a:r>
            <a:endParaRPr lang="x-none" dirty="0"/>
          </a:p>
        </p:txBody>
      </p:sp>
      <p:sp>
        <p:nvSpPr>
          <p:cNvPr id="3" name="Tijdelijke aanduiding voor inhoud 2">
            <a:extLst>
              <a:ext uri="{FF2B5EF4-FFF2-40B4-BE49-F238E27FC236}">
                <a16:creationId xmlns:a16="http://schemas.microsoft.com/office/drawing/2014/main" id="{5BEF5062-82D5-489F-8FBB-3BE32F2E623E}"/>
              </a:ext>
            </a:extLst>
          </p:cNvPr>
          <p:cNvSpPr>
            <a:spLocks noGrp="1"/>
          </p:cNvSpPr>
          <p:nvPr>
            <p:ph idx="1"/>
          </p:nvPr>
        </p:nvSpPr>
        <p:spPr/>
        <p:txBody>
          <a:bodyPr/>
          <a:lstStyle/>
          <a:p>
            <a:r>
              <a:rPr lang="en-GB" dirty="0"/>
              <a:t>Standardize measurements regarding </a:t>
            </a:r>
          </a:p>
          <a:p>
            <a:pPr lvl="1"/>
            <a:r>
              <a:rPr lang="en-GB" dirty="0"/>
              <a:t>Results</a:t>
            </a:r>
          </a:p>
          <a:p>
            <a:pPr lvl="1"/>
            <a:r>
              <a:rPr lang="en-GB" dirty="0"/>
              <a:t>Outcome</a:t>
            </a:r>
          </a:p>
          <a:p>
            <a:pPr lvl="1"/>
            <a:r>
              <a:rPr lang="en-GB" dirty="0"/>
              <a:t>Questionnaires</a:t>
            </a:r>
          </a:p>
          <a:p>
            <a:pPr lvl="1"/>
            <a:r>
              <a:rPr lang="en-GB" dirty="0" err="1"/>
              <a:t>Questionning</a:t>
            </a:r>
            <a:endParaRPr lang="en-GB" dirty="0"/>
          </a:p>
          <a:p>
            <a:r>
              <a:rPr lang="en-GB" dirty="0"/>
              <a:t>Define criteria for exposure and outcome clearly prior to study start</a:t>
            </a:r>
          </a:p>
          <a:p>
            <a:r>
              <a:rPr lang="en-GB" dirty="0"/>
              <a:t>Consider cluster stratification instead of a historical control group</a:t>
            </a:r>
            <a:endParaRPr lang="x-none" dirty="0"/>
          </a:p>
        </p:txBody>
      </p:sp>
    </p:spTree>
    <p:extLst>
      <p:ext uri="{BB962C8B-B14F-4D97-AF65-F5344CB8AC3E}">
        <p14:creationId xmlns:p14="http://schemas.microsoft.com/office/powerpoint/2010/main" val="299348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7911052-70CE-4D28-A417-99839B3A7FD4}"/>
              </a:ext>
            </a:extLst>
          </p:cNvPr>
          <p:cNvSpPr/>
          <p:nvPr/>
        </p:nvSpPr>
        <p:spPr>
          <a:xfrm>
            <a:off x="3142129" y="4464425"/>
            <a:ext cx="1600200" cy="432797"/>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hthoek 3">
            <a:extLst>
              <a:ext uri="{FF2B5EF4-FFF2-40B4-BE49-F238E27FC236}">
                <a16:creationId xmlns:a16="http://schemas.microsoft.com/office/drawing/2014/main" id="{295D73B6-6563-4212-A317-E9C07F123631}"/>
              </a:ext>
            </a:extLst>
          </p:cNvPr>
          <p:cNvSpPr/>
          <p:nvPr/>
        </p:nvSpPr>
        <p:spPr>
          <a:xfrm>
            <a:off x="2030506" y="3509682"/>
            <a:ext cx="1752600" cy="452718"/>
          </a:xfrm>
          <a:prstGeom prst="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el 1">
            <a:extLst>
              <a:ext uri="{FF2B5EF4-FFF2-40B4-BE49-F238E27FC236}">
                <a16:creationId xmlns:a16="http://schemas.microsoft.com/office/drawing/2014/main" id="{8806B1A3-747B-4180-AA1D-42E79538F4AC}"/>
              </a:ext>
            </a:extLst>
          </p:cNvPr>
          <p:cNvSpPr>
            <a:spLocks noGrp="1"/>
          </p:cNvSpPr>
          <p:nvPr>
            <p:ph type="title"/>
          </p:nvPr>
        </p:nvSpPr>
        <p:spPr/>
        <p:txBody>
          <a:bodyPr/>
          <a:lstStyle/>
          <a:p>
            <a:r>
              <a:rPr lang="en-GB" dirty="0"/>
              <a:t>Bias at the end </a:t>
            </a:r>
            <a:endParaRPr lang="x-none" dirty="0"/>
          </a:p>
        </p:txBody>
      </p:sp>
      <p:sp>
        <p:nvSpPr>
          <p:cNvPr id="3" name="Tijdelijke aanduiding voor inhoud 2">
            <a:extLst>
              <a:ext uri="{FF2B5EF4-FFF2-40B4-BE49-F238E27FC236}">
                <a16:creationId xmlns:a16="http://schemas.microsoft.com/office/drawing/2014/main" id="{91FCF876-5932-4C9F-94D4-4AB3BB21DF81}"/>
              </a:ext>
            </a:extLst>
          </p:cNvPr>
          <p:cNvSpPr>
            <a:spLocks noGrp="1"/>
          </p:cNvSpPr>
          <p:nvPr>
            <p:ph idx="1"/>
          </p:nvPr>
        </p:nvSpPr>
        <p:spPr/>
        <p:txBody>
          <a:bodyPr/>
          <a:lstStyle/>
          <a:p>
            <a:r>
              <a:rPr lang="en-GB" dirty="0"/>
              <a:t>How did you select your references</a:t>
            </a:r>
          </a:p>
          <a:p>
            <a:pPr lvl="1"/>
            <a:r>
              <a:rPr lang="en-GB" dirty="0"/>
              <a:t>Only those that fit with your results?</a:t>
            </a:r>
          </a:p>
          <a:p>
            <a:pPr lvl="1"/>
            <a:r>
              <a:rPr lang="en-GB" dirty="0"/>
              <a:t>= </a:t>
            </a:r>
            <a:r>
              <a:rPr lang="en-GB" dirty="0">
                <a:effectLst>
                  <a:outerShdw blurRad="38100" dist="38100" dir="2700000" algn="tl">
                    <a:srgbClr val="000000">
                      <a:alpha val="43137"/>
                    </a:srgbClr>
                  </a:outerShdw>
                </a:effectLst>
              </a:rPr>
              <a:t>citation bias</a:t>
            </a:r>
          </a:p>
          <a:p>
            <a:pPr lvl="1"/>
            <a:r>
              <a:rPr lang="en-GB" dirty="0"/>
              <a:t>Also: when only positive results are published</a:t>
            </a:r>
          </a:p>
          <a:p>
            <a:r>
              <a:rPr lang="en-GB" dirty="0"/>
              <a:t>Be aware of </a:t>
            </a:r>
            <a:r>
              <a:rPr lang="en-GB" dirty="0">
                <a:effectLst>
                  <a:outerShdw blurRad="38100" dist="38100" dir="2700000" algn="tl">
                    <a:srgbClr val="000000">
                      <a:alpha val="43137"/>
                    </a:srgbClr>
                  </a:outerShdw>
                </a:effectLst>
              </a:rPr>
              <a:t>confounders</a:t>
            </a:r>
            <a:r>
              <a:rPr lang="en-GB" dirty="0"/>
              <a:t> and analyse them when possible</a:t>
            </a:r>
          </a:p>
          <a:p>
            <a:pPr lvl="1"/>
            <a:r>
              <a:rPr lang="en-GB" dirty="0" err="1"/>
              <a:t>Eg</a:t>
            </a:r>
            <a:r>
              <a:rPr lang="en-GB" dirty="0"/>
              <a:t> association between going to emergency department after surgery and surgery itself</a:t>
            </a:r>
          </a:p>
          <a:p>
            <a:pPr lvl="2"/>
            <a:r>
              <a:rPr lang="en-GB" dirty="0"/>
              <a:t>Is getting there for all patients equally easy or do some have to drive for 2 hours? </a:t>
            </a:r>
            <a:endParaRPr lang="x-none" dirty="0"/>
          </a:p>
        </p:txBody>
      </p:sp>
    </p:spTree>
    <p:extLst>
      <p:ext uri="{BB962C8B-B14F-4D97-AF65-F5344CB8AC3E}">
        <p14:creationId xmlns:p14="http://schemas.microsoft.com/office/powerpoint/2010/main" val="3166162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251</TotalTime>
  <Words>2016</Words>
  <Application>Microsoft Office PowerPoint</Application>
  <PresentationFormat>Grand écran</PresentationFormat>
  <Paragraphs>101</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Garamond</vt:lpstr>
      <vt:lpstr>Organisch</vt:lpstr>
      <vt:lpstr>Bias? </vt:lpstr>
      <vt:lpstr>Pre-trial bias</vt:lpstr>
      <vt:lpstr>Bias introduced by study design itself</vt:lpstr>
      <vt:lpstr>Study design </vt:lpstr>
      <vt:lpstr>Flawed vs good study design</vt:lpstr>
      <vt:lpstr>Study design</vt:lpstr>
      <vt:lpstr>Study design</vt:lpstr>
      <vt:lpstr>Avoid bias during trial</vt:lpstr>
      <vt:lpstr>Bias at the end </vt:lpstr>
      <vt:lpstr>Generizability!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ESPU Research Committee sessions 2019 - Biased to Bias - Pt. 1</dc:title>
  <dc:creator>knolbol bol</dc:creator>
  <cp:lastModifiedBy>X10</cp:lastModifiedBy>
  <cp:revision>20</cp:revision>
  <dcterms:created xsi:type="dcterms:W3CDTF">2019-04-19T18:19:58Z</dcterms:created>
  <dcterms:modified xsi:type="dcterms:W3CDTF">2019-09-30T08:45:18Z</dcterms:modified>
</cp:coreProperties>
</file>