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7" r:id="rId3"/>
    <p:sldId id="258" r:id="rId4"/>
    <p:sldId id="259" r:id="rId5"/>
    <p:sldId id="260" r:id="rId6"/>
    <p:sldId id="261" r:id="rId7"/>
    <p:sldId id="264" r:id="rId8"/>
    <p:sldId id="265" r:id="rId9"/>
    <p:sldId id="266" r:id="rId10"/>
    <p:sldId id="319" r:id="rId11"/>
    <p:sldId id="269" r:id="rId12"/>
    <p:sldId id="270" r:id="rId13"/>
    <p:sldId id="271" r:id="rId14"/>
    <p:sldId id="320" r:id="rId15"/>
    <p:sldId id="272" r:id="rId16"/>
    <p:sldId id="273" r:id="rId17"/>
    <p:sldId id="274" r:id="rId18"/>
    <p:sldId id="275" r:id="rId19"/>
    <p:sldId id="277" r:id="rId20"/>
    <p:sldId id="278" r:id="rId21"/>
    <p:sldId id="287" r:id="rId22"/>
    <p:sldId id="279" r:id="rId23"/>
    <p:sldId id="288" r:id="rId24"/>
    <p:sldId id="303" r:id="rId25"/>
    <p:sldId id="289" r:id="rId26"/>
    <p:sldId id="291" r:id="rId27"/>
    <p:sldId id="290" r:id="rId28"/>
    <p:sldId id="292" r:id="rId29"/>
    <p:sldId id="293" r:id="rId30"/>
    <p:sldId id="294" r:id="rId31"/>
    <p:sldId id="295" r:id="rId32"/>
    <p:sldId id="296" r:id="rId33"/>
    <p:sldId id="29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78256" autoAdjust="0"/>
  </p:normalViewPr>
  <p:slideViewPr>
    <p:cSldViewPr snapToGrid="0">
      <p:cViewPr varScale="1">
        <p:scale>
          <a:sx n="99" d="100"/>
          <a:sy n="99" d="100"/>
        </p:scale>
        <p:origin x="13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A2432-F639-4CAA-860D-ECA7407D3695}"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03D91-93D1-471B-AFFF-405960863A10}" type="slidenum">
              <a:rPr lang="en-US" smtClean="0"/>
              <a:t>‹N°›</a:t>
            </a:fld>
            <a:endParaRPr lang="en-US"/>
          </a:p>
        </p:txBody>
      </p:sp>
    </p:spTree>
    <p:extLst>
      <p:ext uri="{BB962C8B-B14F-4D97-AF65-F5344CB8AC3E}">
        <p14:creationId xmlns:p14="http://schemas.microsoft.com/office/powerpoint/2010/main" val="419168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It’s impossible to teach everything about statistics in 45 minutes, so our goal is for you to know the some of the basics without having to learn any of the math. This way you’ll know what information a statistician will need when working with one, and know some common rules so you can better evaluate the statistics in a manuscript.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a:t>
            </a:fld>
            <a:endParaRPr lang="en-US"/>
          </a:p>
        </p:txBody>
      </p:sp>
    </p:spTree>
    <p:extLst>
      <p:ext uri="{BB962C8B-B14F-4D97-AF65-F5344CB8AC3E}">
        <p14:creationId xmlns:p14="http://schemas.microsoft.com/office/powerpoint/2010/main" val="37821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after exploring further by breaking out by gender, you find that this difference is driven by a difference among females and not males. It’s important to understand differences in characteristics between the two groups under study as you need to know if it’s fair to compare these groups, and these differences may also affect how you interpret your findings.</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10</a:t>
            </a:fld>
            <a:endParaRPr lang="en-US"/>
          </a:p>
        </p:txBody>
      </p:sp>
    </p:spTree>
    <p:extLst>
      <p:ext uri="{BB962C8B-B14F-4D97-AF65-F5344CB8AC3E}">
        <p14:creationId xmlns:p14="http://schemas.microsoft.com/office/powerpoint/2010/main" val="118779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Before determining what statistical test you should use, you need to know what type of variable you’re testing. Variables can be classified several ways, but the major classifications are categorical and continuous data.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Categorical data have two or more categories, but order doesn’t matter. For example, gender, race, ethnicity. Then there’s continuous variables – which is a variable that can take on any value between its minimum value and its maximum value. For example age, weight, or length of follow-up.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11</a:t>
            </a:fld>
            <a:endParaRPr lang="en-US"/>
          </a:p>
        </p:txBody>
      </p:sp>
    </p:spTree>
    <p:extLst>
      <p:ext uri="{BB962C8B-B14F-4D97-AF65-F5344CB8AC3E}">
        <p14:creationId xmlns:p14="http://schemas.microsoft.com/office/powerpoint/2010/main" val="2491496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talk about continuous variables first. To compare continuous data between two groups, you need to know the distribution of the variable your comparing. If it’s normally distributed, then you use a t-test. If your data is skewed, use the Mann-Whitney U test, which is the non-parametric equivalent of a t-test. Parametric statistical tests assume a normal distribution, and non-parametric tests don’t assume anything about the distribution so are applicable to skewed data.</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12</a:t>
            </a:fld>
            <a:endParaRPr lang="en-US"/>
          </a:p>
        </p:txBody>
      </p:sp>
    </p:spTree>
    <p:extLst>
      <p:ext uri="{BB962C8B-B14F-4D97-AF65-F5344CB8AC3E}">
        <p14:creationId xmlns:p14="http://schemas.microsoft.com/office/powerpoint/2010/main" val="3186554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Pay attention to how I just said that. Data is not parametric or non-parametric – statistical tests are. Data is normally distributed or skewed.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13</a:t>
            </a:fld>
            <a:endParaRPr lang="en-US"/>
          </a:p>
        </p:txBody>
      </p:sp>
    </p:spTree>
    <p:extLst>
      <p:ext uri="{BB962C8B-B14F-4D97-AF65-F5344CB8AC3E}">
        <p14:creationId xmlns:p14="http://schemas.microsoft.com/office/powerpoint/2010/main" val="1953031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Okay, onto categorical comparisons. I always draw tables when thinking about categorical analysis – they help me clarify my hypothesis and the comparisons I want to make.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14</a:t>
            </a:fld>
            <a:endParaRPr lang="en-US"/>
          </a:p>
        </p:txBody>
      </p:sp>
    </p:spTree>
    <p:extLst>
      <p:ext uri="{BB962C8B-B14F-4D97-AF65-F5344CB8AC3E}">
        <p14:creationId xmlns:p14="http://schemas.microsoft.com/office/powerpoint/2010/main" val="3988473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common statistical tests for categorical data are Chi-square and Fisher’s Exact test. </a:t>
            </a:r>
          </a:p>
          <a:p>
            <a:r>
              <a:rPr lang="en-US" sz="1200" kern="1200" dirty="0" smtClean="0">
                <a:solidFill>
                  <a:schemeClr val="tx1"/>
                </a:solidFill>
                <a:effectLst/>
                <a:latin typeface="+mn-lt"/>
                <a:ea typeface="+mn-ea"/>
                <a:cs typeface="+mn-cs"/>
              </a:rPr>
              <a:t>The chi-squared test uses variance in its formula, so should be used for larger sample sizes. Fisher’s Exact test is used if you have a small sample size or a small number of events. By events, I mean an outcome. For example, if my outcome is mortality, and 3 subjects die in my study, then my event count is 3. If you’re unsure what to use, use the Fisher’s Exact test – you can’t go wrong.</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15</a:t>
            </a:fld>
            <a:endParaRPr lang="en-US"/>
          </a:p>
        </p:txBody>
      </p:sp>
    </p:spTree>
    <p:extLst>
      <p:ext uri="{BB962C8B-B14F-4D97-AF65-F5344CB8AC3E}">
        <p14:creationId xmlns:p14="http://schemas.microsoft.com/office/powerpoint/2010/main" val="181171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be careful your data isn’t paired data. For example, if I’m comparing findings from renal ultrasounds that patients had before surgery to those that they had after surgery, the ultrasounds are paired because they happened to the same patient. Bivariate tests for paired data are different than those for unpaired data.</a:t>
            </a:r>
          </a:p>
        </p:txBody>
      </p:sp>
      <p:sp>
        <p:nvSpPr>
          <p:cNvPr id="4" name="Slide Number Placeholder 3"/>
          <p:cNvSpPr>
            <a:spLocks noGrp="1"/>
          </p:cNvSpPr>
          <p:nvPr>
            <p:ph type="sldNum" sz="quarter" idx="10"/>
          </p:nvPr>
        </p:nvSpPr>
        <p:spPr/>
        <p:txBody>
          <a:bodyPr/>
          <a:lstStyle/>
          <a:p>
            <a:fld id="{69003D91-93D1-471B-AFFF-405960863A10}" type="slidenum">
              <a:rPr lang="en-US" smtClean="0"/>
              <a:t>16</a:t>
            </a:fld>
            <a:endParaRPr lang="en-US"/>
          </a:p>
        </p:txBody>
      </p:sp>
    </p:spTree>
    <p:extLst>
      <p:ext uri="{BB962C8B-B14F-4D97-AF65-F5344CB8AC3E}">
        <p14:creationId xmlns:p14="http://schemas.microsoft.com/office/powerpoint/2010/main" val="379548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if your data has three or more categories or outcomes? For example, kids with VUR could get worse, remain stable, or resolve after surgery. Or what if want to see if a  characteristic changes your outcome? Or you may want to predict how likely it is for an outcome to occur given a characteristic. This is where multivariate models come in handy.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several models that can be used, the most common are analysis of variance or ANOVA and regression.</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17</a:t>
            </a:fld>
            <a:endParaRPr lang="en-US"/>
          </a:p>
        </p:txBody>
      </p:sp>
    </p:spTree>
    <p:extLst>
      <p:ext uri="{BB962C8B-B14F-4D97-AF65-F5344CB8AC3E}">
        <p14:creationId xmlns:p14="http://schemas.microsoft.com/office/powerpoint/2010/main" val="216250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ANOVA is used to compare 3 or more groups. For example, if I wanted to compare outcomes for kids who underwent reimplantation vs endoscopic injection, and my outcome was that their VUR got worse, stabilized, got better, or totally resolved, I would use ANOVA.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what’s the difference between one-way ANOVA and two-way ANOVA? To answer that, you need to know what an independent variable is and what a dependent variable is.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18</a:t>
            </a:fld>
            <a:endParaRPr lang="en-US"/>
          </a:p>
        </p:txBody>
      </p:sp>
    </p:spTree>
    <p:extLst>
      <p:ext uri="{BB962C8B-B14F-4D97-AF65-F5344CB8AC3E}">
        <p14:creationId xmlns:p14="http://schemas.microsoft.com/office/powerpoint/2010/main" val="3314946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independent variable can stand on its own – it’s not influenced by anything.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dependent variable is just like it sounds – it depends on something.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you’re having trouble figuring out which is the independent variable and which is the dependent variable, try putting them into a sentence, “(Independent variable) causes a change in (Dependent Variable) and it isn’t possible that (Dependent Variable) could cause a change in (Independent Variable).” For example, drinking beer causes me to talk loudly but it isn’t possible that talking loudly causes me to drink beer. Independent variables are often call predictor variables.</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19</a:t>
            </a:fld>
            <a:endParaRPr lang="en-US"/>
          </a:p>
        </p:txBody>
      </p:sp>
    </p:spTree>
    <p:extLst>
      <p:ext uri="{BB962C8B-B14F-4D97-AF65-F5344CB8AC3E}">
        <p14:creationId xmlns:p14="http://schemas.microsoft.com/office/powerpoint/2010/main" val="405275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wanted to start with data distribution because that’s how I always start. Some of you may think this is rudimentary, but it is very important, and I see distribution described incorrectly all the time in publications. And if you don’t understand distribution, there is a good chance you don’t understand your data, your analysis will be flawed, or you’ll interpret it incorrectly.</a:t>
            </a:r>
          </a:p>
          <a:p>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a:t>
            </a:fld>
            <a:endParaRPr lang="en-US"/>
          </a:p>
        </p:txBody>
      </p:sp>
    </p:spTree>
    <p:extLst>
      <p:ext uri="{BB962C8B-B14F-4D97-AF65-F5344CB8AC3E}">
        <p14:creationId xmlns:p14="http://schemas.microsoft.com/office/powerpoint/2010/main" val="1972643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now that you know that, the answer to what’s a one-way ANOVA and what’s a two-way ANOVA is easy. A one-way ANOVA has one independent variable and a two-way ANOVA has two or more independent variables.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There’s some assumptions for ANOVA that you need to keep in mind: that the variables are normally distributed, that the samples are independent, and that the variances are equal.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should be able to tell if the variables are normally distributed now that you know what to look for. What does it mean that the samples are independent? It means that the values of one sample are not dependent on the values of the other sample.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if you take a random sample of people and split it into two groups, it’s highly likely that the samples are independent. However, if you take a random sample of people, then pick other people to compare them to by matching on age and gender, then the samples are dependent – the matching sample depends on the first sample.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what does equal variances mean? We discussed variance when we talked about distribution. It means that one sample can’t be really spread out and one sample narrowly distributed.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20</a:t>
            </a:fld>
            <a:endParaRPr lang="en-US"/>
          </a:p>
        </p:txBody>
      </p:sp>
    </p:spTree>
    <p:extLst>
      <p:ext uri="{BB962C8B-B14F-4D97-AF65-F5344CB8AC3E}">
        <p14:creationId xmlns:p14="http://schemas.microsoft.com/office/powerpoint/2010/main" val="779515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let’s talk about regression. Regression is used to explore the relationship between two or more variables, to examine the influence of two or more independent variables on a dependent variable, or to predict something. There’s several types of regression analysis, but we’re only going to talk about two: linear regression and logistic regression.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21</a:t>
            </a:fld>
            <a:endParaRPr lang="en-US"/>
          </a:p>
        </p:txBody>
      </p:sp>
    </p:spTree>
    <p:extLst>
      <p:ext uri="{BB962C8B-B14F-4D97-AF65-F5344CB8AC3E}">
        <p14:creationId xmlns:p14="http://schemas.microsoft.com/office/powerpoint/2010/main" val="2697242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only use linear regression if there’s a linear relationship between the independent and dependent variable, and both are continuous variables. If you only have one independent variable and one dependent variable, the analysis is called “simple linear regression”. If you have multiple independent variables and one dependent variable, the analysis is called multivariate linear regression or multiple linear regression. </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9003D91-93D1-471B-AFFF-405960863A10}" type="slidenum">
              <a:rPr lang="en-US" smtClean="0"/>
              <a:t>22</a:t>
            </a:fld>
            <a:endParaRPr lang="en-US"/>
          </a:p>
        </p:txBody>
      </p:sp>
    </p:spTree>
    <p:extLst>
      <p:ext uri="{BB962C8B-B14F-4D97-AF65-F5344CB8AC3E}">
        <p14:creationId xmlns:p14="http://schemas.microsoft.com/office/powerpoint/2010/main" val="424707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Multiple regression lets you understand the effect of an independent variable on the dependent variable accounting for the effects of other variables – so it adjusts for confounding.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reason to use linear regression is it can create prediction models to estimate outcomes. For example, if I want to estimate kidney size based on age, I can run a linear regression with data where I know the age of the subject and their actual kidney size to calculate a slope-intercept equation. From this equation, I can calculate estimated kidney size based on age. I may even want to add height to my model to adjust for it, especially if it’s for the pediatric population as kids with similar ages grow at different rates.</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23</a:t>
            </a:fld>
            <a:endParaRPr lang="en-US"/>
          </a:p>
        </p:txBody>
      </p:sp>
    </p:spTree>
    <p:extLst>
      <p:ext uri="{BB962C8B-B14F-4D97-AF65-F5344CB8AC3E}">
        <p14:creationId xmlns:p14="http://schemas.microsoft.com/office/powerpoint/2010/main" val="1823599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thing I want to mention about prediction modeling is the use of teaching cohorts and validation cohorts. A teaching cohort, or a discovery cohort, is the sample of people that you derived the prediction model from. The model is always more accurate when applied to these people, because that’s where you got the equation. Whenever you’re deriving a prediction model or equation, it’s a good idea to test the model in a different group of people, a validation or replication cohort, to make sure it holds up. This includes validating findings from ROC curves which are often used to set thresholds for diagnostic testing.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24</a:t>
            </a:fld>
            <a:endParaRPr lang="en-US"/>
          </a:p>
        </p:txBody>
      </p:sp>
    </p:spTree>
    <p:extLst>
      <p:ext uri="{BB962C8B-B14F-4D97-AF65-F5344CB8AC3E}">
        <p14:creationId xmlns:p14="http://schemas.microsoft.com/office/powerpoint/2010/main" val="256207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Correlation is another way to evaluate the relationship between two variables. It can help you determine the strength of a relationship, but it doesn’t fit a line through the data points. It also doesn’t matter which variable is on the X axis and which is on the Y axis, so you don’t have to think about cause and effect, or which variable is dependent and which is independent. It’s good for exploratory analysis, but running a linear regression is more robust.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25</a:t>
            </a:fld>
            <a:endParaRPr lang="en-US"/>
          </a:p>
        </p:txBody>
      </p:sp>
    </p:spTree>
    <p:extLst>
      <p:ext uri="{BB962C8B-B14F-4D97-AF65-F5344CB8AC3E}">
        <p14:creationId xmlns:p14="http://schemas.microsoft.com/office/powerpoint/2010/main" val="2659326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Logistic regression can be used when there’s not a linear relationship between two variables or if variances aren’t equal. But the dependent variable has to be binary – which means yes or no.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mortality. You’re either dead or you’re not. Or pregnancy. You’re either pregnant or you’re not. It also requires that the data isn’t matched or paired data, that the independent variables aren’t highly correlated with each other - which is a sign of a linear relationship, and it usually requires larger sample sizes. Just like linear regression, logistic regression is good for identifying risk factors. For example, does body weight, calorie intake, fat intake, and age have an influence on the probability of having a heart attack?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26</a:t>
            </a:fld>
            <a:endParaRPr lang="en-US"/>
          </a:p>
        </p:txBody>
      </p:sp>
    </p:spTree>
    <p:extLst>
      <p:ext uri="{BB962C8B-B14F-4D97-AF65-F5344CB8AC3E}">
        <p14:creationId xmlns:p14="http://schemas.microsoft.com/office/powerpoint/2010/main" val="840169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There’s a rule of thumb you need to know when conducting any type of regression, including Cox regression. It’s called the one-in-ten rule or the n/10 rule. This rule states that you should only have one independent or predictor variable in the model for every ten events. So, if I’m looking at survival, and 20 people died in my cohort, then I should only include 2 predictor variables in my regression model. Some studies say that this rule is too conservative. However I look for it, and if it’s broken, I look for model fit statistics to make sure the model isn’t “</a:t>
            </a:r>
            <a:r>
              <a:rPr lang="en-US" sz="1200" kern="1200" dirty="0" err="1" smtClean="0">
                <a:solidFill>
                  <a:schemeClr val="tx1"/>
                </a:solidFill>
                <a:effectLst/>
                <a:latin typeface="+mn-lt"/>
                <a:ea typeface="+mn-ea"/>
                <a:cs typeface="+mn-cs"/>
              </a:rPr>
              <a:t>overfitted</a:t>
            </a:r>
            <a:r>
              <a:rPr lang="en-US" sz="1200" kern="1200" dirty="0" smtClean="0">
                <a:solidFill>
                  <a:schemeClr val="tx1"/>
                </a:solidFill>
                <a:effectLst/>
                <a:latin typeface="+mn-lt"/>
                <a:ea typeface="+mn-ea"/>
                <a:cs typeface="+mn-cs"/>
              </a:rPr>
              <a:t>” which means it has too many predictive variables.</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27</a:t>
            </a:fld>
            <a:endParaRPr lang="en-US"/>
          </a:p>
        </p:txBody>
      </p:sp>
    </p:spTree>
    <p:extLst>
      <p:ext uri="{BB962C8B-B14F-4D97-AF65-F5344CB8AC3E}">
        <p14:creationId xmlns:p14="http://schemas.microsoft.com/office/powerpoint/2010/main" val="4186303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Why is it so important? Knowing the distribution of a variable allows you to understand the sample you’re analyzing. For example, if I have data I’ve collected from a retrospective chart review on kids that underwent reimplantation at my center, and the mean age at time of surgery is 9 years old it tells me one of two things: either I have a built-in selection bias somewhere in my study, probably in my inclusion or exclusion criteria, where the majority of patients I identified were kids who had very delayed presentation or were medically managed for a long time. Or my data is totally flawed as this age doesn’t make clinical sense.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Distribution also allows you to determine how your data is dispersed. Is it really spread out so there’s a lot of variability between each data point? Is it really narrow? Data dispersion is very important and will be talked about later in this session when we discuss confidence intervals. Distribution determines which statistical tests should be used. There are assumptions about data distribution in most statistical tests. Distribution is important to how the data is interpreted. Does the population under study match your typical patients? Can you apply these findings to your practice?</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3</a:t>
            </a:fld>
            <a:endParaRPr lang="en-US"/>
          </a:p>
        </p:txBody>
      </p:sp>
    </p:spTree>
    <p:extLst>
      <p:ext uri="{BB962C8B-B14F-4D97-AF65-F5344CB8AC3E}">
        <p14:creationId xmlns:p14="http://schemas.microsoft.com/office/powerpoint/2010/main" val="240460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use descriptive statistics, you’re describing what your data looks like. I often see articles published where authors use the wrong statistics to describe their data. Which makes me think they don’t really know what their data looks like or they don’t understand statistics. Which, in turn, makes me question their findings. This is also why I felt it important to spend time on distribution.</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4</a:t>
            </a:fld>
            <a:endParaRPr lang="en-US"/>
          </a:p>
        </p:txBody>
      </p:sp>
    </p:spTree>
    <p:extLst>
      <p:ext uri="{BB962C8B-B14F-4D97-AF65-F5344CB8AC3E}">
        <p14:creationId xmlns:p14="http://schemas.microsoft.com/office/powerpoint/2010/main" val="357466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a normal distribution. I’m sure you’ve all seen this - half of the values are less than the mean, half are more than the mean, and the mean, median, and mode are all the same number.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describing a normal distribution, you use the mean and the standard deviation. The mean describes the average number for that variable. The standard deviation describes how spread out the data is around the mean: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68% of the values are within 1 standard deviation of the MEAN, 95% within 2 standard deviations, and 99.7% within 3 standard deviations.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for a normal distribution, almost all values fall within 3 standard deviations. This is known as the 68-95-99.7 rule, or the 3-sigma rule.</a:t>
            </a:r>
          </a:p>
          <a:p>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5</a:t>
            </a:fld>
            <a:endParaRPr lang="en-US"/>
          </a:p>
        </p:txBody>
      </p:sp>
    </p:spTree>
    <p:extLst>
      <p:ext uri="{BB962C8B-B14F-4D97-AF65-F5344CB8AC3E}">
        <p14:creationId xmlns:p14="http://schemas.microsoft.com/office/powerpoint/2010/main" val="3661991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are sometimes not normally distributed – they’re skewed. Here’s a graph of age at time of surgery for a cohort of patients who underwent ureteral reimplantation </a:t>
            </a:r>
            <a:r>
              <a:rPr lang="en-US" sz="1200" kern="1200" dirty="0" err="1" smtClean="0">
                <a:solidFill>
                  <a:schemeClr val="tx1"/>
                </a:solidFill>
                <a:effectLst/>
                <a:latin typeface="+mn-lt"/>
                <a:ea typeface="+mn-ea"/>
                <a:cs typeface="+mn-cs"/>
              </a:rPr>
              <a:t>overlayed</a:t>
            </a:r>
            <a:r>
              <a:rPr lang="en-US" sz="1200" kern="1200" dirty="0" smtClean="0">
                <a:solidFill>
                  <a:schemeClr val="tx1"/>
                </a:solidFill>
                <a:effectLst/>
                <a:latin typeface="+mn-lt"/>
                <a:ea typeface="+mn-ea"/>
                <a:cs typeface="+mn-cs"/>
              </a:rPr>
              <a:t> with a normal distribution curve. This data is positively skewed or skewed to the right because the long tail is on the positive side of the peak or to the right of the peak.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Notice the normal distribution curve goes below 0. The mean is now influenced by extreme values, it’s to the right of the peak value, and is no longer a representative measure of the data. If this was a negatively or left skewed distribution, the mean would be to the left of the peak value.</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mode is the peak value – the most frequent value. The median is the middle value. Either the median or the mode are appropriate descriptors. As standard deviation is defined by how far away from the </a:t>
            </a:r>
            <a:r>
              <a:rPr lang="en-US" sz="1200" u="sng" kern="1200" dirty="0" smtClean="0">
                <a:solidFill>
                  <a:schemeClr val="tx1"/>
                </a:solidFill>
                <a:effectLst/>
                <a:latin typeface="+mn-lt"/>
                <a:ea typeface="+mn-ea"/>
                <a:cs typeface="+mn-cs"/>
              </a:rPr>
              <a:t>mean</a:t>
            </a:r>
            <a:r>
              <a:rPr lang="en-US" sz="1200" kern="1200" dirty="0" smtClean="0">
                <a:solidFill>
                  <a:schemeClr val="tx1"/>
                </a:solidFill>
                <a:effectLst/>
                <a:latin typeface="+mn-lt"/>
                <a:ea typeface="+mn-ea"/>
                <a:cs typeface="+mn-cs"/>
              </a:rPr>
              <a:t> data values are, it is not a good measure for skewed data. </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were to apply the standard deviation to this data, then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standard deviation to the left would be close to 0, and the 2</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standard deviation to the left would be below 0.</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6</a:t>
            </a:fld>
            <a:endParaRPr lang="en-US"/>
          </a:p>
        </p:txBody>
      </p:sp>
    </p:spTree>
    <p:extLst>
      <p:ext uri="{BB962C8B-B14F-4D97-AF65-F5344CB8AC3E}">
        <p14:creationId xmlns:p14="http://schemas.microsoft.com/office/powerpoint/2010/main" val="12919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Range is a much better measure. The best statistic to describe skewed data dispersion is inner quartile range, or IQR. If you break the data into 4 equal parts, inner quartile range is the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to the 75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percentile. It represents 50% of the data. This measure is better than range, as you can tell where the bulk of the data resides. With a range, you don’t know where the extreme values are.</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7</a:t>
            </a:fld>
            <a:endParaRPr lang="en-US"/>
          </a:p>
        </p:txBody>
      </p:sp>
    </p:spTree>
    <p:extLst>
      <p:ext uri="{BB962C8B-B14F-4D97-AF65-F5344CB8AC3E}">
        <p14:creationId xmlns:p14="http://schemas.microsoft.com/office/powerpoint/2010/main" val="90837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know how distribution works, let’s move onto comparative statistic. The next step in most analysis is to conduct bivariate analysis – or analysis comparing two groups. These types of analysis are sometimes referred to as univariate analysis.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Bivariate comparisons explore if there’s a relationship between two groups, whether an association exists and the strength of this association, or whether there are differences between two groups, and the significance of these differences. What it won’t tell you is if these associations are causal. Often this analysis is used in a Table 1 where patient characteristics are compared between two groups to find differences in them other than the outcome of interest. It’s also used to identify confounders or risk factors to be included in multivariate models.</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8</a:t>
            </a:fld>
            <a:endParaRPr lang="en-US"/>
          </a:p>
        </p:txBody>
      </p:sp>
    </p:spTree>
    <p:extLst>
      <p:ext uri="{BB962C8B-B14F-4D97-AF65-F5344CB8AC3E}">
        <p14:creationId xmlns:p14="http://schemas.microsoft.com/office/powerpoint/2010/main" val="48977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 example from a paper on surgery for VUR. As you can see, there’s a significant difference in age at intervention between the group who underwent reimplantation and the group who underwent endoscopic injection. </a:t>
            </a:r>
            <a:endParaRPr lang="en-US" dirty="0"/>
          </a:p>
        </p:txBody>
      </p:sp>
      <p:sp>
        <p:nvSpPr>
          <p:cNvPr id="4" name="Slide Number Placeholder 3"/>
          <p:cNvSpPr>
            <a:spLocks noGrp="1"/>
          </p:cNvSpPr>
          <p:nvPr>
            <p:ph type="sldNum" sz="quarter" idx="10"/>
          </p:nvPr>
        </p:nvSpPr>
        <p:spPr/>
        <p:txBody>
          <a:bodyPr/>
          <a:lstStyle/>
          <a:p>
            <a:fld id="{69003D91-93D1-471B-AFFF-405960863A10}" type="slidenum">
              <a:rPr lang="en-US" smtClean="0"/>
              <a:t>9</a:t>
            </a:fld>
            <a:endParaRPr lang="en-US"/>
          </a:p>
        </p:txBody>
      </p:sp>
    </p:spTree>
    <p:extLst>
      <p:ext uri="{BB962C8B-B14F-4D97-AF65-F5344CB8AC3E}">
        <p14:creationId xmlns:p14="http://schemas.microsoft.com/office/powerpoint/2010/main" val="200055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386293-32C2-4A2B-BF33-5FF6B9F80CE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305195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86293-32C2-4A2B-BF33-5FF6B9F80CE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195563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86293-32C2-4A2B-BF33-5FF6B9F80CE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121260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6"/>
            <a:ext cx="10363200" cy="1470025"/>
          </a:xfrm>
        </p:spPr>
        <p:txBody>
          <a:bodyPr/>
          <a:lstStyle>
            <a:lvl1pPr>
              <a:defRPr b="1"/>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smtClean="0"/>
              <a:t>Click to edit Master subtitle style</a:t>
            </a:r>
            <a:endParaRPr lang="en-US"/>
          </a:p>
        </p:txBody>
      </p:sp>
      <p:sp>
        <p:nvSpPr>
          <p:cNvPr id="4100" name="Rectangle 4"/>
          <p:cNvSpPr>
            <a:spLocks noGrp="1" noChangeArrowheads="1"/>
          </p:cNvSpPr>
          <p:nvPr>
            <p:ph type="dt" sz="half" idx="2"/>
          </p:nvPr>
        </p:nvSpPr>
        <p:spPr>
          <a:xfrm>
            <a:off x="609600" y="6245225"/>
            <a:ext cx="2844800" cy="476250"/>
          </a:xfrm>
        </p:spPr>
        <p:txBody>
          <a:bodyPr/>
          <a:lstStyle>
            <a:lvl1pPr>
              <a:defRPr sz="1400"/>
            </a:lvl1pPr>
          </a:lstStyle>
          <a:p>
            <a:fld id="{E60E847B-0DB0-43B7-89A4-1AE501E6C320}" type="datetime1">
              <a:rPr lang="en-US"/>
              <a:pPr/>
              <a:t>9/30/2019</a:t>
            </a:fld>
            <a:endParaRPr lang="en-US"/>
          </a:p>
        </p:txBody>
      </p:sp>
      <p:sp>
        <p:nvSpPr>
          <p:cNvPr id="4101" name="Rectangle 5"/>
          <p:cNvSpPr>
            <a:spLocks noGrp="1" noChangeArrowheads="1"/>
          </p:cNvSpPr>
          <p:nvPr>
            <p:ph type="ftr" sz="quarter" idx="3"/>
          </p:nvPr>
        </p:nvSpPr>
        <p:spPr>
          <a:xfrm>
            <a:off x="4165600" y="6245225"/>
            <a:ext cx="3860800" cy="476250"/>
          </a:xfrm>
        </p:spPr>
        <p:txBody>
          <a:bodyPr/>
          <a:lstStyle>
            <a:lvl1pPr>
              <a:defRPr sz="1400"/>
            </a:lvl1pPr>
          </a:lstStyle>
          <a:p>
            <a:r>
              <a:rPr lang="en-US"/>
              <a:t>copyright 2006 www.brainybetty.com; All Rights Reserved.</a:t>
            </a:r>
          </a:p>
        </p:txBody>
      </p:sp>
      <p:sp>
        <p:nvSpPr>
          <p:cNvPr id="4102" name="Rectangle 6"/>
          <p:cNvSpPr>
            <a:spLocks noGrp="1" noChangeArrowheads="1"/>
          </p:cNvSpPr>
          <p:nvPr>
            <p:ph type="sldNum" sz="quarter" idx="4"/>
          </p:nvPr>
        </p:nvSpPr>
        <p:spPr>
          <a:xfrm>
            <a:off x="8737600" y="6245225"/>
            <a:ext cx="2844800" cy="476250"/>
          </a:xfrm>
        </p:spPr>
        <p:txBody>
          <a:bodyPr/>
          <a:lstStyle>
            <a:lvl1pPr>
              <a:defRPr sz="1400"/>
            </a:lvl1pPr>
          </a:lstStyle>
          <a:p>
            <a:fld id="{319E8CB2-19C1-4E22-A570-2617BA5FD28D}" type="slidenum">
              <a:rPr lang="en-US"/>
              <a:pPr/>
              <a:t>‹N°›</a:t>
            </a:fld>
            <a:endParaRPr lang="en-US"/>
          </a:p>
        </p:txBody>
      </p:sp>
    </p:spTree>
    <p:extLst>
      <p:ext uri="{BB962C8B-B14F-4D97-AF65-F5344CB8AC3E}">
        <p14:creationId xmlns:p14="http://schemas.microsoft.com/office/powerpoint/2010/main" val="322602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63F507-F594-4E34-B697-1F1578BFE782}" type="datetime1">
              <a:rPr lang="en-US"/>
              <a:pPr/>
              <a:t>9/30/2019</a:t>
            </a:fld>
            <a:endParaRPr lang="en-US"/>
          </a:p>
        </p:txBody>
      </p:sp>
      <p:sp>
        <p:nvSpPr>
          <p:cNvPr id="5" name="Footer Placeholder 4"/>
          <p:cNvSpPr>
            <a:spLocks noGrp="1"/>
          </p:cNvSpPr>
          <p:nvPr>
            <p:ph type="ftr" sz="quarter" idx="11"/>
          </p:nvPr>
        </p:nvSpPr>
        <p:spPr/>
        <p:txBody>
          <a:bodyPr/>
          <a:lstStyle>
            <a:lvl1pPr>
              <a:defRPr/>
            </a:lvl1pPr>
          </a:lstStyle>
          <a:p>
            <a:r>
              <a:rPr lang="en-US"/>
              <a:t>copyright 2006 www.brainybetty.com; All Rights Reserved.</a:t>
            </a:r>
          </a:p>
        </p:txBody>
      </p:sp>
      <p:sp>
        <p:nvSpPr>
          <p:cNvPr id="6" name="Slide Number Placeholder 5"/>
          <p:cNvSpPr>
            <a:spLocks noGrp="1"/>
          </p:cNvSpPr>
          <p:nvPr>
            <p:ph type="sldNum" sz="quarter" idx="12"/>
          </p:nvPr>
        </p:nvSpPr>
        <p:spPr/>
        <p:txBody>
          <a:bodyPr/>
          <a:lstStyle>
            <a:lvl1pPr>
              <a:defRPr/>
            </a:lvl1pPr>
          </a:lstStyle>
          <a:p>
            <a:fld id="{2D925EF7-285C-45CC-A0D7-C1088736ADCD}" type="slidenum">
              <a:rPr lang="en-US"/>
              <a:pPr/>
              <a:t>‹N°›</a:t>
            </a:fld>
            <a:endParaRPr lang="en-US"/>
          </a:p>
        </p:txBody>
      </p:sp>
    </p:spTree>
    <p:extLst>
      <p:ext uri="{BB962C8B-B14F-4D97-AF65-F5344CB8AC3E}">
        <p14:creationId xmlns:p14="http://schemas.microsoft.com/office/powerpoint/2010/main" val="26116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20814DB-5E30-4955-B13A-2B9435B6B26E}" type="datetime1">
              <a:rPr lang="en-US"/>
              <a:pPr/>
              <a:t>9/30/2019</a:t>
            </a:fld>
            <a:endParaRPr lang="en-US"/>
          </a:p>
        </p:txBody>
      </p:sp>
      <p:sp>
        <p:nvSpPr>
          <p:cNvPr id="5" name="Footer Placeholder 4"/>
          <p:cNvSpPr>
            <a:spLocks noGrp="1"/>
          </p:cNvSpPr>
          <p:nvPr>
            <p:ph type="ftr" sz="quarter" idx="11"/>
          </p:nvPr>
        </p:nvSpPr>
        <p:spPr/>
        <p:txBody>
          <a:bodyPr/>
          <a:lstStyle>
            <a:lvl1pPr>
              <a:defRPr/>
            </a:lvl1pPr>
          </a:lstStyle>
          <a:p>
            <a:r>
              <a:rPr lang="en-US"/>
              <a:t>copyright 2006 www.brainybetty.com; All Rights Reserved.</a:t>
            </a:r>
          </a:p>
        </p:txBody>
      </p:sp>
      <p:sp>
        <p:nvSpPr>
          <p:cNvPr id="6" name="Slide Number Placeholder 5"/>
          <p:cNvSpPr>
            <a:spLocks noGrp="1"/>
          </p:cNvSpPr>
          <p:nvPr>
            <p:ph type="sldNum" sz="quarter" idx="12"/>
          </p:nvPr>
        </p:nvSpPr>
        <p:spPr/>
        <p:txBody>
          <a:bodyPr/>
          <a:lstStyle>
            <a:lvl1pPr>
              <a:defRPr/>
            </a:lvl1pPr>
          </a:lstStyle>
          <a:p>
            <a:fld id="{A2FDB97C-5C61-4B28-92DF-F117BAE68EAB}" type="slidenum">
              <a:rPr lang="en-US"/>
              <a:pPr/>
              <a:t>‹N°›</a:t>
            </a:fld>
            <a:endParaRPr lang="en-US"/>
          </a:p>
        </p:txBody>
      </p:sp>
    </p:spTree>
    <p:extLst>
      <p:ext uri="{BB962C8B-B14F-4D97-AF65-F5344CB8AC3E}">
        <p14:creationId xmlns:p14="http://schemas.microsoft.com/office/powerpoint/2010/main" val="227257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794C329-FDDF-437C-B977-21FDF97D1AED}" type="datetime1">
              <a:rPr lang="en-US"/>
              <a:pPr/>
              <a:t>9/30/2019</a:t>
            </a:fld>
            <a:endParaRPr lang="en-US"/>
          </a:p>
        </p:txBody>
      </p:sp>
      <p:sp>
        <p:nvSpPr>
          <p:cNvPr id="6" name="Footer Placeholder 5"/>
          <p:cNvSpPr>
            <a:spLocks noGrp="1"/>
          </p:cNvSpPr>
          <p:nvPr>
            <p:ph type="ftr" sz="quarter" idx="11"/>
          </p:nvPr>
        </p:nvSpPr>
        <p:spPr/>
        <p:txBody>
          <a:bodyPr/>
          <a:lstStyle>
            <a:lvl1pPr>
              <a:defRPr/>
            </a:lvl1pPr>
          </a:lstStyle>
          <a:p>
            <a:r>
              <a:rPr lang="en-US"/>
              <a:t>copyright 2006 www.brainybetty.com; All Rights Reserved.</a:t>
            </a:r>
          </a:p>
        </p:txBody>
      </p:sp>
      <p:sp>
        <p:nvSpPr>
          <p:cNvPr id="7" name="Slide Number Placeholder 6"/>
          <p:cNvSpPr>
            <a:spLocks noGrp="1"/>
          </p:cNvSpPr>
          <p:nvPr>
            <p:ph type="sldNum" sz="quarter" idx="12"/>
          </p:nvPr>
        </p:nvSpPr>
        <p:spPr/>
        <p:txBody>
          <a:bodyPr/>
          <a:lstStyle>
            <a:lvl1pPr>
              <a:defRPr/>
            </a:lvl1pPr>
          </a:lstStyle>
          <a:p>
            <a:fld id="{A10B2936-FF3F-4C0F-93FE-A38DE00FCA0F}" type="slidenum">
              <a:rPr lang="en-US"/>
              <a:pPr/>
              <a:t>‹N°›</a:t>
            </a:fld>
            <a:endParaRPr lang="en-US"/>
          </a:p>
        </p:txBody>
      </p:sp>
    </p:spTree>
    <p:extLst>
      <p:ext uri="{BB962C8B-B14F-4D97-AF65-F5344CB8AC3E}">
        <p14:creationId xmlns:p14="http://schemas.microsoft.com/office/powerpoint/2010/main" val="3597470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192B0D6-6278-447B-A44B-73B78A9179B4}" type="datetime1">
              <a:rPr lang="en-US"/>
              <a:pPr/>
              <a:t>9/30/2019</a:t>
            </a:fld>
            <a:endParaRPr lang="en-US"/>
          </a:p>
        </p:txBody>
      </p:sp>
      <p:sp>
        <p:nvSpPr>
          <p:cNvPr id="8" name="Footer Placeholder 7"/>
          <p:cNvSpPr>
            <a:spLocks noGrp="1"/>
          </p:cNvSpPr>
          <p:nvPr>
            <p:ph type="ftr" sz="quarter" idx="11"/>
          </p:nvPr>
        </p:nvSpPr>
        <p:spPr/>
        <p:txBody>
          <a:bodyPr/>
          <a:lstStyle>
            <a:lvl1pPr>
              <a:defRPr/>
            </a:lvl1pPr>
          </a:lstStyle>
          <a:p>
            <a:r>
              <a:rPr lang="en-US"/>
              <a:t>copyright 2006 www.brainybetty.com; All Rights Reserved.</a:t>
            </a:r>
          </a:p>
        </p:txBody>
      </p:sp>
      <p:sp>
        <p:nvSpPr>
          <p:cNvPr id="9" name="Slide Number Placeholder 8"/>
          <p:cNvSpPr>
            <a:spLocks noGrp="1"/>
          </p:cNvSpPr>
          <p:nvPr>
            <p:ph type="sldNum" sz="quarter" idx="12"/>
          </p:nvPr>
        </p:nvSpPr>
        <p:spPr/>
        <p:txBody>
          <a:bodyPr/>
          <a:lstStyle>
            <a:lvl1pPr>
              <a:defRPr/>
            </a:lvl1pPr>
          </a:lstStyle>
          <a:p>
            <a:fld id="{FA2E3B20-73CE-4C82-9299-7E61367D8F54}" type="slidenum">
              <a:rPr lang="en-US"/>
              <a:pPr/>
              <a:t>‹N°›</a:t>
            </a:fld>
            <a:endParaRPr lang="en-US"/>
          </a:p>
        </p:txBody>
      </p:sp>
    </p:spTree>
    <p:extLst>
      <p:ext uri="{BB962C8B-B14F-4D97-AF65-F5344CB8AC3E}">
        <p14:creationId xmlns:p14="http://schemas.microsoft.com/office/powerpoint/2010/main" val="218316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EDF3733-F38E-4778-BD8E-CF97EB834120}" type="datetime1">
              <a:rPr lang="en-US"/>
              <a:pPr/>
              <a:t>9/30/2019</a:t>
            </a:fld>
            <a:endParaRPr lang="en-US"/>
          </a:p>
        </p:txBody>
      </p:sp>
      <p:sp>
        <p:nvSpPr>
          <p:cNvPr id="4" name="Footer Placeholder 3"/>
          <p:cNvSpPr>
            <a:spLocks noGrp="1"/>
          </p:cNvSpPr>
          <p:nvPr>
            <p:ph type="ftr" sz="quarter" idx="11"/>
          </p:nvPr>
        </p:nvSpPr>
        <p:spPr/>
        <p:txBody>
          <a:bodyPr/>
          <a:lstStyle>
            <a:lvl1pPr>
              <a:defRPr/>
            </a:lvl1pPr>
          </a:lstStyle>
          <a:p>
            <a:r>
              <a:rPr lang="en-US"/>
              <a:t>copyright 2006 www.brainybetty.com; All Rights Reserved.</a:t>
            </a:r>
          </a:p>
        </p:txBody>
      </p:sp>
      <p:sp>
        <p:nvSpPr>
          <p:cNvPr id="5" name="Slide Number Placeholder 4"/>
          <p:cNvSpPr>
            <a:spLocks noGrp="1"/>
          </p:cNvSpPr>
          <p:nvPr>
            <p:ph type="sldNum" sz="quarter" idx="12"/>
          </p:nvPr>
        </p:nvSpPr>
        <p:spPr/>
        <p:txBody>
          <a:bodyPr/>
          <a:lstStyle>
            <a:lvl1pPr>
              <a:defRPr/>
            </a:lvl1pPr>
          </a:lstStyle>
          <a:p>
            <a:fld id="{67F8068E-A37D-416A-AE62-745586568276}" type="slidenum">
              <a:rPr lang="en-US"/>
              <a:pPr/>
              <a:t>‹N°›</a:t>
            </a:fld>
            <a:endParaRPr lang="en-US"/>
          </a:p>
        </p:txBody>
      </p:sp>
    </p:spTree>
    <p:extLst>
      <p:ext uri="{BB962C8B-B14F-4D97-AF65-F5344CB8AC3E}">
        <p14:creationId xmlns:p14="http://schemas.microsoft.com/office/powerpoint/2010/main" val="568165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74E4C61-99EA-471B-BF33-B2FCC7C2349D}" type="datetime1">
              <a:rPr lang="en-US"/>
              <a:pPr/>
              <a:t>9/30/2019</a:t>
            </a:fld>
            <a:endParaRPr lang="en-US"/>
          </a:p>
        </p:txBody>
      </p:sp>
      <p:sp>
        <p:nvSpPr>
          <p:cNvPr id="3" name="Footer Placeholder 2"/>
          <p:cNvSpPr>
            <a:spLocks noGrp="1"/>
          </p:cNvSpPr>
          <p:nvPr>
            <p:ph type="ftr" sz="quarter" idx="11"/>
          </p:nvPr>
        </p:nvSpPr>
        <p:spPr/>
        <p:txBody>
          <a:bodyPr/>
          <a:lstStyle>
            <a:lvl1pPr>
              <a:defRPr/>
            </a:lvl1pPr>
          </a:lstStyle>
          <a:p>
            <a:r>
              <a:rPr lang="en-US"/>
              <a:t>copyright 2006 www.brainybetty.com; All Rights Reserved.</a:t>
            </a:r>
          </a:p>
        </p:txBody>
      </p:sp>
      <p:sp>
        <p:nvSpPr>
          <p:cNvPr id="4" name="Slide Number Placeholder 3"/>
          <p:cNvSpPr>
            <a:spLocks noGrp="1"/>
          </p:cNvSpPr>
          <p:nvPr>
            <p:ph type="sldNum" sz="quarter" idx="12"/>
          </p:nvPr>
        </p:nvSpPr>
        <p:spPr/>
        <p:txBody>
          <a:bodyPr/>
          <a:lstStyle>
            <a:lvl1pPr>
              <a:defRPr/>
            </a:lvl1pPr>
          </a:lstStyle>
          <a:p>
            <a:fld id="{61D408D3-2FC9-47A4-8DA0-EE82F42724B1}" type="slidenum">
              <a:rPr lang="en-US"/>
              <a:pPr/>
              <a:t>‹N°›</a:t>
            </a:fld>
            <a:endParaRPr lang="en-US"/>
          </a:p>
        </p:txBody>
      </p:sp>
    </p:spTree>
    <p:extLst>
      <p:ext uri="{BB962C8B-B14F-4D97-AF65-F5344CB8AC3E}">
        <p14:creationId xmlns:p14="http://schemas.microsoft.com/office/powerpoint/2010/main" val="79412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29F0E2B-0730-4161-9BE4-730AA6F8BCCC}" type="datetime1">
              <a:rPr lang="en-US"/>
              <a:pPr/>
              <a:t>9/30/2019</a:t>
            </a:fld>
            <a:endParaRPr lang="en-US"/>
          </a:p>
        </p:txBody>
      </p:sp>
      <p:sp>
        <p:nvSpPr>
          <p:cNvPr id="6" name="Footer Placeholder 5"/>
          <p:cNvSpPr>
            <a:spLocks noGrp="1"/>
          </p:cNvSpPr>
          <p:nvPr>
            <p:ph type="ftr" sz="quarter" idx="11"/>
          </p:nvPr>
        </p:nvSpPr>
        <p:spPr/>
        <p:txBody>
          <a:bodyPr/>
          <a:lstStyle>
            <a:lvl1pPr>
              <a:defRPr/>
            </a:lvl1pPr>
          </a:lstStyle>
          <a:p>
            <a:r>
              <a:rPr lang="en-US"/>
              <a:t>copyright 2006 www.brainybetty.com; All Rights Reserved.</a:t>
            </a:r>
          </a:p>
        </p:txBody>
      </p:sp>
      <p:sp>
        <p:nvSpPr>
          <p:cNvPr id="7" name="Slide Number Placeholder 6"/>
          <p:cNvSpPr>
            <a:spLocks noGrp="1"/>
          </p:cNvSpPr>
          <p:nvPr>
            <p:ph type="sldNum" sz="quarter" idx="12"/>
          </p:nvPr>
        </p:nvSpPr>
        <p:spPr/>
        <p:txBody>
          <a:bodyPr/>
          <a:lstStyle>
            <a:lvl1pPr>
              <a:defRPr/>
            </a:lvl1pPr>
          </a:lstStyle>
          <a:p>
            <a:fld id="{6E398D37-40FB-41E3-B92B-6F75D602CB24}" type="slidenum">
              <a:rPr lang="en-US"/>
              <a:pPr/>
              <a:t>‹N°›</a:t>
            </a:fld>
            <a:endParaRPr lang="en-US"/>
          </a:p>
        </p:txBody>
      </p:sp>
    </p:spTree>
    <p:extLst>
      <p:ext uri="{BB962C8B-B14F-4D97-AF65-F5344CB8AC3E}">
        <p14:creationId xmlns:p14="http://schemas.microsoft.com/office/powerpoint/2010/main" val="420807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86293-32C2-4A2B-BF33-5FF6B9F80CE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270060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FD8C6A-34EC-4DC4-83CA-1E24676AACDE}" type="datetime1">
              <a:rPr lang="en-US"/>
              <a:pPr/>
              <a:t>9/30/2019</a:t>
            </a:fld>
            <a:endParaRPr lang="en-US"/>
          </a:p>
        </p:txBody>
      </p:sp>
      <p:sp>
        <p:nvSpPr>
          <p:cNvPr id="6" name="Footer Placeholder 5"/>
          <p:cNvSpPr>
            <a:spLocks noGrp="1"/>
          </p:cNvSpPr>
          <p:nvPr>
            <p:ph type="ftr" sz="quarter" idx="11"/>
          </p:nvPr>
        </p:nvSpPr>
        <p:spPr/>
        <p:txBody>
          <a:bodyPr/>
          <a:lstStyle>
            <a:lvl1pPr>
              <a:defRPr/>
            </a:lvl1pPr>
          </a:lstStyle>
          <a:p>
            <a:r>
              <a:rPr lang="en-US"/>
              <a:t>copyright 2006 www.brainybetty.com; All Rights Reserved.</a:t>
            </a:r>
          </a:p>
        </p:txBody>
      </p:sp>
      <p:sp>
        <p:nvSpPr>
          <p:cNvPr id="7" name="Slide Number Placeholder 6"/>
          <p:cNvSpPr>
            <a:spLocks noGrp="1"/>
          </p:cNvSpPr>
          <p:nvPr>
            <p:ph type="sldNum" sz="quarter" idx="12"/>
          </p:nvPr>
        </p:nvSpPr>
        <p:spPr/>
        <p:txBody>
          <a:bodyPr/>
          <a:lstStyle>
            <a:lvl1pPr>
              <a:defRPr/>
            </a:lvl1pPr>
          </a:lstStyle>
          <a:p>
            <a:fld id="{C901FB91-F536-460E-844F-B652ED051A03}" type="slidenum">
              <a:rPr lang="en-US"/>
              <a:pPr/>
              <a:t>‹N°›</a:t>
            </a:fld>
            <a:endParaRPr lang="en-US"/>
          </a:p>
        </p:txBody>
      </p:sp>
    </p:spTree>
    <p:extLst>
      <p:ext uri="{BB962C8B-B14F-4D97-AF65-F5344CB8AC3E}">
        <p14:creationId xmlns:p14="http://schemas.microsoft.com/office/powerpoint/2010/main" val="777555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F0827A-3461-4E77-B8DB-7DA939C16828}" type="datetime1">
              <a:rPr lang="en-US"/>
              <a:pPr/>
              <a:t>9/30/2019</a:t>
            </a:fld>
            <a:endParaRPr lang="en-US"/>
          </a:p>
        </p:txBody>
      </p:sp>
      <p:sp>
        <p:nvSpPr>
          <p:cNvPr id="5" name="Footer Placeholder 4"/>
          <p:cNvSpPr>
            <a:spLocks noGrp="1"/>
          </p:cNvSpPr>
          <p:nvPr>
            <p:ph type="ftr" sz="quarter" idx="11"/>
          </p:nvPr>
        </p:nvSpPr>
        <p:spPr/>
        <p:txBody>
          <a:bodyPr/>
          <a:lstStyle>
            <a:lvl1pPr>
              <a:defRPr/>
            </a:lvl1pPr>
          </a:lstStyle>
          <a:p>
            <a:r>
              <a:rPr lang="en-US"/>
              <a:t>copyright 2006 www.brainybetty.com; All Rights Reserved.</a:t>
            </a:r>
          </a:p>
        </p:txBody>
      </p:sp>
      <p:sp>
        <p:nvSpPr>
          <p:cNvPr id="6" name="Slide Number Placeholder 5"/>
          <p:cNvSpPr>
            <a:spLocks noGrp="1"/>
          </p:cNvSpPr>
          <p:nvPr>
            <p:ph type="sldNum" sz="quarter" idx="12"/>
          </p:nvPr>
        </p:nvSpPr>
        <p:spPr/>
        <p:txBody>
          <a:bodyPr/>
          <a:lstStyle>
            <a:lvl1pPr>
              <a:defRPr/>
            </a:lvl1pPr>
          </a:lstStyle>
          <a:p>
            <a:fld id="{E591CA13-0BA6-46E2-B4EB-CA971ED0056F}" type="slidenum">
              <a:rPr lang="en-US"/>
              <a:pPr/>
              <a:t>‹N°›</a:t>
            </a:fld>
            <a:endParaRPr lang="en-US"/>
          </a:p>
        </p:txBody>
      </p:sp>
    </p:spTree>
    <p:extLst>
      <p:ext uri="{BB962C8B-B14F-4D97-AF65-F5344CB8AC3E}">
        <p14:creationId xmlns:p14="http://schemas.microsoft.com/office/powerpoint/2010/main" val="2930574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703758-67AE-4480-8474-7BB347942461}" type="datetime1">
              <a:rPr lang="en-US"/>
              <a:pPr/>
              <a:t>9/30/2019</a:t>
            </a:fld>
            <a:endParaRPr lang="en-US"/>
          </a:p>
        </p:txBody>
      </p:sp>
      <p:sp>
        <p:nvSpPr>
          <p:cNvPr id="5" name="Footer Placeholder 4"/>
          <p:cNvSpPr>
            <a:spLocks noGrp="1"/>
          </p:cNvSpPr>
          <p:nvPr>
            <p:ph type="ftr" sz="quarter" idx="11"/>
          </p:nvPr>
        </p:nvSpPr>
        <p:spPr/>
        <p:txBody>
          <a:bodyPr/>
          <a:lstStyle>
            <a:lvl1pPr>
              <a:defRPr/>
            </a:lvl1pPr>
          </a:lstStyle>
          <a:p>
            <a:r>
              <a:rPr lang="en-US"/>
              <a:t>copyright 2006 www.brainybetty.com; All Rights Reserved.</a:t>
            </a:r>
          </a:p>
        </p:txBody>
      </p:sp>
      <p:sp>
        <p:nvSpPr>
          <p:cNvPr id="6" name="Slide Number Placeholder 5"/>
          <p:cNvSpPr>
            <a:spLocks noGrp="1"/>
          </p:cNvSpPr>
          <p:nvPr>
            <p:ph type="sldNum" sz="quarter" idx="12"/>
          </p:nvPr>
        </p:nvSpPr>
        <p:spPr/>
        <p:txBody>
          <a:bodyPr/>
          <a:lstStyle>
            <a:lvl1pPr>
              <a:defRPr/>
            </a:lvl1pPr>
          </a:lstStyle>
          <a:p>
            <a:fld id="{27C38D5A-E867-41B1-973E-FF67D133ED8C}" type="slidenum">
              <a:rPr lang="en-US"/>
              <a:pPr/>
              <a:t>‹N°›</a:t>
            </a:fld>
            <a:endParaRPr lang="en-US"/>
          </a:p>
        </p:txBody>
      </p:sp>
    </p:spTree>
    <p:extLst>
      <p:ext uri="{BB962C8B-B14F-4D97-AF65-F5344CB8AC3E}">
        <p14:creationId xmlns:p14="http://schemas.microsoft.com/office/powerpoint/2010/main" val="407993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386293-32C2-4A2B-BF33-5FF6B9F80CEA}"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328619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86293-32C2-4A2B-BF33-5FF6B9F80CEA}"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292923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86293-32C2-4A2B-BF33-5FF6B9F80CEA}"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318279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86293-32C2-4A2B-BF33-5FF6B9F80CEA}"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202354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86293-32C2-4A2B-BF33-5FF6B9F80CEA}"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197638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386293-32C2-4A2B-BF33-5FF6B9F80CEA}"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173210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386293-32C2-4A2B-BF33-5FF6B9F80CEA}"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DBC64-907A-4F86-912F-E75DB0B45F31}" type="slidenum">
              <a:rPr lang="en-US" smtClean="0"/>
              <a:t>‹N°›</a:t>
            </a:fld>
            <a:endParaRPr lang="en-US"/>
          </a:p>
        </p:txBody>
      </p:sp>
    </p:spTree>
    <p:extLst>
      <p:ext uri="{BB962C8B-B14F-4D97-AF65-F5344CB8AC3E}">
        <p14:creationId xmlns:p14="http://schemas.microsoft.com/office/powerpoint/2010/main" val="66858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86293-32C2-4A2B-BF33-5FF6B9F80CEA}" type="datetimeFigureOut">
              <a:rPr lang="en-US" smtClean="0"/>
              <a:t>9/30/2019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DBC64-907A-4F86-912F-E75DB0B45F31}" type="slidenum">
              <a:rPr lang="en-US" smtClean="0"/>
              <a:t>‹N°›</a:t>
            </a:fld>
            <a:endParaRPr lang="en-US"/>
          </a:p>
        </p:txBody>
      </p:sp>
    </p:spTree>
    <p:extLst>
      <p:ext uri="{BB962C8B-B14F-4D97-AF65-F5344CB8AC3E}">
        <p14:creationId xmlns:p14="http://schemas.microsoft.com/office/powerpoint/2010/main" val="2349988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alphaModFix amt="61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EF55DA33-583F-42A1-AA16-A7903111976A}" type="datetime1">
              <a:rPr lang="en-US"/>
              <a:pPr/>
              <a:t>9/30/2019</a:t>
            </a:fld>
            <a:endParaRPr lang="en-US"/>
          </a:p>
        </p:txBody>
      </p:sp>
      <p:sp>
        <p:nvSpPr>
          <p:cNvPr id="1029" name="Rectangle 5"/>
          <p:cNvSpPr>
            <a:spLocks noGrp="1" noChangeArrowheads="1"/>
          </p:cNvSpPr>
          <p:nvPr>
            <p:ph type="ftr" sz="quarter" idx="3"/>
          </p:nvPr>
        </p:nvSpPr>
        <p:spPr bwMode="auto">
          <a:xfrm>
            <a:off x="3149600" y="6613526"/>
            <a:ext cx="6604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t>copyright 2006 www.brainybetty.com; All Rights Reserved.</a:t>
            </a:r>
          </a:p>
        </p:txBody>
      </p:sp>
      <p:sp>
        <p:nvSpPr>
          <p:cNvPr id="1030" name="Rectangle 6"/>
          <p:cNvSpPr>
            <a:spLocks noGrp="1" noChangeArrowheads="1"/>
          </p:cNvSpPr>
          <p:nvPr>
            <p:ph type="sldNum" sz="quarter" idx="4"/>
          </p:nvPr>
        </p:nvSpPr>
        <p:spPr bwMode="auto">
          <a:xfrm>
            <a:off x="10566400" y="6629400"/>
            <a:ext cx="162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4A3BD49-0B95-46EE-9A96-6B6A6334C07D}" type="slidenum">
              <a:rPr lang="en-US"/>
              <a:pPr/>
              <a:t>‹N°›</a:t>
            </a:fld>
            <a:endParaRPr lang="en-US"/>
          </a:p>
        </p:txBody>
      </p:sp>
    </p:spTree>
    <p:extLst>
      <p:ext uri="{BB962C8B-B14F-4D97-AF65-F5344CB8AC3E}">
        <p14:creationId xmlns:p14="http://schemas.microsoft.com/office/powerpoint/2010/main" val="202729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_scream.jpg"/>
          <p:cNvPicPr>
            <a:picLocks noChangeAspect="1"/>
          </p:cNvPicPr>
          <p:nvPr/>
        </p:nvPicPr>
        <p:blipFill>
          <a:blip r:embed="rId3" cstate="print"/>
          <a:srcRect l="13379" r="12105"/>
          <a:stretch>
            <a:fillRect/>
          </a:stretch>
        </p:blipFill>
        <p:spPr>
          <a:xfrm>
            <a:off x="0" y="-4120"/>
            <a:ext cx="12192000" cy="6858001"/>
          </a:xfrm>
          <a:prstGeom prst="rect">
            <a:avLst/>
          </a:prstGeom>
        </p:spPr>
      </p:pic>
      <p:sp>
        <p:nvSpPr>
          <p:cNvPr id="4" name="Title 3"/>
          <p:cNvSpPr>
            <a:spLocks noGrp="1"/>
          </p:cNvSpPr>
          <p:nvPr>
            <p:ph type="ctrTitle"/>
          </p:nvPr>
        </p:nvSpPr>
        <p:spPr>
          <a:xfrm>
            <a:off x="609600" y="178910"/>
            <a:ext cx="11048999" cy="2087220"/>
          </a:xfrm>
        </p:spPr>
        <p:txBody>
          <a:bodyPr>
            <a:noAutofit/>
          </a:bodyPr>
          <a:lstStyle/>
          <a:p>
            <a:pPr>
              <a:spcBef>
                <a:spcPts val="0"/>
              </a:spcBef>
            </a:pPr>
            <a:r>
              <a:rPr lang="en-US" sz="4800" dirty="0">
                <a:solidFill>
                  <a:schemeClr val="bg1"/>
                </a:solidFill>
                <a:effectLst>
                  <a:outerShdw blurRad="76200" dist="38100" dir="2700000" algn="tl" rotWithShape="0">
                    <a:prstClr val="black">
                      <a:alpha val="40000"/>
                    </a:prstClr>
                  </a:outerShdw>
                </a:effectLst>
              </a:rPr>
              <a:t>Everything </a:t>
            </a:r>
            <a:r>
              <a:rPr lang="en-US" sz="4800" dirty="0" smtClean="0">
                <a:solidFill>
                  <a:schemeClr val="bg1"/>
                </a:solidFill>
                <a:effectLst>
                  <a:outerShdw blurRad="76200" dist="38100" dir="2700000" algn="tl" rotWithShape="0">
                    <a:prstClr val="black">
                      <a:alpha val="40000"/>
                    </a:prstClr>
                  </a:outerShdw>
                </a:effectLst>
              </a:rPr>
              <a:t>You </a:t>
            </a:r>
            <a:r>
              <a:rPr lang="en-US" sz="4800" dirty="0">
                <a:solidFill>
                  <a:schemeClr val="bg1"/>
                </a:solidFill>
                <a:effectLst>
                  <a:outerShdw blurRad="76200" dist="38100" dir="2700000" algn="tl" rotWithShape="0">
                    <a:prstClr val="black">
                      <a:alpha val="40000"/>
                    </a:prstClr>
                  </a:outerShdw>
                </a:effectLst>
              </a:rPr>
              <a:t>S</a:t>
            </a:r>
            <a:r>
              <a:rPr lang="en-US" sz="4800" dirty="0" smtClean="0">
                <a:solidFill>
                  <a:schemeClr val="bg1"/>
                </a:solidFill>
                <a:effectLst>
                  <a:outerShdw blurRad="76200" dist="38100" dir="2700000" algn="tl" rotWithShape="0">
                    <a:prstClr val="black">
                      <a:alpha val="40000"/>
                    </a:prstClr>
                  </a:outerShdw>
                </a:effectLst>
              </a:rPr>
              <a:t>hould </a:t>
            </a:r>
            <a:r>
              <a:rPr lang="en-US" sz="4800" dirty="0">
                <a:solidFill>
                  <a:schemeClr val="bg1"/>
                </a:solidFill>
                <a:effectLst>
                  <a:outerShdw blurRad="76200" dist="38100" dir="2700000" algn="tl" rotWithShape="0">
                    <a:prstClr val="black">
                      <a:alpha val="40000"/>
                    </a:prstClr>
                  </a:outerShdw>
                </a:effectLst>
              </a:rPr>
              <a:t>K</a:t>
            </a:r>
            <a:r>
              <a:rPr lang="en-US" sz="4800" dirty="0" smtClean="0">
                <a:solidFill>
                  <a:schemeClr val="bg1"/>
                </a:solidFill>
                <a:effectLst>
                  <a:outerShdw blurRad="76200" dist="38100" dir="2700000" algn="tl" rotWithShape="0">
                    <a:prstClr val="black">
                      <a:alpha val="40000"/>
                    </a:prstClr>
                  </a:outerShdw>
                </a:effectLst>
              </a:rPr>
              <a:t>now </a:t>
            </a:r>
            <a:br>
              <a:rPr lang="en-US" sz="4800" dirty="0" smtClean="0">
                <a:solidFill>
                  <a:schemeClr val="bg1"/>
                </a:solidFill>
                <a:effectLst>
                  <a:outerShdw blurRad="76200" dist="38100" dir="2700000" algn="tl" rotWithShape="0">
                    <a:prstClr val="black">
                      <a:alpha val="40000"/>
                    </a:prstClr>
                  </a:outerShdw>
                </a:effectLst>
              </a:rPr>
            </a:br>
            <a:r>
              <a:rPr lang="en-US" sz="4800" dirty="0" smtClean="0">
                <a:solidFill>
                  <a:schemeClr val="bg1"/>
                </a:solidFill>
                <a:effectLst>
                  <a:outerShdw blurRad="76200" dist="38100" dir="2700000" algn="tl" rotWithShape="0">
                    <a:prstClr val="black">
                      <a:alpha val="40000"/>
                    </a:prstClr>
                  </a:outerShdw>
                </a:effectLst>
              </a:rPr>
              <a:t>About </a:t>
            </a:r>
            <a:r>
              <a:rPr lang="en-US" sz="4800" dirty="0">
                <a:solidFill>
                  <a:schemeClr val="bg1"/>
                </a:solidFill>
                <a:effectLst>
                  <a:outerShdw blurRad="76200" dist="38100" dir="2700000" algn="tl" rotWithShape="0">
                    <a:prstClr val="black">
                      <a:alpha val="40000"/>
                    </a:prstClr>
                  </a:outerShdw>
                </a:effectLst>
              </a:rPr>
              <a:t>S</a:t>
            </a:r>
            <a:r>
              <a:rPr lang="en-US" sz="4800" dirty="0" smtClean="0">
                <a:solidFill>
                  <a:schemeClr val="bg1"/>
                </a:solidFill>
                <a:effectLst>
                  <a:outerShdw blurRad="76200" dist="38100" dir="2700000" algn="tl" rotWithShape="0">
                    <a:prstClr val="black">
                      <a:alpha val="40000"/>
                    </a:prstClr>
                  </a:outerShdw>
                </a:effectLst>
              </a:rPr>
              <a:t>tatistics </a:t>
            </a:r>
            <a:br>
              <a:rPr lang="en-US" sz="4800" dirty="0" smtClean="0">
                <a:solidFill>
                  <a:schemeClr val="bg1"/>
                </a:solidFill>
                <a:effectLst>
                  <a:outerShdw blurRad="76200" dist="38100" dir="2700000" algn="tl" rotWithShape="0">
                    <a:prstClr val="black">
                      <a:alpha val="40000"/>
                    </a:prstClr>
                  </a:outerShdw>
                </a:effectLst>
              </a:rPr>
            </a:br>
            <a:r>
              <a:rPr lang="en-US" sz="4800" dirty="0" smtClean="0">
                <a:solidFill>
                  <a:schemeClr val="bg1"/>
                </a:solidFill>
                <a:effectLst>
                  <a:outerShdw blurRad="76200" dist="38100" dir="2700000" algn="tl" rotWithShape="0">
                    <a:prstClr val="black">
                      <a:alpha val="40000"/>
                    </a:prstClr>
                  </a:outerShdw>
                </a:effectLst>
              </a:rPr>
              <a:t>in </a:t>
            </a:r>
            <a:r>
              <a:rPr lang="en-US" sz="4800" dirty="0">
                <a:solidFill>
                  <a:schemeClr val="bg1"/>
                </a:solidFill>
                <a:effectLst>
                  <a:outerShdw blurRad="76200" dist="38100" dir="2700000" algn="tl" rotWithShape="0">
                    <a:prstClr val="black">
                      <a:alpha val="40000"/>
                    </a:prstClr>
                  </a:outerShdw>
                </a:effectLst>
              </a:rPr>
              <a:t>45 </a:t>
            </a:r>
            <a:r>
              <a:rPr lang="en-US" sz="4800" dirty="0" smtClean="0">
                <a:solidFill>
                  <a:schemeClr val="bg1"/>
                </a:solidFill>
                <a:effectLst>
                  <a:outerShdw blurRad="76200" dist="38100" dir="2700000" algn="tl" rotWithShape="0">
                    <a:prstClr val="black">
                      <a:alpha val="40000"/>
                    </a:prstClr>
                  </a:outerShdw>
                </a:effectLst>
              </a:rPr>
              <a:t>Terrifying </a:t>
            </a:r>
            <a:r>
              <a:rPr lang="en-US" sz="4800" dirty="0">
                <a:solidFill>
                  <a:schemeClr val="bg1"/>
                </a:solidFill>
                <a:effectLst>
                  <a:outerShdw blurRad="76200" dist="38100" dir="2700000" algn="tl" rotWithShape="0">
                    <a:prstClr val="black">
                      <a:alpha val="40000"/>
                    </a:prstClr>
                  </a:outerShdw>
                </a:effectLst>
              </a:rPr>
              <a:t>M</a:t>
            </a:r>
            <a:r>
              <a:rPr lang="en-US" sz="4800" dirty="0" smtClean="0">
                <a:solidFill>
                  <a:schemeClr val="bg1"/>
                </a:solidFill>
                <a:effectLst>
                  <a:outerShdw blurRad="76200" dist="38100" dir="2700000" algn="tl" rotWithShape="0">
                    <a:prstClr val="black">
                      <a:alpha val="40000"/>
                    </a:prstClr>
                  </a:outerShdw>
                </a:effectLst>
              </a:rPr>
              <a:t>inutes</a:t>
            </a:r>
            <a:endParaRPr lang="en-US" sz="4800" dirty="0">
              <a:solidFill>
                <a:schemeClr val="bg1"/>
              </a:solidFill>
              <a:effectLst>
                <a:outerShdw blurRad="76200" dist="38100" dir="2700000" algn="tl" rotWithShape="0">
                  <a:prstClr val="black">
                    <a:alpha val="40000"/>
                  </a:prstClr>
                </a:outerShdw>
              </a:effectLst>
              <a:latin typeface="Arial" pitchFamily="34" charset="0"/>
              <a:cs typeface="Arial" pitchFamily="34" charset="0"/>
            </a:endParaRPr>
          </a:p>
        </p:txBody>
      </p:sp>
      <p:sp>
        <p:nvSpPr>
          <p:cNvPr id="5" name="Subtitle 4"/>
          <p:cNvSpPr>
            <a:spLocks noGrp="1"/>
          </p:cNvSpPr>
          <p:nvPr>
            <p:ph type="subTitle" idx="1"/>
          </p:nvPr>
        </p:nvSpPr>
        <p:spPr>
          <a:xfrm>
            <a:off x="228600" y="2445042"/>
            <a:ext cx="11429999" cy="2584159"/>
          </a:xfrm>
          <a:effectLst>
            <a:outerShdw blurRad="50800" dist="38100" dir="2700000" algn="tl" rotWithShape="0">
              <a:prstClr val="black">
                <a:alpha val="40000"/>
              </a:prstClr>
            </a:outerShdw>
          </a:effectLst>
        </p:spPr>
        <p:txBody>
          <a:bodyPr>
            <a:noAutofit/>
          </a:bodyPr>
          <a:lstStyle/>
          <a:p>
            <a:pPr>
              <a:spcBef>
                <a:spcPts val="0"/>
              </a:spcBef>
            </a:pPr>
            <a:r>
              <a:rPr lang="en-US" sz="2800" dirty="0">
                <a:solidFill>
                  <a:schemeClr val="bg1"/>
                </a:solidFill>
              </a:rPr>
              <a:t>Kathy Herbst (USA), Goedele Beckers (Netherlands), Martin Kaefer (USA), Magdalena Fossum (Sweden)</a:t>
            </a:r>
          </a:p>
          <a:p>
            <a:pPr>
              <a:spcBef>
                <a:spcPts val="1200"/>
              </a:spcBef>
            </a:pPr>
            <a:r>
              <a:rPr lang="en-US" sz="3200" dirty="0">
                <a:solidFill>
                  <a:schemeClr val="bg1"/>
                </a:solidFill>
              </a:rPr>
              <a:t>ESPU Research Committee Educational Session</a:t>
            </a:r>
          </a:p>
        </p:txBody>
      </p:sp>
    </p:spTree>
    <p:extLst>
      <p:ext uri="{BB962C8B-B14F-4D97-AF65-F5344CB8AC3E}">
        <p14:creationId xmlns:p14="http://schemas.microsoft.com/office/powerpoint/2010/main" val="1922037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8744739"/>
              </p:ext>
            </p:extLst>
          </p:nvPr>
        </p:nvGraphicFramePr>
        <p:xfrm>
          <a:off x="1981200" y="1896043"/>
          <a:ext cx="8229600" cy="3679016"/>
        </p:xfrm>
        <a:graphic>
          <a:graphicData uri="http://schemas.openxmlformats.org/drawingml/2006/table">
            <a:tbl>
              <a:tblPr/>
              <a:tblGrid>
                <a:gridCol w="3000692">
                  <a:extLst>
                    <a:ext uri="{9D8B030D-6E8A-4147-A177-3AD203B41FA5}">
                      <a16:colId xmlns:a16="http://schemas.microsoft.com/office/drawing/2014/main" val="20000"/>
                    </a:ext>
                  </a:extLst>
                </a:gridCol>
                <a:gridCol w="1500347">
                  <a:extLst>
                    <a:ext uri="{9D8B030D-6E8A-4147-A177-3AD203B41FA5}">
                      <a16:colId xmlns:a16="http://schemas.microsoft.com/office/drawing/2014/main" val="20001"/>
                    </a:ext>
                  </a:extLst>
                </a:gridCol>
                <a:gridCol w="1525993">
                  <a:extLst>
                    <a:ext uri="{9D8B030D-6E8A-4147-A177-3AD203B41FA5}">
                      <a16:colId xmlns:a16="http://schemas.microsoft.com/office/drawing/2014/main" val="20002"/>
                    </a:ext>
                  </a:extLst>
                </a:gridCol>
                <a:gridCol w="1348536">
                  <a:extLst>
                    <a:ext uri="{9D8B030D-6E8A-4147-A177-3AD203B41FA5}">
                      <a16:colId xmlns:a16="http://schemas.microsoft.com/office/drawing/2014/main" val="20003"/>
                    </a:ext>
                  </a:extLst>
                </a:gridCol>
                <a:gridCol w="854032">
                  <a:extLst>
                    <a:ext uri="{9D8B030D-6E8A-4147-A177-3AD203B41FA5}">
                      <a16:colId xmlns:a16="http://schemas.microsoft.com/office/drawing/2014/main" val="20004"/>
                    </a:ext>
                  </a:extLst>
                </a:gridCol>
              </a:tblGrid>
              <a:tr h="694757">
                <a:tc>
                  <a:txBody>
                    <a:bodyPr/>
                    <a:lstStyle/>
                    <a:p>
                      <a:pPr marL="0" marR="0">
                        <a:lnSpc>
                          <a:spcPct val="115000"/>
                        </a:lnSpc>
                        <a:spcBef>
                          <a:spcPts val="1200"/>
                        </a:spcBef>
                        <a:spcAft>
                          <a:spcPts val="600"/>
                        </a:spcAft>
                      </a:pPr>
                      <a:r>
                        <a:rPr lang="en-US" sz="1600" u="sng" dirty="0">
                          <a:latin typeface="Times New Roman"/>
                          <a:ea typeface="Times New Roman"/>
                          <a:cs typeface="Times New Roman"/>
                        </a:rPr>
                        <a:t>Characteristic</a:t>
                      </a:r>
                      <a:endParaRPr lang="en-US" sz="1600" dirty="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a:latin typeface="Times New Roman"/>
                          <a:ea typeface="Times New Roman"/>
                          <a:cs typeface="Times New Roman"/>
                        </a:rPr>
                        <a:t>Total VUR</a:t>
                      </a:r>
                      <a:r>
                        <a:rPr lang="en-US" sz="1600" u="sng">
                          <a:latin typeface="Times New Roman"/>
                          <a:ea typeface="Times New Roman"/>
                          <a:cs typeface="Times New Roman"/>
                        </a:rPr>
                        <a:t> Procedures</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u="sng">
                          <a:latin typeface="Times New Roman"/>
                          <a:ea typeface="Times New Roman"/>
                          <a:cs typeface="Times New Roman"/>
                        </a:rPr>
                        <a:t>Reimplantation</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u="sng">
                          <a:latin typeface="Times New Roman"/>
                          <a:ea typeface="Times New Roman"/>
                          <a:cs typeface="Times New Roman"/>
                        </a:rPr>
                        <a:t>Injection</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b="1" u="sng">
                          <a:latin typeface="Times New Roman"/>
                          <a:ea typeface="Times New Roman"/>
                          <a:cs typeface="Times New Roman"/>
                        </a:rPr>
                        <a:t>p-Value</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457200">
                <a:tc>
                  <a:txBody>
                    <a:bodyPr/>
                    <a:lstStyle/>
                    <a:p>
                      <a:pPr marL="0" marR="0">
                        <a:lnSpc>
                          <a:spcPct val="150000"/>
                        </a:lnSpc>
                        <a:spcBef>
                          <a:spcPts val="600"/>
                        </a:spcBef>
                        <a:spcAft>
                          <a:spcPts val="600"/>
                        </a:spcAft>
                      </a:pPr>
                      <a:r>
                        <a:rPr lang="en-US" sz="1600" b="1" dirty="0">
                          <a:latin typeface="Times New Roman"/>
                          <a:ea typeface="Times New Roman"/>
                          <a:cs typeface="Times New Roman"/>
                        </a:rPr>
                        <a:t>Cohort</a:t>
                      </a:r>
                      <a:endParaRPr lang="en-US" sz="1600" b="1"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a:latin typeface="Times New Roman"/>
                          <a:ea typeface="Times New Roman"/>
                          <a:cs typeface="Times New Roman"/>
                        </a:rPr>
                        <a:t>14,430</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dirty="0">
                          <a:latin typeface="Times New Roman"/>
                          <a:ea typeface="Times New Roman"/>
                          <a:cs typeface="Times New Roman"/>
                        </a:rPr>
                        <a:t>7,045 (49)</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dirty="0">
                          <a:latin typeface="Times New Roman"/>
                          <a:ea typeface="Times New Roman"/>
                          <a:cs typeface="Times New Roman"/>
                        </a:rPr>
                        <a:t>7,385 (51)</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603010">
                <a:tc>
                  <a:txBody>
                    <a:bodyPr/>
                    <a:lstStyle/>
                    <a:p>
                      <a:pPr marL="0" marR="0">
                        <a:lnSpc>
                          <a:spcPct val="150000"/>
                        </a:lnSpc>
                        <a:spcBef>
                          <a:spcPts val="0"/>
                        </a:spcBef>
                        <a:spcAft>
                          <a:spcPts val="600"/>
                        </a:spcAft>
                      </a:pPr>
                      <a:r>
                        <a:rPr lang="en-US" sz="1600" dirty="0">
                          <a:latin typeface="Times New Roman"/>
                          <a:ea typeface="Times New Roman"/>
                          <a:cs typeface="Times New Roman"/>
                        </a:rPr>
                        <a:t>Age at Initial Intervention (</a:t>
                      </a:r>
                      <a:r>
                        <a:rPr lang="en-US" sz="1600" dirty="0" smtClean="0">
                          <a:latin typeface="Times New Roman"/>
                          <a:ea typeface="Times New Roman"/>
                          <a:cs typeface="Times New Roman"/>
                        </a:rPr>
                        <a:t>yrs</a:t>
                      </a:r>
                      <a:r>
                        <a:rPr lang="en-US" sz="1600"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4.7 (2.5 – 7.2)</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4.2 (2.1 – 6.7)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5.2 (2.9 – 7.7)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0.001</a:t>
                      </a:r>
                      <a:r>
                        <a:rPr lang="en-US" sz="1600" b="1" baseline="30000" dirty="0">
                          <a:latin typeface="Times New Roman"/>
                          <a:ea typeface="Times New Roman"/>
                          <a:cs typeface="Times New Roman"/>
                        </a:rPr>
                        <a:t>a</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63790">
                <a:tc>
                  <a:txBody>
                    <a:bodyPr/>
                    <a:lstStyle/>
                    <a:p>
                      <a:pPr marL="0" marR="0">
                        <a:lnSpc>
                          <a:spcPct val="115000"/>
                        </a:lnSpc>
                        <a:spcBef>
                          <a:spcPts val="0"/>
                        </a:spcBef>
                        <a:spcAft>
                          <a:spcPts val="600"/>
                        </a:spcAft>
                      </a:pPr>
                      <a:r>
                        <a:rPr lang="en-US" sz="1600" b="1" dirty="0">
                          <a:latin typeface="Times New Roman"/>
                          <a:ea typeface="Times New Roman"/>
                          <a:cs typeface="Times New Roman"/>
                        </a:rPr>
                        <a:t>Female</a:t>
                      </a:r>
                      <a:endParaRPr lang="en-US" sz="1600" b="1"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11,999 (83)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5,605 (80)</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6,394 (87)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651764">
                <a:tc>
                  <a:txBody>
                    <a:bodyPr/>
                    <a:lstStyle/>
                    <a:p>
                      <a:pPr marL="228600" marR="0">
                        <a:lnSpc>
                          <a:spcPct val="150000"/>
                        </a:lnSpc>
                        <a:spcBef>
                          <a:spcPts val="0"/>
                        </a:spcBef>
                        <a:spcAft>
                          <a:spcPts val="600"/>
                        </a:spcAft>
                      </a:pPr>
                      <a:r>
                        <a:rPr lang="en-US" sz="1600" dirty="0">
                          <a:latin typeface="Times New Roman"/>
                          <a:ea typeface="Times New Roman"/>
                          <a:cs typeface="Times New Roman"/>
                        </a:rPr>
                        <a:t>Age at Intervention (yrs)</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4.9 (2.8 – 7.3)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4.6 (2.4 – 6.7)</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5.3 (3.2 – 7.8</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&lt; 0.001</a:t>
                      </a:r>
                      <a:r>
                        <a:rPr lang="en-US" sz="1600" b="1" baseline="30000" dirty="0">
                          <a:latin typeface="Times New Roman"/>
                          <a:ea typeface="Times New Roman"/>
                          <a:cs typeface="Times New Roman"/>
                        </a:rPr>
                        <a:t>a</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15036">
                <a:tc>
                  <a:txBody>
                    <a:bodyPr/>
                    <a:lstStyle/>
                    <a:p>
                      <a:pPr marL="0" marR="0">
                        <a:lnSpc>
                          <a:spcPct val="115000"/>
                        </a:lnSpc>
                        <a:spcBef>
                          <a:spcPts val="0"/>
                        </a:spcBef>
                        <a:spcAft>
                          <a:spcPts val="600"/>
                        </a:spcAft>
                      </a:pPr>
                      <a:r>
                        <a:rPr lang="en-US" sz="1600" dirty="0">
                          <a:latin typeface="Times New Roman"/>
                          <a:ea typeface="Times New Roman"/>
                          <a:cs typeface="Times New Roman"/>
                        </a:rPr>
                        <a:t>Male</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2,431 (17)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1,440 (20)</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991 (13)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393459">
                <a:tc>
                  <a:txBody>
                    <a:bodyPr/>
                    <a:lstStyle/>
                    <a:p>
                      <a:pPr marL="228600" marR="0">
                        <a:lnSpc>
                          <a:spcPct val="150000"/>
                        </a:lnSpc>
                        <a:spcBef>
                          <a:spcPts val="0"/>
                        </a:spcBef>
                        <a:spcAft>
                          <a:spcPts val="600"/>
                        </a:spcAft>
                      </a:pPr>
                      <a:r>
                        <a:rPr lang="en-US" sz="1600" dirty="0">
                          <a:latin typeface="Times New Roman"/>
                          <a:ea typeface="Times New Roman"/>
                          <a:cs typeface="Times New Roman"/>
                        </a:rPr>
                        <a:t>Age at Intervention (yrs)</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3.2 (1.5 – 6.6)</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2.7 (1.3 – 5.6)</a:t>
                      </a:r>
                      <a:endParaRPr lang="en-US" sz="160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4.0 (1.8 – 7.8)</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057400" y="5683129"/>
            <a:ext cx="422631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latin typeface="Times New Roman" pitchFamily="18" charset="0"/>
                <a:ea typeface="Times New Roman" pitchFamily="18" charset="0"/>
                <a:cs typeface="Times New Roman" pitchFamily="18" charset="0"/>
              </a:rPr>
              <a:t>Data in table are given as n (%) or median (25</a:t>
            </a:r>
            <a:r>
              <a:rPr lang="en-US" sz="1200" baseline="30000" dirty="0">
                <a:latin typeface="Times New Roman" pitchFamily="18" charset="0"/>
                <a:ea typeface="Times New Roman" pitchFamily="18" charset="0"/>
                <a:cs typeface="Times New Roman" pitchFamily="18" charset="0"/>
              </a:rPr>
              <a:t>th</a:t>
            </a:r>
            <a:r>
              <a:rPr lang="en-US" sz="1200" dirty="0">
                <a:latin typeface="Times New Roman" pitchFamily="18" charset="0"/>
                <a:ea typeface="Times New Roman" pitchFamily="18" charset="0"/>
                <a:cs typeface="Times New Roman" pitchFamily="18" charset="0"/>
              </a:rPr>
              <a:t>, 75</a:t>
            </a:r>
            <a:r>
              <a:rPr lang="en-US" sz="1200" baseline="30000" dirty="0">
                <a:latin typeface="Times New Roman" pitchFamily="18" charset="0"/>
                <a:ea typeface="Times New Roman" pitchFamily="18" charset="0"/>
                <a:cs typeface="Times New Roman" pitchFamily="18" charset="0"/>
              </a:rPr>
              <a:t>th</a:t>
            </a:r>
            <a:r>
              <a:rPr lang="en-US" sz="1200" dirty="0">
                <a:latin typeface="Times New Roman" pitchFamily="18" charset="0"/>
                <a:ea typeface="Times New Roman" pitchFamily="18" charset="0"/>
                <a:cs typeface="Times New Roman" pitchFamily="18" charset="0"/>
              </a:rPr>
              <a:t> percentile)</a:t>
            </a:r>
            <a:endParaRPr lang="en-US" sz="900" dirty="0">
              <a:latin typeface="Arial" pitchFamily="34" charset="0"/>
            </a:endParaRPr>
          </a:p>
          <a:p>
            <a:pPr eaLnBrk="0" hangingPunct="0"/>
            <a:r>
              <a:rPr lang="en-US" sz="1200" b="1" baseline="30000" dirty="0">
                <a:latin typeface="Times New Roman" pitchFamily="18" charset="0"/>
                <a:ea typeface="Times New Roman" pitchFamily="18" charset="0"/>
                <a:cs typeface="Times New Roman" pitchFamily="18" charset="0"/>
              </a:rPr>
              <a:t>a</a:t>
            </a:r>
            <a:r>
              <a:rPr lang="en-US" sz="1200" b="1" dirty="0">
                <a:latin typeface="Times New Roman" pitchFamily="18" charset="0"/>
                <a:ea typeface="Times New Roman" pitchFamily="18" charset="0"/>
                <a:cs typeface="Times New Roman" pitchFamily="18" charset="0"/>
              </a:rPr>
              <a:t> Mann-Whitney U test</a:t>
            </a:r>
            <a:endParaRPr lang="en-US" dirty="0">
              <a:latin typeface="Arial" pitchFamily="34" charset="0"/>
            </a:endParaRPr>
          </a:p>
        </p:txBody>
      </p:sp>
      <p:sp>
        <p:nvSpPr>
          <p:cNvPr id="6" name="Rectangle 2"/>
          <p:cNvSpPr>
            <a:spLocks noChangeArrowheads="1"/>
          </p:cNvSpPr>
          <p:nvPr/>
        </p:nvSpPr>
        <p:spPr bwMode="auto">
          <a:xfrm>
            <a:off x="304800" y="6248400"/>
            <a:ext cx="9753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dirty="0">
                <a:solidFill>
                  <a:srgbClr val="222222"/>
                </a:solidFill>
                <a:latin typeface="Calibri" pitchFamily="34" charset="0"/>
                <a:ea typeface="Times New Roman" pitchFamily="18" charset="0"/>
                <a:cs typeface="Calibri" pitchFamily="34" charset="0"/>
              </a:rPr>
              <a:t>Herbst K, Corbett ST, Lendvay TS, Caldamone AA. Recent Trends in the Surgical Management of Primary Vesicoureteral Reflux in the Era of Dextranomer/Hyaluronic Acid. J Urol. 2014 May:191(5):1628-1633.</a:t>
            </a:r>
            <a:endParaRPr lang="en-US" dirty="0">
              <a:latin typeface="Arial" pitchFamily="34" charset="0"/>
            </a:endParaRPr>
          </a:p>
        </p:txBody>
      </p:sp>
      <p:sp>
        <p:nvSpPr>
          <p:cNvPr id="7" name="TextBox 6"/>
          <p:cNvSpPr txBox="1"/>
          <p:nvPr/>
        </p:nvSpPr>
        <p:spPr>
          <a:xfrm>
            <a:off x="2267075" y="1374310"/>
            <a:ext cx="7657853" cy="369332"/>
          </a:xfrm>
          <a:prstGeom prst="rect">
            <a:avLst/>
          </a:prstGeom>
          <a:noFill/>
        </p:spPr>
        <p:txBody>
          <a:bodyPr wrap="square" rtlCol="0">
            <a:spAutoFit/>
          </a:bodyPr>
          <a:lstStyle/>
          <a:p>
            <a:r>
              <a:rPr lang="en-US" dirty="0" smtClean="0"/>
              <a:t>Patient Characteristics Among Patients Who Underwent VUR Intervention</a:t>
            </a:r>
            <a:endParaRPr lang="en-US" dirty="0"/>
          </a:p>
        </p:txBody>
      </p:sp>
      <p:sp>
        <p:nvSpPr>
          <p:cNvPr id="8" name="Oval 7"/>
          <p:cNvSpPr/>
          <p:nvPr/>
        </p:nvSpPr>
        <p:spPr>
          <a:xfrm>
            <a:off x="1676400" y="2887162"/>
            <a:ext cx="8839200" cy="6942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696825" y="3962400"/>
            <a:ext cx="8839200" cy="67684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smtClean="0">
                <a:latin typeface="+mj-lt"/>
                <a:ea typeface="+mj-ea"/>
                <a:cs typeface="+mj-cs"/>
              </a:rPr>
              <a:t>Bivariate Comparison</a:t>
            </a:r>
            <a:endParaRPr lang="en-US" sz="4400" dirty="0">
              <a:latin typeface="+mj-lt"/>
              <a:ea typeface="+mj-ea"/>
              <a:cs typeface="+mj-cs"/>
            </a:endParaRPr>
          </a:p>
        </p:txBody>
      </p:sp>
    </p:spTree>
    <p:extLst>
      <p:ext uri="{BB962C8B-B14F-4D97-AF65-F5344CB8AC3E}">
        <p14:creationId xmlns:p14="http://schemas.microsoft.com/office/powerpoint/2010/main" val="378028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371600"/>
            <a:ext cx="10591800" cy="4585871"/>
          </a:xfrm>
          <a:prstGeom prst="rect">
            <a:avLst/>
          </a:prstGeom>
        </p:spPr>
        <p:txBody>
          <a:bodyPr wrap="square">
            <a:spAutoFit/>
          </a:bodyPr>
          <a:lstStyle/>
          <a:p>
            <a:pPr>
              <a:spcBef>
                <a:spcPts val="1200"/>
              </a:spcBef>
            </a:pPr>
            <a:r>
              <a:rPr lang="en-US" sz="3600" u="sng" dirty="0"/>
              <a:t>Categorical (nominal) Data</a:t>
            </a:r>
            <a:r>
              <a:rPr lang="en-US" sz="3600" dirty="0"/>
              <a:t>: </a:t>
            </a:r>
            <a:endParaRPr lang="en-US" sz="3600" dirty="0" smtClean="0"/>
          </a:p>
          <a:p>
            <a:pPr marL="461963">
              <a:spcBef>
                <a:spcPts val="1200"/>
              </a:spcBef>
            </a:pPr>
            <a:r>
              <a:rPr lang="en-US" sz="3600" dirty="0" smtClean="0"/>
              <a:t>Has </a:t>
            </a:r>
            <a:r>
              <a:rPr lang="en-US" sz="3600" dirty="0"/>
              <a:t>two or more categories, but order doesn’t matter.</a:t>
            </a:r>
          </a:p>
          <a:p>
            <a:pPr>
              <a:spcBef>
                <a:spcPts val="1200"/>
              </a:spcBef>
            </a:pPr>
            <a:endParaRPr lang="en-US" sz="3600" dirty="0"/>
          </a:p>
          <a:p>
            <a:pPr>
              <a:spcBef>
                <a:spcPts val="1200"/>
              </a:spcBef>
            </a:pPr>
            <a:r>
              <a:rPr lang="en-US" sz="3600" u="sng" dirty="0"/>
              <a:t>Continuous Data</a:t>
            </a:r>
            <a:r>
              <a:rPr lang="en-US" sz="3600" dirty="0"/>
              <a:t>: </a:t>
            </a:r>
            <a:endParaRPr lang="en-US" sz="3600" dirty="0" smtClean="0"/>
          </a:p>
          <a:p>
            <a:pPr marL="461963">
              <a:spcBef>
                <a:spcPts val="1200"/>
              </a:spcBef>
            </a:pPr>
            <a:r>
              <a:rPr lang="en-US" sz="3600" dirty="0" smtClean="0"/>
              <a:t>A </a:t>
            </a:r>
            <a:r>
              <a:rPr lang="en-US" sz="3600" dirty="0"/>
              <a:t>variable that can take on any value between its minimum value and its maximum value.</a:t>
            </a:r>
          </a:p>
        </p:txBody>
      </p:sp>
      <p:cxnSp>
        <p:nvCxnSpPr>
          <p:cNvPr id="6" name="Straight Connector 5"/>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smtClean="0">
                <a:latin typeface="+mj-lt"/>
                <a:ea typeface="+mj-ea"/>
                <a:cs typeface="+mj-cs"/>
              </a:rPr>
              <a:t>Bivariate Comparison</a:t>
            </a:r>
            <a:endParaRPr lang="en-US" sz="4400" dirty="0">
              <a:latin typeface="+mj-lt"/>
              <a:ea typeface="+mj-ea"/>
              <a:cs typeface="+mj-cs"/>
            </a:endParaRPr>
          </a:p>
        </p:txBody>
      </p:sp>
    </p:spTree>
    <p:extLst>
      <p:ext uri="{BB962C8B-B14F-4D97-AF65-F5344CB8AC3E}">
        <p14:creationId xmlns:p14="http://schemas.microsoft.com/office/powerpoint/2010/main" val="2024820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09675"/>
            <a:ext cx="10515600" cy="4724370"/>
          </a:xfrm>
          <a:prstGeom prst="rect">
            <a:avLst/>
          </a:prstGeom>
        </p:spPr>
        <p:txBody>
          <a:bodyPr wrap="square">
            <a:spAutoFit/>
          </a:bodyPr>
          <a:lstStyle/>
          <a:p>
            <a:pPr marL="1371600" indent="-1371600">
              <a:spcBef>
                <a:spcPts val="0"/>
              </a:spcBef>
              <a:spcAft>
                <a:spcPts val="1200"/>
              </a:spcAft>
            </a:pPr>
            <a:r>
              <a:rPr lang="en-US" sz="3200" u="sng" dirty="0" smtClean="0"/>
              <a:t>T-test</a:t>
            </a:r>
            <a:r>
              <a:rPr lang="en-US" sz="3200" dirty="0"/>
              <a:t>: </a:t>
            </a:r>
            <a:r>
              <a:rPr lang="en-US" sz="3200" dirty="0" smtClean="0"/>
              <a:t>	Assesses </a:t>
            </a:r>
            <a:r>
              <a:rPr lang="en-US" sz="3200" dirty="0"/>
              <a:t>whether the means of two </a:t>
            </a:r>
            <a:r>
              <a:rPr lang="en-US" sz="3200" dirty="0" smtClean="0"/>
              <a:t>groups are</a:t>
            </a:r>
            <a:r>
              <a:rPr lang="en-US" sz="3200" dirty="0"/>
              <a:t> statistically different from each other.</a:t>
            </a:r>
          </a:p>
          <a:p>
            <a:pPr>
              <a:spcBef>
                <a:spcPts val="0"/>
              </a:spcBef>
              <a:spcAft>
                <a:spcPts val="0"/>
              </a:spcAft>
            </a:pPr>
            <a:endParaRPr lang="en-US" sz="3200" dirty="0"/>
          </a:p>
          <a:p>
            <a:pPr marL="3205163" indent="-3205163">
              <a:spcBef>
                <a:spcPts val="0"/>
              </a:spcBef>
              <a:spcAft>
                <a:spcPts val="1800"/>
              </a:spcAft>
            </a:pPr>
            <a:r>
              <a:rPr lang="en-US" sz="3200" u="sng" dirty="0"/>
              <a:t>Mann-Whitney U test</a:t>
            </a:r>
            <a:r>
              <a:rPr lang="en-US" sz="3200" dirty="0"/>
              <a:t>: </a:t>
            </a:r>
            <a:r>
              <a:rPr lang="en-US" sz="3200" dirty="0" smtClean="0"/>
              <a:t>	</a:t>
            </a:r>
          </a:p>
          <a:p>
            <a:pPr marL="4763" indent="-4763">
              <a:spcBef>
                <a:spcPts val="0"/>
              </a:spcBef>
              <a:spcAft>
                <a:spcPts val="2400"/>
              </a:spcAft>
            </a:pPr>
            <a:r>
              <a:rPr lang="en-US" sz="3200" dirty="0" smtClean="0"/>
              <a:t>Determines </a:t>
            </a:r>
            <a:r>
              <a:rPr lang="en-US" sz="3200" dirty="0"/>
              <a:t>if the proportions of one variable are different depending on the value of the other variable.</a:t>
            </a:r>
          </a:p>
          <a:p>
            <a:pPr marL="914400" indent="-457200">
              <a:spcBef>
                <a:spcPts val="0"/>
              </a:spcBef>
              <a:buFont typeface="Arial" pitchFamily="34" charset="0"/>
              <a:buChar char="•"/>
            </a:pPr>
            <a:r>
              <a:rPr lang="en-US" sz="3200" dirty="0"/>
              <a:t>Small Sample Sizes</a:t>
            </a:r>
          </a:p>
          <a:p>
            <a:pPr marL="914400" indent="-457200">
              <a:spcBef>
                <a:spcPts val="0"/>
              </a:spcBef>
              <a:buFont typeface="Arial" pitchFamily="34" charset="0"/>
              <a:buChar char="•"/>
            </a:pPr>
            <a:r>
              <a:rPr lang="en-US" sz="3200" dirty="0"/>
              <a:t>Does not require assumption of normal distribution.</a:t>
            </a:r>
          </a:p>
        </p:txBody>
      </p:sp>
      <p:cxnSp>
        <p:nvCxnSpPr>
          <p:cNvPr id="5" name="Straight Connector 4"/>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982980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Bivariate Continuous Comparison</a:t>
            </a:r>
            <a:endParaRPr lang="en-US" sz="4400" dirty="0">
              <a:latin typeface="+mj-lt"/>
              <a:ea typeface="+mj-ea"/>
              <a:cs typeface="+mj-cs"/>
            </a:endParaRPr>
          </a:p>
        </p:txBody>
      </p:sp>
    </p:spTree>
    <p:extLst>
      <p:ext uri="{BB962C8B-B14F-4D97-AF65-F5344CB8AC3E}">
        <p14:creationId xmlns:p14="http://schemas.microsoft.com/office/powerpoint/2010/main" val="375026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209675"/>
            <a:ext cx="10515600" cy="4724370"/>
          </a:xfrm>
          <a:prstGeom prst="rect">
            <a:avLst/>
          </a:prstGeom>
        </p:spPr>
        <p:txBody>
          <a:bodyPr wrap="square">
            <a:spAutoFit/>
          </a:bodyPr>
          <a:lstStyle/>
          <a:p>
            <a:pPr marL="1371600" indent="-1371600">
              <a:spcBef>
                <a:spcPts val="0"/>
              </a:spcBef>
              <a:spcAft>
                <a:spcPts val="1200"/>
              </a:spcAft>
            </a:pPr>
            <a:r>
              <a:rPr lang="en-US" sz="3200" u="sng" dirty="0" smtClean="0"/>
              <a:t>T-test</a:t>
            </a:r>
            <a:r>
              <a:rPr lang="en-US" sz="3200" dirty="0"/>
              <a:t>: </a:t>
            </a:r>
            <a:r>
              <a:rPr lang="en-US" sz="3200" dirty="0" smtClean="0"/>
              <a:t>	Assesses </a:t>
            </a:r>
            <a:r>
              <a:rPr lang="en-US" sz="3200" dirty="0"/>
              <a:t>whether the means of two </a:t>
            </a:r>
            <a:r>
              <a:rPr lang="en-US" sz="3200" dirty="0" smtClean="0"/>
              <a:t>groups are</a:t>
            </a:r>
            <a:r>
              <a:rPr lang="en-US" sz="3200" dirty="0"/>
              <a:t> statistically different from each other.</a:t>
            </a:r>
          </a:p>
          <a:p>
            <a:pPr>
              <a:spcBef>
                <a:spcPts val="0"/>
              </a:spcBef>
              <a:spcAft>
                <a:spcPts val="0"/>
              </a:spcAft>
            </a:pPr>
            <a:endParaRPr lang="en-US" sz="3200" dirty="0"/>
          </a:p>
          <a:p>
            <a:pPr marL="3205163" indent="-3205163">
              <a:spcBef>
                <a:spcPts val="0"/>
              </a:spcBef>
              <a:spcAft>
                <a:spcPts val="1800"/>
              </a:spcAft>
            </a:pPr>
            <a:r>
              <a:rPr lang="en-US" sz="3200" u="sng" dirty="0"/>
              <a:t>Mann-Whitney U test</a:t>
            </a:r>
            <a:r>
              <a:rPr lang="en-US" sz="3200" dirty="0"/>
              <a:t>: </a:t>
            </a:r>
            <a:r>
              <a:rPr lang="en-US" sz="3200" dirty="0" smtClean="0"/>
              <a:t>	</a:t>
            </a:r>
          </a:p>
          <a:p>
            <a:pPr marL="4763" indent="-4763">
              <a:spcBef>
                <a:spcPts val="0"/>
              </a:spcBef>
              <a:spcAft>
                <a:spcPts val="2400"/>
              </a:spcAft>
            </a:pPr>
            <a:r>
              <a:rPr lang="en-US" sz="3200" dirty="0" smtClean="0"/>
              <a:t>Determines </a:t>
            </a:r>
            <a:r>
              <a:rPr lang="en-US" sz="3200" dirty="0"/>
              <a:t>if the proportions of one variable are different depending on the value of the other variable.</a:t>
            </a:r>
          </a:p>
          <a:p>
            <a:pPr marL="914400" indent="-457200">
              <a:spcBef>
                <a:spcPts val="0"/>
              </a:spcBef>
              <a:buFont typeface="Arial" pitchFamily="34" charset="0"/>
              <a:buChar char="•"/>
            </a:pPr>
            <a:r>
              <a:rPr lang="en-US" sz="3200" dirty="0"/>
              <a:t>Small Sample Sizes</a:t>
            </a:r>
          </a:p>
          <a:p>
            <a:pPr marL="914400" indent="-457200">
              <a:spcBef>
                <a:spcPts val="0"/>
              </a:spcBef>
              <a:buFont typeface="Arial" pitchFamily="34" charset="0"/>
              <a:buChar char="•"/>
            </a:pPr>
            <a:r>
              <a:rPr lang="en-US" sz="3200" dirty="0"/>
              <a:t>Does not require assumption of normal distribution.</a:t>
            </a:r>
          </a:p>
        </p:txBody>
      </p:sp>
      <p:cxnSp>
        <p:nvCxnSpPr>
          <p:cNvPr id="5" name="Straight Connector 4"/>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982980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Bivariate Continuous Comparison</a:t>
            </a:r>
            <a:endParaRPr lang="en-US" sz="4400" dirty="0">
              <a:latin typeface="+mj-lt"/>
              <a:ea typeface="+mj-ea"/>
              <a:cs typeface="+mj-cs"/>
            </a:endParaRPr>
          </a:p>
        </p:txBody>
      </p:sp>
      <p:sp>
        <p:nvSpPr>
          <p:cNvPr id="7" name="TextBox 6"/>
          <p:cNvSpPr txBox="1"/>
          <p:nvPr/>
        </p:nvSpPr>
        <p:spPr>
          <a:xfrm>
            <a:off x="1309688" y="2702004"/>
            <a:ext cx="9572625" cy="1354217"/>
          </a:xfrm>
          <a:prstGeom prst="rect">
            <a:avLst/>
          </a:prstGeom>
          <a:solidFill>
            <a:schemeClr val="bg1"/>
          </a:solidFill>
          <a:ln w="44450">
            <a:solidFill>
              <a:srgbClr val="FF0000"/>
            </a:solidFill>
          </a:ln>
        </p:spPr>
        <p:txBody>
          <a:bodyPr wrap="square" rtlCol="0">
            <a:spAutoFit/>
          </a:bodyPr>
          <a:lstStyle/>
          <a:p>
            <a:pPr>
              <a:spcAft>
                <a:spcPts val="1200"/>
              </a:spcAft>
            </a:pPr>
            <a:r>
              <a:rPr lang="en-US" sz="3600" dirty="0"/>
              <a:t>Normal Distribution = Parametric tests</a:t>
            </a:r>
          </a:p>
          <a:p>
            <a:pPr>
              <a:spcAft>
                <a:spcPts val="1200"/>
              </a:spcAft>
            </a:pPr>
            <a:r>
              <a:rPr lang="en-US" sz="3600" dirty="0"/>
              <a:t>Skewed Distribution = Non-parametric tests</a:t>
            </a:r>
          </a:p>
        </p:txBody>
      </p:sp>
    </p:spTree>
    <p:extLst>
      <p:ext uri="{BB962C8B-B14F-4D97-AF65-F5344CB8AC3E}">
        <p14:creationId xmlns:p14="http://schemas.microsoft.com/office/powerpoint/2010/main" val="2618527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21410076"/>
              </p:ext>
            </p:extLst>
          </p:nvPr>
        </p:nvGraphicFramePr>
        <p:xfrm>
          <a:off x="3429001" y="1260984"/>
          <a:ext cx="4800599" cy="1889760"/>
        </p:xfrm>
        <a:graphic>
          <a:graphicData uri="http://schemas.openxmlformats.org/drawingml/2006/table">
            <a:tbl>
              <a:tblPr/>
              <a:tblGrid>
                <a:gridCol w="1756317">
                  <a:extLst>
                    <a:ext uri="{9D8B030D-6E8A-4147-A177-3AD203B41FA5}">
                      <a16:colId xmlns:a16="http://schemas.microsoft.com/office/drawing/2014/main" val="20000"/>
                    </a:ext>
                  </a:extLst>
                </a:gridCol>
                <a:gridCol w="1405053">
                  <a:extLst>
                    <a:ext uri="{9D8B030D-6E8A-4147-A177-3AD203B41FA5}">
                      <a16:colId xmlns:a16="http://schemas.microsoft.com/office/drawing/2014/main" val="20001"/>
                    </a:ext>
                  </a:extLst>
                </a:gridCol>
                <a:gridCol w="1639229">
                  <a:extLst>
                    <a:ext uri="{9D8B030D-6E8A-4147-A177-3AD203B41FA5}">
                      <a16:colId xmlns:a16="http://schemas.microsoft.com/office/drawing/2014/main" val="20002"/>
                    </a:ext>
                  </a:extLst>
                </a:gridCol>
              </a:tblGrid>
              <a:tr h="472440">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dirty="0">
                          <a:latin typeface="Arial"/>
                          <a:ea typeface="Times New Roman"/>
                          <a:cs typeface="Times New Roman"/>
                        </a:rPr>
                        <a:t>Characteristic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800">
                          <a:latin typeface="Arial"/>
                          <a:ea typeface="Times New Roman"/>
                          <a:cs typeface="Times New Roman"/>
                        </a:rPr>
                        <a:t>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a:latin typeface="Arial"/>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a:latin typeface="Arial"/>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2440">
                <a:tc>
                  <a:txBody>
                    <a:bodyPr/>
                    <a:lstStyle/>
                    <a:p>
                      <a:pPr marL="0" marR="0" algn="r">
                        <a:spcBef>
                          <a:spcPts val="0"/>
                        </a:spcBef>
                        <a:spcAft>
                          <a:spcPts val="0"/>
                        </a:spcAft>
                      </a:pPr>
                      <a:r>
                        <a:rPr lang="en-US" sz="2800">
                          <a:latin typeface="Arial"/>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2440">
                <a:tc>
                  <a:txBody>
                    <a:bodyPr/>
                    <a:lstStyle/>
                    <a:p>
                      <a:pPr marL="0" marR="0" algn="r">
                        <a:spcBef>
                          <a:spcPts val="0"/>
                        </a:spcBef>
                        <a:spcAft>
                          <a:spcPts val="0"/>
                        </a:spcAft>
                      </a:pPr>
                      <a:r>
                        <a:rPr lang="en-US" sz="2800">
                          <a:latin typeface="Arial"/>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3429001" y="4191000"/>
          <a:ext cx="4800599" cy="1889760"/>
        </p:xfrm>
        <a:graphic>
          <a:graphicData uri="http://schemas.openxmlformats.org/drawingml/2006/table">
            <a:tbl>
              <a:tblPr/>
              <a:tblGrid>
                <a:gridCol w="1756317">
                  <a:extLst>
                    <a:ext uri="{9D8B030D-6E8A-4147-A177-3AD203B41FA5}">
                      <a16:colId xmlns:a16="http://schemas.microsoft.com/office/drawing/2014/main" val="20000"/>
                    </a:ext>
                  </a:extLst>
                </a:gridCol>
                <a:gridCol w="1405053">
                  <a:extLst>
                    <a:ext uri="{9D8B030D-6E8A-4147-A177-3AD203B41FA5}">
                      <a16:colId xmlns:a16="http://schemas.microsoft.com/office/drawing/2014/main" val="20001"/>
                    </a:ext>
                  </a:extLst>
                </a:gridCol>
                <a:gridCol w="1639229">
                  <a:extLst>
                    <a:ext uri="{9D8B030D-6E8A-4147-A177-3AD203B41FA5}">
                      <a16:colId xmlns:a16="http://schemas.microsoft.com/office/drawing/2014/main" val="20002"/>
                    </a:ext>
                  </a:extLst>
                </a:gridCol>
              </a:tblGrid>
              <a:tr h="472440">
                <a:tc>
                  <a:txBody>
                    <a:bodyPr/>
                    <a:lstStyle/>
                    <a:p>
                      <a:pPr marL="0" marR="0">
                        <a:spcBef>
                          <a:spcPts val="0"/>
                        </a:spcBef>
                        <a:spcAft>
                          <a:spcPts val="0"/>
                        </a:spcAft>
                      </a:pPr>
                      <a:endParaRPr lang="en-US" sz="2800" dirty="0">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dirty="0" smtClean="0">
                          <a:latin typeface="Arial"/>
                          <a:ea typeface="Times New Roman"/>
                          <a:cs typeface="Times New Roman"/>
                        </a:rPr>
                        <a:t>Gender (Female)</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72440">
                <a:tc>
                  <a:txBody>
                    <a:bodyPr/>
                    <a:lstStyle/>
                    <a:p>
                      <a:pPr marL="0" marR="0">
                        <a:spcBef>
                          <a:spcPts val="0"/>
                        </a:spcBef>
                        <a:spcAft>
                          <a:spcPts val="0"/>
                        </a:spcAft>
                      </a:pPr>
                      <a:r>
                        <a:rPr lang="en-US" sz="2800" dirty="0" smtClean="0">
                          <a:latin typeface="Arial"/>
                          <a:ea typeface="Times New Roman"/>
                          <a:cs typeface="Times New Roman"/>
                        </a:rPr>
                        <a:t>UTI</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a:latin typeface="Arial"/>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a:latin typeface="Arial"/>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72440">
                <a:tc>
                  <a:txBody>
                    <a:bodyPr/>
                    <a:lstStyle/>
                    <a:p>
                      <a:pPr marL="0" marR="0" algn="r">
                        <a:spcBef>
                          <a:spcPts val="0"/>
                        </a:spcBef>
                        <a:spcAft>
                          <a:spcPts val="0"/>
                        </a:spcAft>
                      </a:pPr>
                      <a:r>
                        <a:rPr lang="en-US" sz="2800">
                          <a:latin typeface="Arial"/>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smtClean="0">
                          <a:latin typeface="Arial"/>
                          <a:ea typeface="Times New Roman"/>
                          <a:cs typeface="Times New Roman"/>
                        </a:rPr>
                        <a:t>95</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smtClean="0">
                          <a:latin typeface="Arial"/>
                          <a:ea typeface="Times New Roman"/>
                          <a:cs typeface="Times New Roman"/>
                        </a:rPr>
                        <a:t>16</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72440">
                <a:tc>
                  <a:txBody>
                    <a:bodyPr/>
                    <a:lstStyle/>
                    <a:p>
                      <a:pPr marL="0" marR="0" algn="r">
                        <a:spcBef>
                          <a:spcPts val="0"/>
                        </a:spcBef>
                        <a:spcAft>
                          <a:spcPts val="0"/>
                        </a:spcAft>
                      </a:pPr>
                      <a:r>
                        <a:rPr lang="en-US" sz="2800" dirty="0">
                          <a:latin typeface="Arial"/>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smtClean="0">
                          <a:latin typeface="Arial"/>
                          <a:ea typeface="Times New Roman"/>
                          <a:cs typeface="Times New Roman"/>
                        </a:rPr>
                        <a:t>87</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800" dirty="0" smtClean="0">
                          <a:latin typeface="Arial"/>
                          <a:ea typeface="Times New Roman"/>
                          <a:cs typeface="Times New Roman"/>
                        </a:rPr>
                        <a:t>25</a:t>
                      </a:r>
                      <a:endParaRPr lang="en-US" sz="2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864715" y="3505201"/>
            <a:ext cx="8462573" cy="461665"/>
          </a:xfrm>
          <a:prstGeom prst="rect">
            <a:avLst/>
          </a:prstGeom>
          <a:noFill/>
        </p:spPr>
        <p:txBody>
          <a:bodyPr wrap="none" rtlCol="0">
            <a:spAutoFit/>
          </a:bodyPr>
          <a:lstStyle/>
          <a:p>
            <a:r>
              <a:rPr lang="en-US" sz="2400" b="1" dirty="0"/>
              <a:t>Do females ≤18 years experience more UTIs than males?</a:t>
            </a:r>
          </a:p>
        </p:txBody>
      </p:sp>
      <p:cxnSp>
        <p:nvCxnSpPr>
          <p:cNvPr id="7" name="Straight Connector 6"/>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8" name="Title 1"/>
          <p:cNvSpPr txBox="1">
            <a:spLocks/>
          </p:cNvSpPr>
          <p:nvPr/>
        </p:nvSpPr>
        <p:spPr>
          <a:xfrm>
            <a:off x="533400" y="115529"/>
            <a:ext cx="982980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Bivariate Categorical Comparison</a:t>
            </a:r>
            <a:endParaRPr lang="en-US" sz="4400" dirty="0">
              <a:latin typeface="+mj-lt"/>
              <a:ea typeface="+mj-ea"/>
              <a:cs typeface="+mj-cs"/>
            </a:endParaRPr>
          </a:p>
        </p:txBody>
      </p:sp>
    </p:spTree>
    <p:extLst>
      <p:ext uri="{BB962C8B-B14F-4D97-AF65-F5344CB8AC3E}">
        <p14:creationId xmlns:p14="http://schemas.microsoft.com/office/powerpoint/2010/main" val="396811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31643"/>
            <a:ext cx="10744200" cy="5047536"/>
          </a:xfrm>
          <a:prstGeom prst="rect">
            <a:avLst/>
          </a:prstGeom>
        </p:spPr>
        <p:txBody>
          <a:bodyPr wrap="square">
            <a:spAutoFit/>
          </a:bodyPr>
          <a:lstStyle/>
          <a:p>
            <a:pPr>
              <a:spcBef>
                <a:spcPts val="0"/>
              </a:spcBef>
              <a:spcAft>
                <a:spcPts val="0"/>
              </a:spcAft>
            </a:pPr>
            <a:r>
              <a:rPr lang="en-US" sz="2800" u="sng" dirty="0"/>
              <a:t>Pearson’s Chi-Square test</a:t>
            </a:r>
            <a:r>
              <a:rPr lang="en-US" sz="2800" dirty="0"/>
              <a:t>: </a:t>
            </a:r>
            <a:endParaRPr lang="en-US" sz="2800" dirty="0" smtClean="0"/>
          </a:p>
          <a:p>
            <a:pPr marL="461963">
              <a:spcBef>
                <a:spcPts val="1200"/>
              </a:spcBef>
              <a:spcAft>
                <a:spcPts val="2400"/>
              </a:spcAft>
            </a:pPr>
            <a:r>
              <a:rPr lang="en-US" sz="2800" dirty="0" smtClean="0"/>
              <a:t>Determines </a:t>
            </a:r>
            <a:r>
              <a:rPr lang="en-US" sz="2800" dirty="0"/>
              <a:t>if there is a significant difference between the expected frequencies and the observed frequencies in one or more categories. </a:t>
            </a:r>
          </a:p>
          <a:p>
            <a:pPr>
              <a:spcBef>
                <a:spcPts val="1200"/>
              </a:spcBef>
            </a:pPr>
            <a:r>
              <a:rPr lang="en-US" sz="2800" u="sng" dirty="0"/>
              <a:t>Fisher’s Exact test</a:t>
            </a:r>
            <a:r>
              <a:rPr lang="en-US" sz="2800" dirty="0"/>
              <a:t>: </a:t>
            </a:r>
            <a:endParaRPr lang="en-US" sz="2800" dirty="0" smtClean="0"/>
          </a:p>
          <a:p>
            <a:pPr marL="461963">
              <a:spcBef>
                <a:spcPts val="1200"/>
              </a:spcBef>
            </a:pPr>
            <a:r>
              <a:rPr lang="en-US" sz="2800" dirty="0" smtClean="0"/>
              <a:t>Determines </a:t>
            </a:r>
            <a:r>
              <a:rPr lang="en-US" sz="2800" dirty="0"/>
              <a:t>if the proportions of one variable are different depending on the value of the other variable.</a:t>
            </a:r>
          </a:p>
          <a:p>
            <a:pPr marL="2743200" indent="-457200">
              <a:spcBef>
                <a:spcPts val="1200"/>
              </a:spcBef>
              <a:buFont typeface="Arial" pitchFamily="34" charset="0"/>
              <a:buChar char="•"/>
            </a:pPr>
            <a:r>
              <a:rPr lang="en-US" sz="2800" dirty="0"/>
              <a:t>Small Sample Sizes</a:t>
            </a:r>
          </a:p>
          <a:p>
            <a:pPr marL="2743200" indent="-457200">
              <a:spcBef>
                <a:spcPts val="1200"/>
              </a:spcBef>
              <a:buFont typeface="Arial" pitchFamily="34" charset="0"/>
              <a:buChar char="•"/>
            </a:pPr>
            <a:r>
              <a:rPr lang="en-US" sz="2800" dirty="0"/>
              <a:t>More exact than Chi-Square test.</a:t>
            </a:r>
          </a:p>
        </p:txBody>
      </p:sp>
      <p:cxnSp>
        <p:nvCxnSpPr>
          <p:cNvPr id="5" name="Straight Connector 4"/>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982980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Bivariate Categorical Comparison</a:t>
            </a:r>
            <a:endParaRPr lang="en-US" sz="4400" dirty="0">
              <a:latin typeface="+mj-lt"/>
              <a:ea typeface="+mj-ea"/>
              <a:cs typeface="+mj-cs"/>
            </a:endParaRPr>
          </a:p>
        </p:txBody>
      </p:sp>
    </p:spTree>
    <p:extLst>
      <p:ext uri="{BB962C8B-B14F-4D97-AF65-F5344CB8AC3E}">
        <p14:creationId xmlns:p14="http://schemas.microsoft.com/office/powerpoint/2010/main" val="1707907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533400" y="115529"/>
            <a:ext cx="11049000" cy="744605"/>
          </a:xfrm>
          <a:prstGeom prst="rect">
            <a:avLst/>
          </a:prstGeom>
        </p:spPr>
        <p:txBody>
          <a:bodyPr>
            <a:noAutofit/>
          </a:bodyPr>
          <a:lstStyle/>
          <a:p>
            <a:pPr defTabSz="457200" fontAlgn="auto">
              <a:spcAft>
                <a:spcPts val="0"/>
              </a:spcAft>
              <a:defRPr/>
            </a:pPr>
            <a:r>
              <a:rPr lang="en-US" sz="4000" dirty="0" smtClean="0">
                <a:latin typeface="+mj-lt"/>
                <a:ea typeface="+mj-ea"/>
                <a:cs typeface="+mj-cs"/>
              </a:rPr>
              <a:t>Bivariate Comparison of Paired Data</a:t>
            </a:r>
            <a:endParaRPr lang="en-US" sz="4000" dirty="0">
              <a:latin typeface="+mj-lt"/>
              <a:ea typeface="+mj-ea"/>
              <a:cs typeface="+mj-cs"/>
            </a:endParaRPr>
          </a:p>
        </p:txBody>
      </p:sp>
      <p:sp>
        <p:nvSpPr>
          <p:cNvPr id="8" name="Rectangle 7"/>
          <p:cNvSpPr/>
          <p:nvPr/>
        </p:nvSpPr>
        <p:spPr>
          <a:xfrm>
            <a:off x="685800" y="1117343"/>
            <a:ext cx="10744200" cy="4816703"/>
          </a:xfrm>
          <a:prstGeom prst="rect">
            <a:avLst/>
          </a:prstGeom>
        </p:spPr>
        <p:txBody>
          <a:bodyPr wrap="square">
            <a:spAutoFit/>
          </a:bodyPr>
          <a:lstStyle/>
          <a:p>
            <a:pPr marL="2114550" indent="-2114550">
              <a:spcBef>
                <a:spcPts val="0"/>
              </a:spcBef>
              <a:spcAft>
                <a:spcPts val="1800"/>
              </a:spcAft>
            </a:pPr>
            <a:r>
              <a:rPr lang="en-US" sz="2800" u="sng" dirty="0" smtClean="0"/>
              <a:t>Paired t-test</a:t>
            </a:r>
            <a:r>
              <a:rPr lang="en-US" sz="2800" dirty="0" smtClean="0"/>
              <a:t>:	Used for comparison of paired normally distributed continuous data. </a:t>
            </a:r>
          </a:p>
          <a:p>
            <a:pPr marL="2114550" indent="-2114550" algn="ctr">
              <a:spcBef>
                <a:spcPts val="0"/>
              </a:spcBef>
              <a:spcAft>
                <a:spcPts val="1800"/>
              </a:spcAft>
            </a:pPr>
            <a:r>
              <a:rPr lang="en-US" sz="2400" dirty="0" smtClean="0"/>
              <a:t>Example: Comparing pre- vs post-surgical creatinine levels.</a:t>
            </a:r>
            <a:endParaRPr lang="en-US" sz="2400" dirty="0"/>
          </a:p>
          <a:p>
            <a:pPr marL="4286250" indent="-4286250">
              <a:spcBef>
                <a:spcPts val="1200"/>
              </a:spcBef>
              <a:spcAft>
                <a:spcPts val="1800"/>
              </a:spcAft>
            </a:pPr>
            <a:r>
              <a:rPr lang="en-US" sz="2800" u="sng" dirty="0" smtClean="0"/>
              <a:t>Wilcoxon signed-rank test</a:t>
            </a:r>
            <a:r>
              <a:rPr lang="en-US" sz="2800" dirty="0" smtClean="0"/>
              <a:t>:	Used for comparison of paired skewed continuous data. </a:t>
            </a:r>
          </a:p>
          <a:p>
            <a:pPr marL="4286250" indent="-4286250" algn="ctr">
              <a:spcAft>
                <a:spcPts val="1800"/>
              </a:spcAft>
            </a:pPr>
            <a:r>
              <a:rPr lang="en-US" sz="2400" dirty="0" smtClean="0"/>
              <a:t>Example: Comparing results from pre- vs post-diet weight</a:t>
            </a:r>
          </a:p>
          <a:p>
            <a:pPr>
              <a:spcBef>
                <a:spcPts val="1200"/>
              </a:spcBef>
              <a:spcAft>
                <a:spcPts val="1800"/>
              </a:spcAft>
            </a:pPr>
            <a:r>
              <a:rPr lang="en-US" sz="2800" u="sng" dirty="0" err="1" smtClean="0"/>
              <a:t>McNemar’s</a:t>
            </a:r>
            <a:r>
              <a:rPr lang="en-US" sz="2800" u="sng" dirty="0" smtClean="0"/>
              <a:t> test</a:t>
            </a:r>
            <a:r>
              <a:rPr lang="en-US" sz="2800" dirty="0" smtClean="0"/>
              <a:t>: Used to compare paired categorical data.</a:t>
            </a:r>
          </a:p>
          <a:p>
            <a:pPr algn="ctr"/>
            <a:r>
              <a:rPr lang="en-US" sz="2400" dirty="0" smtClean="0"/>
              <a:t>Example: Comparing yes/no answers on a pre- vs post-training survey.</a:t>
            </a:r>
          </a:p>
        </p:txBody>
      </p:sp>
      <p:sp>
        <p:nvSpPr>
          <p:cNvPr id="10" name="Rectangle 9"/>
          <p:cNvSpPr/>
          <p:nvPr/>
        </p:nvSpPr>
        <p:spPr>
          <a:xfrm>
            <a:off x="1781175" y="3981450"/>
            <a:ext cx="850582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81175" y="2171700"/>
            <a:ext cx="850582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14425" y="5457810"/>
            <a:ext cx="9839325" cy="523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437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23887" y="1206466"/>
            <a:ext cx="2876550" cy="1590675"/>
          </a:xfrm>
          <a:prstGeom prst="rect">
            <a:avLst/>
          </a:prstGeom>
          <a:scene3d>
            <a:camera prst="orthographicFront"/>
            <a:lightRig rig="threePt" dir="t"/>
          </a:scene3d>
          <a:sp3d>
            <a:bevelT/>
            <a:bevelB/>
          </a:sp3d>
        </p:spPr>
      </p:pic>
      <p:cxnSp>
        <p:nvCxnSpPr>
          <p:cNvPr id="5" name="Straight Connector 4"/>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6219825"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Multivariate Models</a:t>
            </a:r>
            <a:endParaRPr lang="en-US" sz="4400" dirty="0">
              <a:latin typeface="+mj-lt"/>
              <a:ea typeface="+mj-ea"/>
              <a:cs typeface="+mj-cs"/>
            </a:endParaRPr>
          </a:p>
        </p:txBody>
      </p:sp>
      <p:pic>
        <p:nvPicPr>
          <p:cNvPr id="7" name="Picture 6"/>
          <p:cNvPicPr>
            <a:picLocks noChangeAspect="1"/>
          </p:cNvPicPr>
          <p:nvPr/>
        </p:nvPicPr>
        <p:blipFill>
          <a:blip r:embed="rId4"/>
          <a:stretch>
            <a:fillRect/>
          </a:stretch>
        </p:blipFill>
        <p:spPr>
          <a:xfrm>
            <a:off x="5348288" y="2235847"/>
            <a:ext cx="2857500" cy="1600200"/>
          </a:xfrm>
          <a:prstGeom prst="rect">
            <a:avLst/>
          </a:prstGeom>
          <a:scene3d>
            <a:camera prst="orthographicFront"/>
            <a:lightRig rig="threePt" dir="t"/>
          </a:scene3d>
          <a:sp3d>
            <a:bevelT/>
            <a:bevelB/>
          </a:sp3d>
        </p:spPr>
      </p:pic>
      <p:pic>
        <p:nvPicPr>
          <p:cNvPr id="8" name="Picture 7"/>
          <p:cNvPicPr>
            <a:picLocks noChangeAspect="1"/>
          </p:cNvPicPr>
          <p:nvPr/>
        </p:nvPicPr>
        <p:blipFill>
          <a:blip r:embed="rId5"/>
          <a:stretch>
            <a:fillRect/>
          </a:stretch>
        </p:blipFill>
        <p:spPr>
          <a:xfrm>
            <a:off x="814386" y="4341744"/>
            <a:ext cx="2466975" cy="1847850"/>
          </a:xfrm>
          <a:prstGeom prst="rect">
            <a:avLst/>
          </a:prstGeom>
          <a:scene3d>
            <a:camera prst="orthographicFront"/>
            <a:lightRig rig="threePt" dir="t"/>
          </a:scene3d>
          <a:sp3d>
            <a:bevelT/>
            <a:bevelB/>
          </a:sp3d>
        </p:spPr>
      </p:pic>
      <p:pic>
        <p:nvPicPr>
          <p:cNvPr id="9" name="Picture 8"/>
          <p:cNvPicPr>
            <a:picLocks noChangeAspect="1"/>
          </p:cNvPicPr>
          <p:nvPr/>
        </p:nvPicPr>
        <p:blipFill>
          <a:blip r:embed="rId6"/>
          <a:stretch>
            <a:fillRect/>
          </a:stretch>
        </p:blipFill>
        <p:spPr>
          <a:xfrm>
            <a:off x="7417596" y="3903300"/>
            <a:ext cx="2876550" cy="1590675"/>
          </a:xfrm>
          <a:prstGeom prst="rect">
            <a:avLst/>
          </a:prstGeom>
          <a:scene3d>
            <a:camera prst="orthographicFront"/>
            <a:lightRig rig="threePt" dir="t"/>
          </a:scene3d>
          <a:sp3d>
            <a:bevelT/>
            <a:bevelB/>
          </a:sp3d>
        </p:spPr>
      </p:pic>
      <p:pic>
        <p:nvPicPr>
          <p:cNvPr id="10" name="Picture 9"/>
          <p:cNvPicPr>
            <a:picLocks noChangeAspect="1"/>
          </p:cNvPicPr>
          <p:nvPr/>
        </p:nvPicPr>
        <p:blipFill>
          <a:blip r:embed="rId7"/>
          <a:stretch>
            <a:fillRect/>
          </a:stretch>
        </p:blipFill>
        <p:spPr>
          <a:xfrm>
            <a:off x="5257800" y="4008075"/>
            <a:ext cx="2000250" cy="2286000"/>
          </a:xfrm>
          <a:prstGeom prst="rect">
            <a:avLst/>
          </a:prstGeom>
          <a:scene3d>
            <a:camera prst="orthographicFront"/>
            <a:lightRig rig="threePt" dir="t"/>
          </a:scene3d>
          <a:sp3d>
            <a:bevelT/>
            <a:bevelB/>
          </a:sp3d>
        </p:spPr>
      </p:pic>
      <p:pic>
        <p:nvPicPr>
          <p:cNvPr id="11" name="Picture 10"/>
          <p:cNvPicPr>
            <a:picLocks noChangeAspect="1"/>
          </p:cNvPicPr>
          <p:nvPr/>
        </p:nvPicPr>
        <p:blipFill>
          <a:blip r:embed="rId8"/>
          <a:stretch>
            <a:fillRect/>
          </a:stretch>
        </p:blipFill>
        <p:spPr>
          <a:xfrm>
            <a:off x="8101013" y="1337434"/>
            <a:ext cx="2962275" cy="1543050"/>
          </a:xfrm>
          <a:prstGeom prst="rect">
            <a:avLst/>
          </a:prstGeom>
          <a:scene3d>
            <a:camera prst="orthographicFront"/>
            <a:lightRig rig="threePt" dir="t"/>
          </a:scene3d>
          <a:sp3d>
            <a:bevelT/>
            <a:bevelB/>
          </a:sp3d>
        </p:spPr>
      </p:pic>
      <p:pic>
        <p:nvPicPr>
          <p:cNvPr id="12" name="Picture 11"/>
          <p:cNvPicPr>
            <a:picLocks noChangeAspect="1"/>
          </p:cNvPicPr>
          <p:nvPr/>
        </p:nvPicPr>
        <p:blipFill>
          <a:blip r:embed="rId9"/>
          <a:stretch>
            <a:fillRect/>
          </a:stretch>
        </p:blipFill>
        <p:spPr>
          <a:xfrm>
            <a:off x="2366962" y="2817018"/>
            <a:ext cx="2714625" cy="168592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419230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Analysis of Variance (ANOVA)</a:t>
            </a:r>
            <a:endParaRPr lang="en-US" sz="4400" dirty="0">
              <a:latin typeface="+mj-lt"/>
              <a:ea typeface="+mj-ea"/>
              <a:cs typeface="+mj-cs"/>
            </a:endParaRPr>
          </a:p>
        </p:txBody>
      </p:sp>
      <p:sp>
        <p:nvSpPr>
          <p:cNvPr id="6" name="Rectangle 5"/>
          <p:cNvSpPr/>
          <p:nvPr/>
        </p:nvSpPr>
        <p:spPr>
          <a:xfrm>
            <a:off x="685800" y="1231643"/>
            <a:ext cx="10744200" cy="1478418"/>
          </a:xfrm>
          <a:prstGeom prst="rect">
            <a:avLst/>
          </a:prstGeom>
        </p:spPr>
        <p:txBody>
          <a:bodyPr wrap="square">
            <a:spAutoFit/>
          </a:bodyPr>
          <a:lstStyle/>
          <a:p>
            <a:pPr marL="457200" indent="-457200">
              <a:lnSpc>
                <a:spcPct val="150000"/>
              </a:lnSpc>
              <a:spcBef>
                <a:spcPts val="0"/>
              </a:spcBef>
              <a:spcAft>
                <a:spcPts val="0"/>
              </a:spcAft>
              <a:buFont typeface="Arial" panose="020B0604020202020204" pitchFamily="34" charset="0"/>
              <a:buChar char="•"/>
            </a:pPr>
            <a:r>
              <a:rPr lang="en-US" sz="3200" dirty="0" smtClean="0"/>
              <a:t>Compares between three or more groups</a:t>
            </a:r>
          </a:p>
          <a:p>
            <a:pPr marL="457200" indent="-457200">
              <a:lnSpc>
                <a:spcPct val="150000"/>
              </a:lnSpc>
              <a:spcBef>
                <a:spcPts val="0"/>
              </a:spcBef>
              <a:spcAft>
                <a:spcPts val="0"/>
              </a:spcAft>
              <a:buFont typeface="Arial" panose="020B0604020202020204" pitchFamily="34" charset="0"/>
              <a:buChar char="•"/>
            </a:pPr>
            <a:r>
              <a:rPr lang="en-US" sz="3200" dirty="0" smtClean="0"/>
              <a:t>Tests for association between the groups</a:t>
            </a:r>
            <a:endParaRPr lang="en-US" sz="3200" dirty="0"/>
          </a:p>
        </p:txBody>
      </p:sp>
      <p:pic>
        <p:nvPicPr>
          <p:cNvPr id="7" name="Picture 6"/>
          <p:cNvPicPr>
            <a:picLocks noChangeAspect="1"/>
          </p:cNvPicPr>
          <p:nvPr/>
        </p:nvPicPr>
        <p:blipFill>
          <a:blip r:embed="rId3"/>
          <a:stretch>
            <a:fillRect/>
          </a:stretch>
        </p:blipFill>
        <p:spPr>
          <a:xfrm>
            <a:off x="3011674" y="3294437"/>
            <a:ext cx="5330942" cy="2985327"/>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541679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000" dirty="0" smtClean="0">
                <a:latin typeface="+mj-lt"/>
                <a:ea typeface="+mj-ea"/>
                <a:cs typeface="+mj-cs"/>
              </a:rPr>
              <a:t>Independent vs Dependent Variables</a:t>
            </a:r>
            <a:endParaRPr lang="en-US" sz="4000" dirty="0">
              <a:latin typeface="+mj-lt"/>
              <a:ea typeface="+mj-ea"/>
              <a:cs typeface="+mj-cs"/>
            </a:endParaRPr>
          </a:p>
        </p:txBody>
      </p:sp>
      <p:sp>
        <p:nvSpPr>
          <p:cNvPr id="6" name="Rectangle 5"/>
          <p:cNvSpPr/>
          <p:nvPr/>
        </p:nvSpPr>
        <p:spPr>
          <a:xfrm>
            <a:off x="669822" y="1303276"/>
            <a:ext cx="10744200" cy="1723549"/>
          </a:xfrm>
          <a:prstGeom prst="rect">
            <a:avLst/>
          </a:prstGeom>
        </p:spPr>
        <p:txBody>
          <a:bodyPr wrap="square">
            <a:spAutoFit/>
          </a:bodyPr>
          <a:lstStyle/>
          <a:p>
            <a:pPr>
              <a:spcBef>
                <a:spcPts val="0"/>
              </a:spcBef>
              <a:spcAft>
                <a:spcPts val="0"/>
              </a:spcAft>
            </a:pPr>
            <a:r>
              <a:rPr lang="en-US" sz="3200" u="sng" dirty="0" smtClean="0"/>
              <a:t>Independent Variable</a:t>
            </a:r>
            <a:r>
              <a:rPr lang="en-US" sz="3200" dirty="0" smtClean="0"/>
              <a:t>: Not influenced by anything </a:t>
            </a:r>
          </a:p>
          <a:p>
            <a:pPr>
              <a:spcBef>
                <a:spcPts val="0"/>
              </a:spcBef>
              <a:spcAft>
                <a:spcPts val="0"/>
              </a:spcAft>
            </a:pPr>
            <a:endParaRPr lang="en-US" sz="3200" dirty="0"/>
          </a:p>
          <a:p>
            <a:pPr>
              <a:spcBef>
                <a:spcPts val="1200"/>
              </a:spcBef>
            </a:pPr>
            <a:r>
              <a:rPr lang="en-US" sz="3200" u="sng" dirty="0" smtClean="0"/>
              <a:t>Dependent Variable</a:t>
            </a:r>
            <a:r>
              <a:rPr lang="en-US" sz="3200" dirty="0" smtClean="0"/>
              <a:t>: Depends on something</a:t>
            </a:r>
          </a:p>
        </p:txBody>
      </p:sp>
      <p:sp>
        <p:nvSpPr>
          <p:cNvPr id="7" name="Rectangle 6"/>
          <p:cNvSpPr/>
          <p:nvPr/>
        </p:nvSpPr>
        <p:spPr>
          <a:xfrm>
            <a:off x="304800" y="3647769"/>
            <a:ext cx="11297265" cy="2217082"/>
          </a:xfrm>
          <a:prstGeom prst="rect">
            <a:avLst/>
          </a:prstGeom>
        </p:spPr>
        <p:txBody>
          <a:bodyPr wrap="square">
            <a:spAutoFit/>
          </a:bodyPr>
          <a:lstStyle/>
          <a:p>
            <a:pPr algn="ctr">
              <a:lnSpc>
                <a:spcPct val="150000"/>
              </a:lnSpc>
              <a:spcBef>
                <a:spcPts val="0"/>
              </a:spcBef>
              <a:spcAft>
                <a:spcPts val="0"/>
              </a:spcAft>
            </a:pPr>
            <a:r>
              <a:rPr lang="en-US" sz="3200" dirty="0" smtClean="0"/>
              <a:t>“(Independent Variable) causes a change in </a:t>
            </a:r>
          </a:p>
          <a:p>
            <a:pPr algn="ctr">
              <a:lnSpc>
                <a:spcPct val="150000"/>
              </a:lnSpc>
              <a:spcBef>
                <a:spcPts val="0"/>
              </a:spcBef>
              <a:spcAft>
                <a:spcPts val="0"/>
              </a:spcAft>
            </a:pPr>
            <a:r>
              <a:rPr lang="en-US" sz="3200" dirty="0" smtClean="0"/>
              <a:t>(Dependent Variable) and it isn’t possible that (Dependent Variable) could cause a change in (Independent Variable)”</a:t>
            </a:r>
          </a:p>
        </p:txBody>
      </p:sp>
      <p:pic>
        <p:nvPicPr>
          <p:cNvPr id="9" name="Picture 8"/>
          <p:cNvPicPr>
            <a:picLocks noChangeAspect="1"/>
          </p:cNvPicPr>
          <p:nvPr/>
        </p:nvPicPr>
        <p:blipFill rotWithShape="1">
          <a:blip r:embed="rId3"/>
          <a:srcRect b="3796"/>
          <a:stretch/>
        </p:blipFill>
        <p:spPr>
          <a:xfrm>
            <a:off x="9982201" y="1793441"/>
            <a:ext cx="1692348" cy="169470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4006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3000"/>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33400" y="115529"/>
            <a:ext cx="8312426" cy="744605"/>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a:ea typeface="+mn-ea"/>
                <a:cs typeface="+mn-cs"/>
              </a:rPr>
              <a:t>Data Distribution</a:t>
            </a:r>
            <a:endParaRPr kumimoji="0" lang="en-US" sz="4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4"/>
          <a:stretch>
            <a:fillRect/>
          </a:stretch>
        </p:blipFill>
        <p:spPr>
          <a:xfrm>
            <a:off x="685800" y="1667702"/>
            <a:ext cx="2609850" cy="1752600"/>
          </a:xfrm>
          <a:prstGeom prst="rect">
            <a:avLst/>
          </a:prstGeom>
          <a:scene3d>
            <a:camera prst="orthographicFront"/>
            <a:lightRig rig="threePt" dir="t"/>
          </a:scene3d>
          <a:sp3d>
            <a:bevelT/>
            <a:bevelB/>
          </a:sp3d>
        </p:spPr>
      </p:pic>
      <p:pic>
        <p:nvPicPr>
          <p:cNvPr id="4" name="Picture 3"/>
          <p:cNvPicPr>
            <a:picLocks noChangeAspect="1"/>
          </p:cNvPicPr>
          <p:nvPr/>
        </p:nvPicPr>
        <p:blipFill>
          <a:blip r:embed="rId5"/>
          <a:stretch>
            <a:fillRect/>
          </a:stretch>
        </p:blipFill>
        <p:spPr>
          <a:xfrm>
            <a:off x="6527006" y="3992629"/>
            <a:ext cx="2705100" cy="1695450"/>
          </a:xfrm>
          <a:prstGeom prst="rect">
            <a:avLst/>
          </a:prstGeom>
          <a:scene3d>
            <a:camera prst="orthographicFront"/>
            <a:lightRig rig="threePt" dir="t"/>
          </a:scene3d>
          <a:sp3d>
            <a:bevelT/>
            <a:bevelB/>
          </a:sp3d>
        </p:spPr>
      </p:pic>
      <p:pic>
        <p:nvPicPr>
          <p:cNvPr id="5" name="Picture 4"/>
          <p:cNvPicPr>
            <a:picLocks noChangeAspect="1"/>
          </p:cNvPicPr>
          <p:nvPr/>
        </p:nvPicPr>
        <p:blipFill>
          <a:blip r:embed="rId6"/>
          <a:stretch>
            <a:fillRect/>
          </a:stretch>
        </p:blipFill>
        <p:spPr>
          <a:xfrm>
            <a:off x="8039100" y="1526767"/>
            <a:ext cx="3524250" cy="2572837"/>
          </a:xfrm>
          <a:prstGeom prst="rect">
            <a:avLst/>
          </a:prstGeom>
          <a:scene3d>
            <a:camera prst="orthographicFront"/>
            <a:lightRig rig="threePt" dir="t"/>
          </a:scene3d>
          <a:sp3d>
            <a:bevelT/>
            <a:bevelB/>
          </a:sp3d>
        </p:spPr>
      </p:pic>
      <p:pic>
        <p:nvPicPr>
          <p:cNvPr id="14" name="Picture 13"/>
          <p:cNvPicPr>
            <a:picLocks noChangeAspect="1"/>
          </p:cNvPicPr>
          <p:nvPr/>
        </p:nvPicPr>
        <p:blipFill>
          <a:blip r:embed="rId7"/>
          <a:stretch>
            <a:fillRect/>
          </a:stretch>
        </p:blipFill>
        <p:spPr>
          <a:xfrm>
            <a:off x="2252662" y="2832234"/>
            <a:ext cx="3736866" cy="2320791"/>
          </a:xfrm>
          <a:prstGeom prst="rect">
            <a:avLst/>
          </a:prstGeom>
          <a:scene3d>
            <a:camera prst="orthographicFront"/>
            <a:lightRig rig="threePt" dir="t"/>
          </a:scene3d>
          <a:sp3d>
            <a:bevelT/>
            <a:bevelB/>
          </a:sp3d>
        </p:spPr>
      </p:pic>
      <p:pic>
        <p:nvPicPr>
          <p:cNvPr id="15" name="Picture 14"/>
          <p:cNvPicPr>
            <a:picLocks noChangeAspect="1"/>
          </p:cNvPicPr>
          <p:nvPr/>
        </p:nvPicPr>
        <p:blipFill>
          <a:blip r:embed="rId8"/>
          <a:stretch>
            <a:fillRect/>
          </a:stretch>
        </p:blipFill>
        <p:spPr>
          <a:xfrm>
            <a:off x="4862512" y="1741834"/>
            <a:ext cx="2857500" cy="160020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65917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Analysis of Variance (ANOVA)</a:t>
            </a:r>
            <a:endParaRPr lang="en-US" sz="4400" dirty="0">
              <a:latin typeface="+mj-lt"/>
              <a:ea typeface="+mj-ea"/>
              <a:cs typeface="+mj-cs"/>
            </a:endParaRPr>
          </a:p>
        </p:txBody>
      </p:sp>
      <p:sp>
        <p:nvSpPr>
          <p:cNvPr id="6" name="Rectangle 5"/>
          <p:cNvSpPr/>
          <p:nvPr/>
        </p:nvSpPr>
        <p:spPr>
          <a:xfrm>
            <a:off x="533399" y="1133794"/>
            <a:ext cx="11534553" cy="1184940"/>
          </a:xfrm>
          <a:prstGeom prst="rect">
            <a:avLst/>
          </a:prstGeom>
        </p:spPr>
        <p:txBody>
          <a:bodyPr wrap="square">
            <a:spAutoFit/>
          </a:bodyPr>
          <a:lstStyle/>
          <a:p>
            <a:pPr marL="2976563" indent="-2976563">
              <a:spcBef>
                <a:spcPts val="0"/>
              </a:spcBef>
              <a:spcAft>
                <a:spcPts val="1800"/>
              </a:spcAft>
            </a:pPr>
            <a:r>
              <a:rPr lang="en-US" sz="2800" dirty="0" smtClean="0"/>
              <a:t>One-way ANOVA: 	1 dependent variable and 1 independent variable.</a:t>
            </a:r>
          </a:p>
          <a:p>
            <a:pPr marL="2976563" indent="-2976563">
              <a:spcBef>
                <a:spcPts val="0"/>
              </a:spcBef>
              <a:spcAft>
                <a:spcPts val="0"/>
              </a:spcAft>
            </a:pPr>
            <a:r>
              <a:rPr lang="en-US" sz="2800" dirty="0" smtClean="0"/>
              <a:t>Two-way ANOVA: 	1 dependent variable and &gt;1 independent variable.</a:t>
            </a:r>
          </a:p>
        </p:txBody>
      </p:sp>
      <p:sp>
        <p:nvSpPr>
          <p:cNvPr id="2" name="Rectangle 1"/>
          <p:cNvSpPr/>
          <p:nvPr/>
        </p:nvSpPr>
        <p:spPr>
          <a:xfrm>
            <a:off x="599370" y="2735147"/>
            <a:ext cx="8991379" cy="3354765"/>
          </a:xfrm>
          <a:prstGeom prst="rect">
            <a:avLst/>
          </a:prstGeom>
        </p:spPr>
        <p:txBody>
          <a:bodyPr wrap="square">
            <a:spAutoFit/>
          </a:bodyPr>
          <a:lstStyle/>
          <a:p>
            <a:pPr fontAlgn="base">
              <a:spcAft>
                <a:spcPts val="2400"/>
              </a:spcAft>
            </a:pPr>
            <a:r>
              <a:rPr lang="en-US" sz="2800" u="sng" dirty="0"/>
              <a:t> </a:t>
            </a:r>
            <a:r>
              <a:rPr lang="en-US" sz="2800" u="sng" dirty="0" smtClean="0"/>
              <a:t>Assumptions</a:t>
            </a:r>
          </a:p>
          <a:p>
            <a:pPr marL="339725" indent="-339725" fontAlgn="base">
              <a:spcAft>
                <a:spcPts val="4800"/>
              </a:spcAft>
              <a:buFont typeface="Arial" panose="020B0604020202020204" pitchFamily="34" charset="0"/>
              <a:buChar char="•"/>
            </a:pPr>
            <a:r>
              <a:rPr lang="en-US" sz="2800" dirty="0" smtClean="0"/>
              <a:t>A normal distribution</a:t>
            </a:r>
            <a:r>
              <a:rPr lang="en-US" sz="2800" b="0" i="0" dirty="0" smtClean="0">
                <a:effectLst/>
              </a:rPr>
              <a:t>.</a:t>
            </a:r>
          </a:p>
          <a:p>
            <a:pPr marL="339725" indent="-339725" fontAlgn="base">
              <a:spcAft>
                <a:spcPts val="4800"/>
              </a:spcAft>
              <a:buFont typeface="Arial" panose="020B0604020202020204" pitchFamily="34" charset="0"/>
              <a:buChar char="•"/>
            </a:pPr>
            <a:r>
              <a:rPr lang="en-US" sz="2800" b="0" i="0" u="none" strike="noStrike" dirty="0" smtClean="0">
                <a:effectLst/>
              </a:rPr>
              <a:t>The samples must be independent from each other</a:t>
            </a:r>
            <a:r>
              <a:rPr lang="en-US" sz="2800" b="0" i="0" dirty="0" smtClean="0">
                <a:effectLst/>
              </a:rPr>
              <a:t>.</a:t>
            </a:r>
          </a:p>
          <a:p>
            <a:pPr marL="339725" indent="-339725" fontAlgn="base">
              <a:spcAft>
                <a:spcPts val="4800"/>
              </a:spcAft>
              <a:buFont typeface="Arial" panose="020B0604020202020204" pitchFamily="34" charset="0"/>
              <a:buChar char="•"/>
            </a:pPr>
            <a:r>
              <a:rPr lang="en-US" sz="2800" b="0" i="0" dirty="0" smtClean="0">
                <a:effectLst/>
              </a:rPr>
              <a:t>The variances in the groups must be equal.</a:t>
            </a:r>
          </a:p>
        </p:txBody>
      </p:sp>
      <p:pic>
        <p:nvPicPr>
          <p:cNvPr id="8" name="Picture 7"/>
          <p:cNvPicPr>
            <a:picLocks noChangeAspect="1"/>
          </p:cNvPicPr>
          <p:nvPr/>
        </p:nvPicPr>
        <p:blipFill rotWithShape="1">
          <a:blip r:embed="rId3"/>
          <a:srcRect l="5269" t="5393" r="8176" b="28097"/>
          <a:stretch/>
        </p:blipFill>
        <p:spPr>
          <a:xfrm>
            <a:off x="9210166" y="3346633"/>
            <a:ext cx="2494092" cy="1435517"/>
          </a:xfrm>
          <a:prstGeom prst="rect">
            <a:avLst/>
          </a:prstGeom>
          <a:scene3d>
            <a:camera prst="orthographicFront"/>
            <a:lightRig rig="threePt" dir="t"/>
          </a:scene3d>
          <a:sp3d>
            <a:bevelT/>
            <a:bevelB/>
          </a:sp3d>
        </p:spPr>
      </p:pic>
      <p:pic>
        <p:nvPicPr>
          <p:cNvPr id="9" name="Picture 8"/>
          <p:cNvPicPr>
            <a:picLocks noChangeAspect="1"/>
          </p:cNvPicPr>
          <p:nvPr/>
        </p:nvPicPr>
        <p:blipFill>
          <a:blip r:embed="rId4"/>
          <a:stretch>
            <a:fillRect/>
          </a:stretch>
        </p:blipFill>
        <p:spPr>
          <a:xfrm>
            <a:off x="4627415" y="3043327"/>
            <a:ext cx="2121258" cy="1305389"/>
          </a:xfrm>
          <a:prstGeom prst="rect">
            <a:avLst/>
          </a:prstGeom>
          <a:scene3d>
            <a:camera prst="orthographicFront"/>
            <a:lightRig rig="threePt" dir="t"/>
          </a:scene3d>
          <a:sp3d>
            <a:bevelT/>
            <a:bevelB/>
          </a:sp3d>
        </p:spPr>
      </p:pic>
      <p:pic>
        <p:nvPicPr>
          <p:cNvPr id="10" name="Picture 9"/>
          <p:cNvPicPr>
            <a:picLocks noChangeAspect="1"/>
          </p:cNvPicPr>
          <p:nvPr/>
        </p:nvPicPr>
        <p:blipFill rotWithShape="1">
          <a:blip r:embed="rId5"/>
          <a:srcRect l="5660" t="47096" b="3910"/>
          <a:stretch/>
        </p:blipFill>
        <p:spPr>
          <a:xfrm>
            <a:off x="8187251" y="5283659"/>
            <a:ext cx="2806995" cy="1222666"/>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947685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Regression Analysis</a:t>
            </a:r>
            <a:endParaRPr lang="en-US" sz="4400" dirty="0">
              <a:latin typeface="+mj-lt"/>
              <a:ea typeface="+mj-ea"/>
              <a:cs typeface="+mj-cs"/>
            </a:endParaRPr>
          </a:p>
        </p:txBody>
      </p:sp>
      <p:sp>
        <p:nvSpPr>
          <p:cNvPr id="6" name="Rectangle 5"/>
          <p:cNvSpPr/>
          <p:nvPr/>
        </p:nvSpPr>
        <p:spPr>
          <a:xfrm>
            <a:off x="533400" y="1586559"/>
            <a:ext cx="10971029" cy="3323987"/>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pPr>
            <a:r>
              <a:rPr lang="en-US" sz="3600" dirty="0" smtClean="0"/>
              <a:t>Tests for a relationship between two or more variables</a:t>
            </a:r>
          </a:p>
          <a:p>
            <a:pPr marL="457200" indent="-457200">
              <a:spcBef>
                <a:spcPts val="0"/>
              </a:spcBef>
              <a:spcAft>
                <a:spcPts val="1800"/>
              </a:spcAft>
              <a:buFont typeface="Arial" panose="020B0604020202020204" pitchFamily="34" charset="0"/>
              <a:buChar char="•"/>
            </a:pPr>
            <a:r>
              <a:rPr lang="en-US" sz="3600" dirty="0" smtClean="0"/>
              <a:t>Examines the influence of independent variable on dependent variable</a:t>
            </a:r>
          </a:p>
          <a:p>
            <a:pPr marL="457200" indent="-457200">
              <a:spcBef>
                <a:spcPts val="0"/>
              </a:spcBef>
              <a:spcAft>
                <a:spcPts val="1800"/>
              </a:spcAft>
              <a:buFont typeface="Arial" panose="020B0604020202020204" pitchFamily="34" charset="0"/>
              <a:buChar char="•"/>
            </a:pPr>
            <a:r>
              <a:rPr lang="en-US" sz="3600" dirty="0" smtClean="0"/>
              <a:t>Calculates prediction models</a:t>
            </a:r>
          </a:p>
        </p:txBody>
      </p:sp>
    </p:spTree>
    <p:extLst>
      <p:ext uri="{BB962C8B-B14F-4D97-AF65-F5344CB8AC3E}">
        <p14:creationId xmlns:p14="http://schemas.microsoft.com/office/powerpoint/2010/main" val="2476433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Linear Regression</a:t>
            </a:r>
            <a:endParaRPr lang="en-US" sz="4400" dirty="0">
              <a:latin typeface="+mj-lt"/>
              <a:ea typeface="+mj-ea"/>
              <a:cs typeface="+mj-cs"/>
            </a:endParaRPr>
          </a:p>
        </p:txBody>
      </p:sp>
      <p:sp>
        <p:nvSpPr>
          <p:cNvPr id="6" name="Rectangle 5"/>
          <p:cNvSpPr/>
          <p:nvPr/>
        </p:nvSpPr>
        <p:spPr>
          <a:xfrm>
            <a:off x="533400" y="1282788"/>
            <a:ext cx="11258107" cy="1384995"/>
          </a:xfrm>
          <a:prstGeom prst="rect">
            <a:avLst/>
          </a:prstGeom>
        </p:spPr>
        <p:txBody>
          <a:bodyPr wrap="square">
            <a:spAutoFit/>
          </a:bodyPr>
          <a:lstStyle/>
          <a:p>
            <a:pPr>
              <a:spcBef>
                <a:spcPts val="0"/>
              </a:spcBef>
              <a:spcAft>
                <a:spcPts val="2400"/>
              </a:spcAft>
            </a:pPr>
            <a:r>
              <a:rPr lang="en-US" sz="3200" dirty="0" smtClean="0"/>
              <a:t>Simple Linear Regression: 1 dependent and 1 independent</a:t>
            </a:r>
          </a:p>
          <a:p>
            <a:pPr>
              <a:spcAft>
                <a:spcPts val="1800"/>
              </a:spcAft>
            </a:pPr>
            <a:r>
              <a:rPr lang="en-US" sz="3200" dirty="0" smtClean="0"/>
              <a:t>Multiple Linear Regression: </a:t>
            </a:r>
            <a:r>
              <a:rPr lang="en-US" sz="3200" dirty="0"/>
              <a:t>1 dependent and </a:t>
            </a:r>
            <a:r>
              <a:rPr lang="en-US" sz="3200" dirty="0" smtClean="0"/>
              <a:t>&gt;1 independent</a:t>
            </a:r>
            <a:endParaRPr lang="en-US" sz="3200" dirty="0"/>
          </a:p>
        </p:txBody>
      </p:sp>
      <p:sp>
        <p:nvSpPr>
          <p:cNvPr id="7" name="Rectangle 6"/>
          <p:cNvSpPr/>
          <p:nvPr/>
        </p:nvSpPr>
        <p:spPr>
          <a:xfrm>
            <a:off x="772182" y="2969295"/>
            <a:ext cx="5809371" cy="3093154"/>
          </a:xfrm>
          <a:prstGeom prst="rect">
            <a:avLst/>
          </a:prstGeom>
        </p:spPr>
        <p:txBody>
          <a:bodyPr wrap="square">
            <a:spAutoFit/>
          </a:bodyPr>
          <a:lstStyle/>
          <a:p>
            <a:pPr fontAlgn="base">
              <a:spcAft>
                <a:spcPts val="2400"/>
              </a:spcAft>
            </a:pPr>
            <a:r>
              <a:rPr lang="en-US" sz="3200" dirty="0" smtClean="0"/>
              <a:t>Assumptions</a:t>
            </a:r>
          </a:p>
          <a:p>
            <a:pPr marL="457200" indent="-457200">
              <a:spcBef>
                <a:spcPts val="0"/>
              </a:spcBef>
              <a:spcAft>
                <a:spcPts val="1800"/>
              </a:spcAft>
              <a:buFont typeface="Arial" panose="020B0604020202020204" pitchFamily="34" charset="0"/>
              <a:buChar char="•"/>
            </a:pPr>
            <a:r>
              <a:rPr lang="en-US" sz="3200" dirty="0"/>
              <a:t>Variables compared MUST have a linear relationship</a:t>
            </a:r>
          </a:p>
          <a:p>
            <a:pPr marL="457200" indent="-457200">
              <a:spcBef>
                <a:spcPts val="0"/>
              </a:spcBef>
              <a:spcAft>
                <a:spcPts val="1800"/>
              </a:spcAft>
              <a:buFont typeface="Arial" panose="020B0604020202020204" pitchFamily="34" charset="0"/>
              <a:buChar char="•"/>
            </a:pPr>
            <a:r>
              <a:rPr lang="en-US" sz="3200" dirty="0" smtClean="0"/>
              <a:t>Both variables </a:t>
            </a:r>
            <a:r>
              <a:rPr lang="en-US" sz="3200" dirty="0"/>
              <a:t>MUST be </a:t>
            </a:r>
            <a:r>
              <a:rPr lang="en-US" sz="3200" dirty="0" smtClean="0"/>
              <a:t>continuous</a:t>
            </a:r>
            <a:endParaRPr lang="en-US" sz="3200" dirty="0"/>
          </a:p>
        </p:txBody>
      </p:sp>
      <p:pic>
        <p:nvPicPr>
          <p:cNvPr id="8" name="Picture 7"/>
          <p:cNvPicPr>
            <a:picLocks noChangeAspect="1"/>
          </p:cNvPicPr>
          <p:nvPr/>
        </p:nvPicPr>
        <p:blipFill>
          <a:blip r:embed="rId3"/>
          <a:stretch>
            <a:fillRect/>
          </a:stretch>
        </p:blipFill>
        <p:spPr>
          <a:xfrm>
            <a:off x="6849584" y="3090437"/>
            <a:ext cx="4251322" cy="3172140"/>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199135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Multiple Linear Regression</a:t>
            </a:r>
            <a:endParaRPr lang="en-US" sz="4400" dirty="0">
              <a:latin typeface="+mj-lt"/>
              <a:ea typeface="+mj-ea"/>
              <a:cs typeface="+mj-cs"/>
            </a:endParaRPr>
          </a:p>
        </p:txBody>
      </p:sp>
      <p:sp>
        <p:nvSpPr>
          <p:cNvPr id="4" name="Rectangle 3"/>
          <p:cNvSpPr/>
          <p:nvPr/>
        </p:nvSpPr>
        <p:spPr>
          <a:xfrm>
            <a:off x="533400" y="1259988"/>
            <a:ext cx="10971029" cy="1431161"/>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pPr>
            <a:r>
              <a:rPr lang="en-US" sz="3600" dirty="0" smtClean="0"/>
              <a:t>Adjusts for confounding effects</a:t>
            </a:r>
          </a:p>
          <a:p>
            <a:pPr marL="457200" indent="-457200">
              <a:spcBef>
                <a:spcPts val="0"/>
              </a:spcBef>
              <a:spcAft>
                <a:spcPts val="1800"/>
              </a:spcAft>
              <a:buFont typeface="Arial" panose="020B0604020202020204" pitchFamily="34" charset="0"/>
              <a:buChar char="•"/>
            </a:pPr>
            <a:r>
              <a:rPr lang="en-US" sz="3600" dirty="0" smtClean="0"/>
              <a:t>Create prediction models</a:t>
            </a:r>
          </a:p>
        </p:txBody>
      </p:sp>
      <p:pic>
        <p:nvPicPr>
          <p:cNvPr id="9" name="Picture 8"/>
          <p:cNvPicPr>
            <a:picLocks noChangeAspect="1"/>
          </p:cNvPicPr>
          <p:nvPr/>
        </p:nvPicPr>
        <p:blipFill>
          <a:blip r:embed="rId3"/>
          <a:stretch>
            <a:fillRect/>
          </a:stretch>
        </p:blipFill>
        <p:spPr>
          <a:xfrm>
            <a:off x="5034507" y="2793975"/>
            <a:ext cx="6604595" cy="3766313"/>
          </a:xfrm>
          <a:prstGeom prst="rect">
            <a:avLst/>
          </a:prstGeom>
          <a:scene3d>
            <a:camera prst="orthographicFront"/>
            <a:lightRig rig="threePt" dir="t"/>
          </a:scene3d>
          <a:sp3d>
            <a:bevelT/>
            <a:bevelB/>
          </a:sp3d>
        </p:spPr>
      </p:pic>
      <p:sp>
        <p:nvSpPr>
          <p:cNvPr id="8" name="Rectangle 7"/>
          <p:cNvSpPr/>
          <p:nvPr/>
        </p:nvSpPr>
        <p:spPr>
          <a:xfrm>
            <a:off x="10384382" y="5794966"/>
            <a:ext cx="1120775" cy="203201"/>
          </a:xfrm>
          <a:prstGeom prst="rect">
            <a:avLst/>
          </a:prstGeom>
          <a:solidFill>
            <a:srgbClr val="FFFF00">
              <a:alpha val="16000"/>
            </a:srgbClr>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787696" y="3232639"/>
            <a:ext cx="3782970" cy="288898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314490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Accuracy of Prediction Models</a:t>
            </a:r>
            <a:endParaRPr lang="en-US" sz="4400" dirty="0">
              <a:latin typeface="+mj-lt"/>
              <a:ea typeface="+mj-ea"/>
              <a:cs typeface="+mj-cs"/>
            </a:endParaRPr>
          </a:p>
        </p:txBody>
      </p:sp>
      <p:sp>
        <p:nvSpPr>
          <p:cNvPr id="4" name="Rectangle 3"/>
          <p:cNvSpPr/>
          <p:nvPr/>
        </p:nvSpPr>
        <p:spPr>
          <a:xfrm>
            <a:off x="533400" y="1282788"/>
            <a:ext cx="10460665" cy="2369880"/>
          </a:xfrm>
          <a:prstGeom prst="rect">
            <a:avLst/>
          </a:prstGeom>
        </p:spPr>
        <p:txBody>
          <a:bodyPr wrap="square">
            <a:spAutoFit/>
          </a:bodyPr>
          <a:lstStyle/>
          <a:p>
            <a:pPr marL="3317875" indent="-3317875">
              <a:spcBef>
                <a:spcPts val="0"/>
              </a:spcBef>
              <a:spcAft>
                <a:spcPts val="2400"/>
              </a:spcAft>
            </a:pPr>
            <a:r>
              <a:rPr lang="en-US" sz="3200" u="sng" dirty="0" smtClean="0"/>
              <a:t>Teaching Cohort</a:t>
            </a:r>
            <a:r>
              <a:rPr lang="en-US" sz="3200" dirty="0" smtClean="0"/>
              <a:t>: 	Sample where you go the prediction model from.</a:t>
            </a:r>
          </a:p>
          <a:p>
            <a:pPr marL="3317875" indent="-3317875">
              <a:spcAft>
                <a:spcPts val="1800"/>
              </a:spcAft>
            </a:pPr>
            <a:r>
              <a:rPr lang="en-US" sz="3200" u="sng" dirty="0" smtClean="0"/>
              <a:t>Validation Cohort</a:t>
            </a:r>
            <a:r>
              <a:rPr lang="en-US" sz="3200" dirty="0" smtClean="0"/>
              <a:t>: 	Sample population where you test the model.</a:t>
            </a:r>
            <a:endParaRPr lang="en-US" sz="3200" dirty="0"/>
          </a:p>
        </p:txBody>
      </p:sp>
      <p:pic>
        <p:nvPicPr>
          <p:cNvPr id="6" name="Picture 5"/>
          <p:cNvPicPr/>
          <p:nvPr/>
        </p:nvPicPr>
        <p:blipFill rotWithShape="1">
          <a:blip r:embed="rId3"/>
          <a:srcRect l="806" t="43042" r="31471" b="28140"/>
          <a:stretch/>
        </p:blipFill>
        <p:spPr bwMode="auto">
          <a:xfrm>
            <a:off x="611497" y="4322186"/>
            <a:ext cx="5567680" cy="1333500"/>
          </a:xfrm>
          <a:prstGeom prst="rect">
            <a:avLst/>
          </a:prstGeom>
          <a:ln>
            <a:noFill/>
          </a:ln>
          <a:scene3d>
            <a:camera prst="orthographicFront"/>
            <a:lightRig rig="threePt" dir="t"/>
          </a:scene3d>
          <a:sp3d>
            <a:bevelT/>
            <a:bevelB/>
          </a:sp3d>
          <a:extLst>
            <a:ext uri="{53640926-AAD7-44D8-BBD7-CCE9431645EC}">
              <a14:shadowObscured xmlns:a14="http://schemas.microsoft.com/office/drawing/2010/main"/>
            </a:ext>
          </a:extLst>
        </p:spPr>
      </p:pic>
      <p:pic>
        <p:nvPicPr>
          <p:cNvPr id="7" name="Picture 6"/>
          <p:cNvPicPr/>
          <p:nvPr/>
        </p:nvPicPr>
        <p:blipFill rotWithShape="1">
          <a:blip r:embed="rId4"/>
          <a:srcRect l="40546" t="48771" r="27331" b="11253"/>
          <a:stretch/>
        </p:blipFill>
        <p:spPr bwMode="auto">
          <a:xfrm>
            <a:off x="6593663" y="3306548"/>
            <a:ext cx="4092058" cy="3364777"/>
          </a:xfrm>
          <a:prstGeom prst="rect">
            <a:avLst/>
          </a:prstGeom>
          <a:ln>
            <a:noFill/>
          </a:ln>
          <a:scene3d>
            <a:camera prst="orthographicFront"/>
            <a:lightRig rig="threePt" dir="t"/>
          </a:scene3d>
          <a:sp3d>
            <a:bevelT/>
            <a:bevelB/>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7325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Correlation vs Linear Regression</a:t>
            </a:r>
            <a:endParaRPr lang="en-US" sz="4400" dirty="0">
              <a:latin typeface="+mj-lt"/>
              <a:ea typeface="+mj-ea"/>
              <a:cs typeface="+mj-cs"/>
            </a:endParaRPr>
          </a:p>
        </p:txBody>
      </p:sp>
      <p:sp>
        <p:nvSpPr>
          <p:cNvPr id="4" name="Rectangle 3"/>
          <p:cNvSpPr/>
          <p:nvPr/>
        </p:nvSpPr>
        <p:spPr>
          <a:xfrm>
            <a:off x="435049" y="1378485"/>
            <a:ext cx="11321902" cy="3785652"/>
          </a:xfrm>
          <a:prstGeom prst="rect">
            <a:avLst/>
          </a:prstGeom>
        </p:spPr>
        <p:txBody>
          <a:bodyPr wrap="square">
            <a:spAutoFit/>
          </a:bodyPr>
          <a:lstStyle/>
          <a:p>
            <a:pPr marL="3317875" indent="-3317875">
              <a:spcBef>
                <a:spcPts val="0"/>
              </a:spcBef>
              <a:spcAft>
                <a:spcPts val="2400"/>
              </a:spcAft>
            </a:pPr>
            <a:r>
              <a:rPr lang="en-US" sz="3600" dirty="0" smtClean="0"/>
              <a:t>Both evaluate for a relationship between two variables</a:t>
            </a:r>
          </a:p>
          <a:p>
            <a:pPr marL="3317875" indent="-3317875">
              <a:spcBef>
                <a:spcPts val="0"/>
              </a:spcBef>
              <a:spcAft>
                <a:spcPts val="2400"/>
              </a:spcAft>
            </a:pPr>
            <a:r>
              <a:rPr lang="en-US" sz="3600" dirty="0" smtClean="0"/>
              <a:t>BUT</a:t>
            </a:r>
          </a:p>
          <a:p>
            <a:pPr marL="1031875" indent="-574675">
              <a:spcBef>
                <a:spcPts val="0"/>
              </a:spcBef>
              <a:spcAft>
                <a:spcPts val="2400"/>
              </a:spcAft>
              <a:buFont typeface="Wingdings" panose="05000000000000000000" pitchFamily="2" charset="2"/>
              <a:buChar char="Ø"/>
            </a:pPr>
            <a:r>
              <a:rPr lang="en-US" sz="3600" dirty="0" smtClean="0"/>
              <a:t>Correlation doesn’t fit a line through the data points</a:t>
            </a:r>
          </a:p>
          <a:p>
            <a:pPr marL="1031875" indent="-574675">
              <a:spcBef>
                <a:spcPts val="0"/>
              </a:spcBef>
              <a:spcAft>
                <a:spcPts val="2400"/>
              </a:spcAft>
              <a:buFont typeface="Wingdings" panose="05000000000000000000" pitchFamily="2" charset="2"/>
              <a:buChar char="Ø"/>
            </a:pPr>
            <a:r>
              <a:rPr lang="en-US" sz="3600" dirty="0" smtClean="0"/>
              <a:t>Correlation doesn’t care about cause and effect</a:t>
            </a:r>
            <a:endParaRPr lang="en-US" sz="3600" dirty="0"/>
          </a:p>
        </p:txBody>
      </p:sp>
    </p:spTree>
    <p:extLst>
      <p:ext uri="{BB962C8B-B14F-4D97-AF65-F5344CB8AC3E}">
        <p14:creationId xmlns:p14="http://schemas.microsoft.com/office/powerpoint/2010/main" val="48756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Logistic Regression</a:t>
            </a:r>
            <a:endParaRPr lang="en-US" sz="4400" dirty="0">
              <a:latin typeface="+mj-lt"/>
              <a:ea typeface="+mj-ea"/>
              <a:cs typeface="+mj-cs"/>
            </a:endParaRPr>
          </a:p>
        </p:txBody>
      </p:sp>
      <p:sp>
        <p:nvSpPr>
          <p:cNvPr id="7" name="Rectangle 6"/>
          <p:cNvSpPr/>
          <p:nvPr/>
        </p:nvSpPr>
        <p:spPr>
          <a:xfrm>
            <a:off x="1087615" y="3575351"/>
            <a:ext cx="10540860" cy="2831544"/>
          </a:xfrm>
          <a:prstGeom prst="rect">
            <a:avLst/>
          </a:prstGeom>
        </p:spPr>
        <p:txBody>
          <a:bodyPr wrap="square">
            <a:spAutoFit/>
          </a:bodyPr>
          <a:lstStyle/>
          <a:p>
            <a:pPr fontAlgn="base">
              <a:spcAft>
                <a:spcPts val="2400"/>
              </a:spcAft>
            </a:pPr>
            <a:r>
              <a:rPr lang="en-US" sz="3200" u="sng" dirty="0"/>
              <a:t> </a:t>
            </a:r>
            <a:r>
              <a:rPr lang="en-US" sz="3200" u="sng" dirty="0" smtClean="0"/>
              <a:t>Assumptions</a:t>
            </a:r>
          </a:p>
          <a:p>
            <a:pPr marL="457200" indent="-457200">
              <a:spcBef>
                <a:spcPts val="0"/>
              </a:spcBef>
              <a:spcAft>
                <a:spcPts val="1800"/>
              </a:spcAft>
              <a:buFont typeface="Arial" panose="020B0604020202020204" pitchFamily="34" charset="0"/>
              <a:buChar char="•"/>
            </a:pPr>
            <a:r>
              <a:rPr lang="en-US" sz="3200" dirty="0" smtClean="0"/>
              <a:t>Dependent variable is binary</a:t>
            </a:r>
            <a:endParaRPr lang="en-US" sz="3200" dirty="0"/>
          </a:p>
          <a:p>
            <a:pPr marL="457200" indent="-457200">
              <a:spcBef>
                <a:spcPts val="0"/>
              </a:spcBef>
              <a:spcAft>
                <a:spcPts val="1800"/>
              </a:spcAft>
              <a:buFont typeface="Arial" panose="020B0604020202020204" pitchFamily="34" charset="0"/>
              <a:buChar char="•"/>
            </a:pPr>
            <a:r>
              <a:rPr lang="en-US" sz="3200" dirty="0" smtClean="0"/>
              <a:t>Data isn’t matched or paired</a:t>
            </a:r>
          </a:p>
          <a:p>
            <a:pPr marL="457200" indent="-457200">
              <a:spcBef>
                <a:spcPts val="0"/>
              </a:spcBef>
              <a:spcAft>
                <a:spcPts val="1800"/>
              </a:spcAft>
              <a:buFont typeface="Arial" panose="020B0604020202020204" pitchFamily="34" charset="0"/>
              <a:buChar char="•"/>
            </a:pPr>
            <a:r>
              <a:rPr lang="en-US" sz="3200" dirty="0" smtClean="0"/>
              <a:t>Independent variables are not highly correlated</a:t>
            </a:r>
          </a:p>
        </p:txBody>
      </p:sp>
      <p:sp>
        <p:nvSpPr>
          <p:cNvPr id="8" name="Rectangle 7"/>
          <p:cNvSpPr/>
          <p:nvPr/>
        </p:nvSpPr>
        <p:spPr>
          <a:xfrm>
            <a:off x="435049" y="1160662"/>
            <a:ext cx="11321902" cy="2215991"/>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pPr>
            <a:r>
              <a:rPr lang="en-US" sz="3600" dirty="0" smtClean="0"/>
              <a:t>Doesn’t require a linear relationship</a:t>
            </a:r>
          </a:p>
          <a:p>
            <a:pPr marL="457200" indent="-457200">
              <a:spcBef>
                <a:spcPts val="0"/>
              </a:spcBef>
              <a:spcAft>
                <a:spcPts val="1800"/>
              </a:spcAft>
              <a:buFont typeface="Arial" panose="020B0604020202020204" pitchFamily="34" charset="0"/>
              <a:buChar char="•"/>
            </a:pPr>
            <a:r>
              <a:rPr lang="en-US" sz="3600" dirty="0" smtClean="0"/>
              <a:t>Doesn’t require equal variances</a:t>
            </a:r>
          </a:p>
          <a:p>
            <a:pPr marL="457200" indent="-457200">
              <a:spcBef>
                <a:spcPts val="0"/>
              </a:spcBef>
              <a:spcAft>
                <a:spcPts val="1800"/>
              </a:spcAft>
              <a:buFont typeface="Arial" panose="020B0604020202020204" pitchFamily="34" charset="0"/>
              <a:buChar char="•"/>
            </a:pPr>
            <a:r>
              <a:rPr lang="en-US" sz="3600" dirty="0" smtClean="0"/>
              <a:t>Often require larger sample sizes</a:t>
            </a:r>
            <a:endParaRPr lang="en-US" sz="3600" dirty="0"/>
          </a:p>
        </p:txBody>
      </p:sp>
      <p:pic>
        <p:nvPicPr>
          <p:cNvPr id="2" name="Picture 1"/>
          <p:cNvPicPr>
            <a:picLocks noChangeAspect="1"/>
          </p:cNvPicPr>
          <p:nvPr/>
        </p:nvPicPr>
        <p:blipFill>
          <a:blip r:embed="rId3"/>
          <a:stretch>
            <a:fillRect/>
          </a:stretch>
        </p:blipFill>
        <p:spPr>
          <a:xfrm>
            <a:off x="7328823" y="3575351"/>
            <a:ext cx="4569988" cy="2059905"/>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327938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Regression Rule of Thumb</a:t>
            </a:r>
            <a:endParaRPr lang="en-US" sz="4400" dirty="0">
              <a:latin typeface="+mj-lt"/>
              <a:ea typeface="+mj-ea"/>
              <a:cs typeface="+mj-cs"/>
            </a:endParaRPr>
          </a:p>
        </p:txBody>
      </p:sp>
      <p:sp>
        <p:nvSpPr>
          <p:cNvPr id="4" name="Rectangle 3"/>
          <p:cNvSpPr/>
          <p:nvPr/>
        </p:nvSpPr>
        <p:spPr>
          <a:xfrm>
            <a:off x="435049" y="1378485"/>
            <a:ext cx="11321902" cy="2800767"/>
          </a:xfrm>
          <a:prstGeom prst="rect">
            <a:avLst/>
          </a:prstGeom>
        </p:spPr>
        <p:txBody>
          <a:bodyPr wrap="square">
            <a:spAutoFit/>
          </a:bodyPr>
          <a:lstStyle/>
          <a:p>
            <a:pPr marL="3317875" indent="-3317875">
              <a:spcBef>
                <a:spcPts val="0"/>
              </a:spcBef>
              <a:spcAft>
                <a:spcPts val="2400"/>
              </a:spcAft>
            </a:pPr>
            <a:r>
              <a:rPr lang="en-US" sz="4800" u="sng" dirty="0" smtClean="0"/>
              <a:t>One in Ten Rule (n/10)</a:t>
            </a:r>
          </a:p>
          <a:p>
            <a:pPr algn="ctr">
              <a:spcBef>
                <a:spcPts val="0"/>
              </a:spcBef>
              <a:spcAft>
                <a:spcPts val="1800"/>
              </a:spcAft>
            </a:pPr>
            <a:r>
              <a:rPr lang="en-US" sz="4400" u="sng" dirty="0" smtClean="0"/>
              <a:t>One</a:t>
            </a:r>
            <a:r>
              <a:rPr lang="en-US" sz="4400" dirty="0" smtClean="0"/>
              <a:t> </a:t>
            </a:r>
            <a:r>
              <a:rPr lang="en-US" sz="4400" dirty="0"/>
              <a:t>predictive variable can be studied </a:t>
            </a:r>
            <a:endParaRPr lang="en-US" sz="4400" dirty="0" smtClean="0"/>
          </a:p>
          <a:p>
            <a:pPr algn="ctr">
              <a:spcBef>
                <a:spcPts val="0"/>
              </a:spcBef>
              <a:spcAft>
                <a:spcPts val="2400"/>
              </a:spcAft>
            </a:pPr>
            <a:r>
              <a:rPr lang="en-US" sz="4400" dirty="0" smtClean="0"/>
              <a:t>for </a:t>
            </a:r>
            <a:r>
              <a:rPr lang="en-US" sz="4400" dirty="0"/>
              <a:t>every </a:t>
            </a:r>
            <a:r>
              <a:rPr lang="en-US" sz="4400" u="sng" dirty="0"/>
              <a:t>ten</a:t>
            </a:r>
            <a:r>
              <a:rPr lang="en-US" sz="4400" dirty="0"/>
              <a:t> events</a:t>
            </a:r>
          </a:p>
        </p:txBody>
      </p:sp>
      <p:pic>
        <p:nvPicPr>
          <p:cNvPr id="6" name="Picture 5"/>
          <p:cNvPicPr/>
          <p:nvPr/>
        </p:nvPicPr>
        <p:blipFill rotWithShape="1">
          <a:blip r:embed="rId3"/>
          <a:srcRect l="1396" t="41611" r="5475" b="23943"/>
          <a:stretch/>
        </p:blipFill>
        <p:spPr bwMode="auto">
          <a:xfrm>
            <a:off x="1534695" y="4599099"/>
            <a:ext cx="9122610" cy="1897394"/>
          </a:xfrm>
          <a:prstGeom prst="rect">
            <a:avLst/>
          </a:prstGeom>
          <a:ln>
            <a:noFill/>
          </a:ln>
          <a:scene3d>
            <a:camera prst="orthographicFront"/>
            <a:lightRig rig="threePt" dir="t"/>
          </a:scene3d>
          <a:sp3d>
            <a:bevelT/>
            <a:bevelB/>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150286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Analysis that Adjust for Time</a:t>
            </a:r>
            <a:endParaRPr lang="en-US" sz="4400" dirty="0">
              <a:latin typeface="+mj-lt"/>
              <a:ea typeface="+mj-ea"/>
              <a:cs typeface="+mj-cs"/>
            </a:endParaRPr>
          </a:p>
        </p:txBody>
      </p:sp>
      <p:pic>
        <p:nvPicPr>
          <p:cNvPr id="2" name="Picture 1"/>
          <p:cNvPicPr>
            <a:picLocks noChangeAspect="1"/>
          </p:cNvPicPr>
          <p:nvPr/>
        </p:nvPicPr>
        <p:blipFill>
          <a:blip r:embed="rId2"/>
          <a:stretch>
            <a:fillRect/>
          </a:stretch>
        </p:blipFill>
        <p:spPr>
          <a:xfrm>
            <a:off x="641521" y="1386805"/>
            <a:ext cx="3236704" cy="2080738"/>
          </a:xfrm>
          <a:prstGeom prst="rect">
            <a:avLst/>
          </a:prstGeom>
          <a:scene3d>
            <a:camera prst="orthographicFront"/>
            <a:lightRig rig="threePt" dir="t"/>
          </a:scene3d>
          <a:sp3d>
            <a:bevelT/>
            <a:bevelB/>
          </a:sp3d>
        </p:spPr>
      </p:pic>
      <p:pic>
        <p:nvPicPr>
          <p:cNvPr id="4" name="Picture 3"/>
          <p:cNvPicPr>
            <a:picLocks noChangeAspect="1"/>
          </p:cNvPicPr>
          <p:nvPr/>
        </p:nvPicPr>
        <p:blipFill>
          <a:blip r:embed="rId3"/>
          <a:stretch>
            <a:fillRect/>
          </a:stretch>
        </p:blipFill>
        <p:spPr>
          <a:xfrm>
            <a:off x="4129087" y="1386805"/>
            <a:ext cx="2940730" cy="2642935"/>
          </a:xfrm>
          <a:prstGeom prst="rect">
            <a:avLst/>
          </a:prstGeom>
          <a:scene3d>
            <a:camera prst="orthographicFront"/>
            <a:lightRig rig="threePt" dir="t"/>
          </a:scene3d>
          <a:sp3d>
            <a:bevelT/>
            <a:bevelB/>
          </a:sp3d>
        </p:spPr>
      </p:pic>
      <p:pic>
        <p:nvPicPr>
          <p:cNvPr id="6" name="Picture 5"/>
          <p:cNvPicPr>
            <a:picLocks noChangeAspect="1"/>
          </p:cNvPicPr>
          <p:nvPr/>
        </p:nvPicPr>
        <p:blipFill>
          <a:blip r:embed="rId4"/>
          <a:stretch>
            <a:fillRect/>
          </a:stretch>
        </p:blipFill>
        <p:spPr>
          <a:xfrm>
            <a:off x="7858701" y="3163304"/>
            <a:ext cx="3293666" cy="2467070"/>
          </a:xfrm>
          <a:prstGeom prst="rect">
            <a:avLst/>
          </a:prstGeom>
          <a:scene3d>
            <a:camera prst="orthographicFront"/>
            <a:lightRig rig="threePt" dir="t"/>
          </a:scene3d>
          <a:sp3d>
            <a:bevelT/>
            <a:bevelB/>
          </a:sp3d>
        </p:spPr>
      </p:pic>
      <p:pic>
        <p:nvPicPr>
          <p:cNvPr id="7" name="Picture 6"/>
          <p:cNvPicPr>
            <a:picLocks noChangeAspect="1"/>
          </p:cNvPicPr>
          <p:nvPr/>
        </p:nvPicPr>
        <p:blipFill>
          <a:blip r:embed="rId5"/>
          <a:stretch>
            <a:fillRect/>
          </a:stretch>
        </p:blipFill>
        <p:spPr>
          <a:xfrm>
            <a:off x="1057939" y="3638302"/>
            <a:ext cx="3179357" cy="2329910"/>
          </a:xfrm>
          <a:prstGeom prst="rect">
            <a:avLst/>
          </a:prstGeom>
          <a:scene3d>
            <a:camera prst="orthographicFront"/>
            <a:lightRig rig="threePt" dir="t"/>
          </a:scene3d>
          <a:sp3d>
            <a:bevelT/>
            <a:bevelB/>
          </a:sp3d>
        </p:spPr>
      </p:pic>
      <p:pic>
        <p:nvPicPr>
          <p:cNvPr id="8" name="Picture 7"/>
          <p:cNvPicPr>
            <a:picLocks noChangeAspect="1"/>
          </p:cNvPicPr>
          <p:nvPr/>
        </p:nvPicPr>
        <p:blipFill>
          <a:blip r:embed="rId6"/>
          <a:stretch>
            <a:fillRect/>
          </a:stretch>
        </p:blipFill>
        <p:spPr>
          <a:xfrm>
            <a:off x="7285904" y="1352661"/>
            <a:ext cx="3405318" cy="2114882"/>
          </a:xfrm>
          <a:prstGeom prst="rect">
            <a:avLst/>
          </a:prstGeom>
          <a:scene3d>
            <a:camera prst="orthographicFront"/>
            <a:lightRig rig="threePt" dir="t"/>
          </a:scene3d>
          <a:sp3d>
            <a:bevelT/>
            <a:bevelB/>
          </a:sp3d>
        </p:spPr>
      </p:pic>
      <p:pic>
        <p:nvPicPr>
          <p:cNvPr id="9" name="Picture 8"/>
          <p:cNvPicPr>
            <a:picLocks noChangeAspect="1"/>
          </p:cNvPicPr>
          <p:nvPr/>
        </p:nvPicPr>
        <p:blipFill>
          <a:blip r:embed="rId7"/>
          <a:stretch>
            <a:fillRect/>
          </a:stretch>
        </p:blipFill>
        <p:spPr>
          <a:xfrm>
            <a:off x="3418035" y="4763937"/>
            <a:ext cx="5374236" cy="1910206"/>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2642900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Kaplan Meier Estimator</a:t>
            </a:r>
            <a:endParaRPr lang="en-US" sz="4400" dirty="0">
              <a:latin typeface="+mj-lt"/>
              <a:ea typeface="+mj-ea"/>
              <a:cs typeface="+mj-cs"/>
            </a:endParaRPr>
          </a:p>
        </p:txBody>
      </p:sp>
      <p:sp>
        <p:nvSpPr>
          <p:cNvPr id="4" name="Rectangle 3"/>
          <p:cNvSpPr/>
          <p:nvPr/>
        </p:nvSpPr>
        <p:spPr>
          <a:xfrm>
            <a:off x="435049" y="1160662"/>
            <a:ext cx="11321902" cy="1431161"/>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pPr>
            <a:r>
              <a:rPr lang="en-US" sz="3600" dirty="0" smtClean="0"/>
              <a:t>Non-parametric</a:t>
            </a:r>
          </a:p>
          <a:p>
            <a:pPr marL="457200" indent="-457200">
              <a:spcBef>
                <a:spcPts val="0"/>
              </a:spcBef>
              <a:spcAft>
                <a:spcPts val="1800"/>
              </a:spcAft>
              <a:buFont typeface="Arial" panose="020B0604020202020204" pitchFamily="34" charset="0"/>
              <a:buChar char="•"/>
            </a:pPr>
            <a:r>
              <a:rPr lang="en-US" sz="3600" dirty="0" smtClean="0"/>
              <a:t>Estimated probability of “event free” survival</a:t>
            </a:r>
            <a:endParaRPr lang="en-US" sz="36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837" t="4316" r="4315" b="5077"/>
          <a:stretch/>
        </p:blipFill>
        <p:spPr>
          <a:xfrm>
            <a:off x="6613451" y="2679398"/>
            <a:ext cx="5018568" cy="3795823"/>
          </a:xfrm>
          <a:prstGeom prst="rect">
            <a:avLst/>
          </a:prstGeom>
          <a:scene3d>
            <a:camera prst="orthographicFront"/>
            <a:lightRig rig="threePt" dir="t"/>
          </a:scene3d>
          <a:sp3d>
            <a:bevelT/>
            <a:bevelB/>
          </a:sp3d>
        </p:spPr>
      </p:pic>
      <p:graphicFrame>
        <p:nvGraphicFramePr>
          <p:cNvPr id="9" name="Table 8"/>
          <p:cNvGraphicFramePr>
            <a:graphicFrameLocks noGrp="1"/>
          </p:cNvGraphicFramePr>
          <p:nvPr>
            <p:extLst>
              <p:ext uri="{D42A27DB-BD31-4B8C-83A1-F6EECF244321}">
                <p14:modId xmlns:p14="http://schemas.microsoft.com/office/powerpoint/2010/main" val="1379729868"/>
              </p:ext>
            </p:extLst>
          </p:nvPr>
        </p:nvGraphicFramePr>
        <p:xfrm>
          <a:off x="941130" y="2786021"/>
          <a:ext cx="4949307" cy="1962912"/>
        </p:xfrm>
        <a:graphic>
          <a:graphicData uri="http://schemas.openxmlformats.org/drawingml/2006/table">
            <a:tbl>
              <a:tblPr firstRow="1" firstCol="1" bandRow="1"/>
              <a:tblGrid>
                <a:gridCol w="1451195">
                  <a:extLst>
                    <a:ext uri="{9D8B030D-6E8A-4147-A177-3AD203B41FA5}">
                      <a16:colId xmlns:a16="http://schemas.microsoft.com/office/drawing/2014/main" val="31303991"/>
                    </a:ext>
                  </a:extLst>
                </a:gridCol>
                <a:gridCol w="786810">
                  <a:extLst>
                    <a:ext uri="{9D8B030D-6E8A-4147-A177-3AD203B41FA5}">
                      <a16:colId xmlns:a16="http://schemas.microsoft.com/office/drawing/2014/main" val="908619823"/>
                    </a:ext>
                  </a:extLst>
                </a:gridCol>
                <a:gridCol w="956930">
                  <a:extLst>
                    <a:ext uri="{9D8B030D-6E8A-4147-A177-3AD203B41FA5}">
                      <a16:colId xmlns:a16="http://schemas.microsoft.com/office/drawing/2014/main" val="1004366400"/>
                    </a:ext>
                  </a:extLst>
                </a:gridCol>
                <a:gridCol w="914400">
                  <a:extLst>
                    <a:ext uri="{9D8B030D-6E8A-4147-A177-3AD203B41FA5}">
                      <a16:colId xmlns:a16="http://schemas.microsoft.com/office/drawing/2014/main" val="718741330"/>
                    </a:ext>
                  </a:extLst>
                </a:gridCol>
                <a:gridCol w="839972">
                  <a:extLst>
                    <a:ext uri="{9D8B030D-6E8A-4147-A177-3AD203B41FA5}">
                      <a16:colId xmlns:a16="http://schemas.microsoft.com/office/drawing/2014/main" val="3826398504"/>
                    </a:ext>
                  </a:extLst>
                </a:gridCol>
              </a:tblGrid>
              <a:tr h="0">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No </a:t>
                      </a:r>
                    </a:p>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Hypoplasia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Hypoplasia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2859922813"/>
                  </a:ext>
                </a:extLst>
              </a:tr>
              <a:tr h="0">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Time Period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Prob</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Prob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5121546"/>
                  </a:ext>
                </a:extLst>
              </a:tr>
              <a:tr h="0">
                <a:tc>
                  <a:txBody>
                    <a:bodyPr/>
                    <a:lstStyle/>
                    <a:p>
                      <a:pPr marL="95885" marR="0" indent="0" algn="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0.633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8467154"/>
                  </a:ext>
                </a:extLst>
              </a:tr>
              <a:tr h="0">
                <a:tc>
                  <a:txBody>
                    <a:bodyPr/>
                    <a:lstStyle/>
                    <a:p>
                      <a:pPr marL="95885" marR="0" indent="0" algn="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3284115"/>
                  </a:ext>
                </a:extLst>
              </a:tr>
              <a:tr h="0">
                <a:tc>
                  <a:txBody>
                    <a:bodyPr/>
                    <a:lstStyle/>
                    <a:p>
                      <a:pPr marL="95885" marR="0" indent="0" algn="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7.5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0.594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1440870"/>
                  </a:ext>
                </a:extLst>
              </a:tr>
              <a:tr h="0">
                <a:tc>
                  <a:txBody>
                    <a:bodyPr/>
                    <a:lstStyle/>
                    <a:p>
                      <a:pPr marL="95885" marR="0" indent="0" algn="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10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0.965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0.009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590.4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0.085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7750555"/>
                  </a:ext>
                </a:extLst>
              </a:tr>
            </a:tbl>
          </a:graphicData>
        </a:graphic>
      </p:graphicFrame>
      <p:sp>
        <p:nvSpPr>
          <p:cNvPr id="10" name="Rectangle 9"/>
          <p:cNvSpPr/>
          <p:nvPr/>
        </p:nvSpPr>
        <p:spPr>
          <a:xfrm>
            <a:off x="242850" y="5049461"/>
            <a:ext cx="2766163" cy="1169551"/>
          </a:xfrm>
          <a:prstGeom prst="rect">
            <a:avLst/>
          </a:prstGeom>
        </p:spPr>
        <p:txBody>
          <a:bodyPr wrap="square">
            <a:spAutoFit/>
          </a:bodyPr>
          <a:lstStyle/>
          <a:p>
            <a:pPr algn="ctr">
              <a:spcBef>
                <a:spcPts val="0"/>
              </a:spcBef>
              <a:spcAft>
                <a:spcPts val="600"/>
              </a:spcAft>
            </a:pPr>
            <a:r>
              <a:rPr lang="en-US" sz="2000" u="sng" dirty="0" smtClean="0"/>
              <a:t>95% CI for Survival</a:t>
            </a:r>
          </a:p>
          <a:p>
            <a:pPr>
              <a:spcBef>
                <a:spcPts val="0"/>
              </a:spcBef>
              <a:spcAft>
                <a:spcPts val="600"/>
              </a:spcAft>
            </a:pPr>
            <a:r>
              <a:rPr lang="en-US" sz="2000" dirty="0" smtClean="0"/>
              <a:t>0.633 + </a:t>
            </a:r>
            <a:r>
              <a:rPr lang="en-US" sz="2000" dirty="0"/>
              <a:t>0.081 = </a:t>
            </a:r>
            <a:r>
              <a:rPr lang="en-US" sz="2000" dirty="0" smtClean="0"/>
              <a:t>0.713</a:t>
            </a:r>
          </a:p>
          <a:p>
            <a:pPr>
              <a:spcAft>
                <a:spcPts val="600"/>
              </a:spcAft>
            </a:pPr>
            <a:r>
              <a:rPr lang="en-US" sz="2000" dirty="0"/>
              <a:t>0.633 – 0.081 = </a:t>
            </a:r>
            <a:r>
              <a:rPr lang="en-US" sz="2000" dirty="0" smtClean="0"/>
              <a:t>0.552</a:t>
            </a:r>
            <a:endParaRPr lang="en-US" sz="2000" dirty="0"/>
          </a:p>
        </p:txBody>
      </p:sp>
      <p:sp>
        <p:nvSpPr>
          <p:cNvPr id="11" name="Rectangle 10"/>
          <p:cNvSpPr/>
          <p:nvPr/>
        </p:nvSpPr>
        <p:spPr>
          <a:xfrm>
            <a:off x="3329837" y="5049461"/>
            <a:ext cx="2766163" cy="1554272"/>
          </a:xfrm>
          <a:prstGeom prst="rect">
            <a:avLst/>
          </a:prstGeom>
        </p:spPr>
        <p:txBody>
          <a:bodyPr wrap="square">
            <a:spAutoFit/>
          </a:bodyPr>
          <a:lstStyle/>
          <a:p>
            <a:pPr algn="ctr">
              <a:spcBef>
                <a:spcPts val="0"/>
              </a:spcBef>
              <a:spcAft>
                <a:spcPts val="600"/>
              </a:spcAft>
            </a:pPr>
            <a:r>
              <a:rPr lang="en-US" sz="2000" u="sng" dirty="0" smtClean="0"/>
              <a:t>Probability of Death</a:t>
            </a:r>
          </a:p>
          <a:p>
            <a:pPr>
              <a:spcBef>
                <a:spcPts val="0"/>
              </a:spcBef>
              <a:spcAft>
                <a:spcPts val="600"/>
              </a:spcAft>
            </a:pPr>
            <a:r>
              <a:rPr lang="en-US" sz="2000" dirty="0" smtClean="0"/>
              <a:t>1 - 0.633 = 0.0.367</a:t>
            </a:r>
          </a:p>
          <a:p>
            <a:pPr>
              <a:spcBef>
                <a:spcPts val="0"/>
              </a:spcBef>
              <a:spcAft>
                <a:spcPts val="600"/>
              </a:spcAft>
            </a:pPr>
            <a:r>
              <a:rPr lang="en-US" sz="2000" dirty="0" smtClean="0"/>
              <a:t>1 </a:t>
            </a:r>
            <a:r>
              <a:rPr lang="en-US" sz="2000" dirty="0"/>
              <a:t>-</a:t>
            </a:r>
            <a:r>
              <a:rPr lang="en-US" sz="2000" dirty="0" smtClean="0"/>
              <a:t> 0.713 </a:t>
            </a:r>
            <a:r>
              <a:rPr lang="en-US" sz="2000" dirty="0"/>
              <a:t>= </a:t>
            </a:r>
            <a:r>
              <a:rPr lang="en-US" sz="2000" dirty="0" smtClean="0"/>
              <a:t>0.287</a:t>
            </a:r>
          </a:p>
          <a:p>
            <a:pPr>
              <a:spcBef>
                <a:spcPts val="0"/>
              </a:spcBef>
              <a:spcAft>
                <a:spcPts val="600"/>
              </a:spcAft>
            </a:pPr>
            <a:r>
              <a:rPr lang="en-US" sz="2000" dirty="0" smtClean="0"/>
              <a:t>1 </a:t>
            </a:r>
            <a:r>
              <a:rPr lang="en-US" sz="2000" dirty="0"/>
              <a:t>-</a:t>
            </a:r>
            <a:r>
              <a:rPr lang="en-US" sz="2000" dirty="0" smtClean="0"/>
              <a:t> 0.552 = 0.448</a:t>
            </a:r>
            <a:endParaRPr lang="en-US" sz="2000" dirty="0"/>
          </a:p>
        </p:txBody>
      </p:sp>
      <p:cxnSp>
        <p:nvCxnSpPr>
          <p:cNvPr id="13" name="Straight Arrow Connector 12"/>
          <p:cNvCxnSpPr/>
          <p:nvPr/>
        </p:nvCxnSpPr>
        <p:spPr>
          <a:xfrm>
            <a:off x="2876550" y="5621370"/>
            <a:ext cx="5016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876550" y="6015070"/>
            <a:ext cx="501650" cy="361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6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3000"/>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33400" y="115529"/>
            <a:ext cx="8312426" cy="744605"/>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a:ea typeface="+mn-ea"/>
                <a:cs typeface="+mn-cs"/>
              </a:rPr>
              <a:t>Data Distribution</a:t>
            </a:r>
            <a:endParaRPr kumimoji="0" lang="en-US" sz="4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609601" y="1295400"/>
            <a:ext cx="8991600" cy="5201424"/>
          </a:xfrm>
          <a:prstGeom prst="rect">
            <a:avLst/>
          </a:prstGeom>
          <a:noFill/>
        </p:spPr>
        <p:txBody>
          <a:bodyPr wrap="square" rtlCol="0">
            <a:spAutoFit/>
          </a:bodyPr>
          <a:lstStyle/>
          <a:p>
            <a:pPr marL="571500" indent="-571500">
              <a:spcAft>
                <a:spcPts val="2400"/>
              </a:spcAft>
              <a:buAutoNum type="arabicPeriod"/>
            </a:pPr>
            <a:r>
              <a:rPr lang="en-US" sz="3600" dirty="0"/>
              <a:t>Allows you to understand </a:t>
            </a:r>
            <a:r>
              <a:rPr lang="en-US" sz="3600" dirty="0" smtClean="0"/>
              <a:t>your cohort</a:t>
            </a:r>
            <a:endParaRPr lang="en-US" sz="3600" dirty="0"/>
          </a:p>
          <a:p>
            <a:pPr marL="571500" indent="-571500">
              <a:spcAft>
                <a:spcPts val="2400"/>
              </a:spcAft>
              <a:buAutoNum type="arabicPeriod"/>
            </a:pPr>
            <a:r>
              <a:rPr lang="en-US" sz="3600" dirty="0"/>
              <a:t>Allows you to determine how well the true mean is represented in </a:t>
            </a:r>
            <a:r>
              <a:rPr lang="en-US" sz="3600" dirty="0" smtClean="0"/>
              <a:t>your data</a:t>
            </a:r>
            <a:endParaRPr lang="en-US" sz="3600" dirty="0"/>
          </a:p>
          <a:p>
            <a:pPr marL="571500" indent="-571500">
              <a:spcAft>
                <a:spcPts val="2400"/>
              </a:spcAft>
              <a:buAutoNum type="arabicPeriod"/>
            </a:pPr>
            <a:r>
              <a:rPr lang="en-US" sz="3600" dirty="0" smtClean="0"/>
              <a:t>It </a:t>
            </a:r>
            <a:r>
              <a:rPr lang="en-US" sz="3600" dirty="0"/>
              <a:t>determines which statistical tests should be </a:t>
            </a:r>
            <a:r>
              <a:rPr lang="en-US" sz="3600" dirty="0" smtClean="0"/>
              <a:t>used</a:t>
            </a:r>
          </a:p>
          <a:p>
            <a:pPr marL="571500" indent="-571500">
              <a:spcAft>
                <a:spcPts val="2400"/>
              </a:spcAft>
              <a:buFontTx/>
              <a:buAutoNum type="arabicPeriod"/>
            </a:pPr>
            <a:r>
              <a:rPr lang="en-US" sz="3600" dirty="0" smtClean="0"/>
              <a:t>Assists with data interpretation</a:t>
            </a:r>
          </a:p>
          <a:p>
            <a:pPr marL="571500" indent="-571500">
              <a:spcAft>
                <a:spcPts val="2400"/>
              </a:spcAft>
              <a:buAutoNum type="arabicPeriod"/>
            </a:pPr>
            <a:endParaRPr lang="en-US" sz="3600" dirty="0"/>
          </a:p>
        </p:txBody>
      </p:sp>
      <p:pic>
        <p:nvPicPr>
          <p:cNvPr id="18" name="Picture 17"/>
          <p:cNvPicPr>
            <a:picLocks noChangeAspect="1"/>
          </p:cNvPicPr>
          <p:nvPr/>
        </p:nvPicPr>
        <p:blipFill>
          <a:blip r:embed="rId4"/>
          <a:stretch>
            <a:fillRect/>
          </a:stretch>
        </p:blipFill>
        <p:spPr>
          <a:xfrm>
            <a:off x="9601201" y="2134787"/>
            <a:ext cx="1861377" cy="2757596"/>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153496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399" y="115529"/>
            <a:ext cx="10896601" cy="744605"/>
          </a:xfrm>
          <a:prstGeom prst="rect">
            <a:avLst/>
          </a:prstGeom>
        </p:spPr>
        <p:txBody>
          <a:bodyPr>
            <a:noAutofit/>
          </a:bodyPr>
          <a:lstStyle/>
          <a:p>
            <a:pPr defTabSz="457200" fontAlgn="auto">
              <a:spcAft>
                <a:spcPts val="0"/>
              </a:spcAft>
              <a:defRPr/>
            </a:pPr>
            <a:r>
              <a:rPr lang="en-US" sz="4000" dirty="0" smtClean="0">
                <a:latin typeface="+mj-lt"/>
                <a:ea typeface="+mj-ea"/>
                <a:cs typeface="+mj-cs"/>
              </a:rPr>
              <a:t>Cox Proportional Hazards (Cox Regression)</a:t>
            </a:r>
            <a:endParaRPr lang="en-US" sz="4000" dirty="0">
              <a:latin typeface="+mj-lt"/>
              <a:ea typeface="+mj-ea"/>
              <a:cs typeface="+mj-cs"/>
            </a:endParaRPr>
          </a:p>
        </p:txBody>
      </p:sp>
      <p:sp>
        <p:nvSpPr>
          <p:cNvPr id="4" name="Rectangle 3"/>
          <p:cNvSpPr/>
          <p:nvPr/>
        </p:nvSpPr>
        <p:spPr>
          <a:xfrm>
            <a:off x="435049" y="1160662"/>
            <a:ext cx="8092263" cy="2215991"/>
          </a:xfrm>
          <a:prstGeom prst="rect">
            <a:avLst/>
          </a:prstGeom>
        </p:spPr>
        <p:txBody>
          <a:bodyPr wrap="square">
            <a:spAutoFit/>
          </a:bodyPr>
          <a:lstStyle/>
          <a:p>
            <a:pPr marL="457200" indent="-457200">
              <a:spcBef>
                <a:spcPts val="0"/>
              </a:spcBef>
              <a:spcAft>
                <a:spcPts val="1800"/>
              </a:spcAft>
              <a:buFont typeface="Arial" panose="020B0604020202020204" pitchFamily="34" charset="0"/>
              <a:buChar char="•"/>
            </a:pPr>
            <a:r>
              <a:rPr lang="en-US" sz="3600" dirty="0" smtClean="0"/>
              <a:t>Estimates hazards ratios (risk)</a:t>
            </a:r>
          </a:p>
          <a:p>
            <a:pPr marL="457200" indent="-457200">
              <a:spcBef>
                <a:spcPts val="0"/>
              </a:spcBef>
              <a:spcAft>
                <a:spcPts val="1800"/>
              </a:spcAft>
              <a:buFont typeface="Arial" panose="020B0604020202020204" pitchFamily="34" charset="0"/>
              <a:buChar char="•"/>
            </a:pPr>
            <a:r>
              <a:rPr lang="en-US" sz="3600" dirty="0" smtClean="0"/>
              <a:t>Binary dependent variable</a:t>
            </a:r>
          </a:p>
          <a:p>
            <a:pPr marL="457200" indent="-457200">
              <a:spcBef>
                <a:spcPts val="0"/>
              </a:spcBef>
              <a:spcAft>
                <a:spcPts val="1800"/>
              </a:spcAft>
              <a:buFont typeface="Arial" panose="020B0604020202020204" pitchFamily="34" charset="0"/>
              <a:buChar char="•"/>
            </a:pPr>
            <a:r>
              <a:rPr lang="en-US" sz="3600" dirty="0" smtClean="0"/>
              <a:t>≥1 independent variables</a:t>
            </a:r>
            <a:endParaRPr lang="en-US" sz="3600" dirty="0"/>
          </a:p>
        </p:txBody>
      </p:sp>
      <p:pic>
        <p:nvPicPr>
          <p:cNvPr id="2" name="Picture 1"/>
          <p:cNvPicPr>
            <a:picLocks noChangeAspect="1"/>
          </p:cNvPicPr>
          <p:nvPr/>
        </p:nvPicPr>
        <p:blipFill rotWithShape="1">
          <a:blip r:embed="rId2"/>
          <a:srcRect l="49956"/>
          <a:stretch/>
        </p:blipFill>
        <p:spPr>
          <a:xfrm>
            <a:off x="6868632" y="1885884"/>
            <a:ext cx="4710223" cy="4761469"/>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9264462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33400" y="84195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533400" y="115529"/>
            <a:ext cx="8858250" cy="744605"/>
          </a:xfrm>
          <a:prstGeom prst="rect">
            <a:avLst/>
          </a:prstGeom>
        </p:spPr>
        <p:txBody>
          <a:bodyPr>
            <a:noAutofit/>
          </a:bodyPr>
          <a:lstStyle/>
          <a:p>
            <a:pPr defTabSz="457200" fontAlgn="auto">
              <a:spcAft>
                <a:spcPts val="0"/>
              </a:spcAft>
              <a:defRPr/>
            </a:pPr>
            <a:r>
              <a:rPr lang="en-US" sz="4400" dirty="0" smtClean="0">
                <a:latin typeface="+mj-lt"/>
                <a:ea typeface="+mj-ea"/>
                <a:cs typeface="+mj-cs"/>
              </a:rPr>
              <a:t>Cox Regression</a:t>
            </a:r>
            <a:endParaRPr lang="en-US" sz="4400" dirty="0">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3680556473"/>
              </p:ext>
            </p:extLst>
          </p:nvPr>
        </p:nvGraphicFramePr>
        <p:xfrm>
          <a:off x="1311158" y="2026292"/>
          <a:ext cx="8777369" cy="4555265"/>
        </p:xfrm>
        <a:graphic>
          <a:graphicData uri="http://schemas.openxmlformats.org/drawingml/2006/table">
            <a:tbl>
              <a:tblPr firstRow="1" firstCol="1" bandRow="1"/>
              <a:tblGrid>
                <a:gridCol w="3494334">
                  <a:extLst>
                    <a:ext uri="{9D8B030D-6E8A-4147-A177-3AD203B41FA5}">
                      <a16:colId xmlns:a16="http://schemas.microsoft.com/office/drawing/2014/main" val="566217008"/>
                    </a:ext>
                  </a:extLst>
                </a:gridCol>
                <a:gridCol w="571554">
                  <a:extLst>
                    <a:ext uri="{9D8B030D-6E8A-4147-A177-3AD203B41FA5}">
                      <a16:colId xmlns:a16="http://schemas.microsoft.com/office/drawing/2014/main" val="1870435710"/>
                    </a:ext>
                  </a:extLst>
                </a:gridCol>
                <a:gridCol w="1134981">
                  <a:extLst>
                    <a:ext uri="{9D8B030D-6E8A-4147-A177-3AD203B41FA5}">
                      <a16:colId xmlns:a16="http://schemas.microsoft.com/office/drawing/2014/main" val="3610934733"/>
                    </a:ext>
                  </a:extLst>
                </a:gridCol>
                <a:gridCol w="810829">
                  <a:extLst>
                    <a:ext uri="{9D8B030D-6E8A-4147-A177-3AD203B41FA5}">
                      <a16:colId xmlns:a16="http://schemas.microsoft.com/office/drawing/2014/main" val="903552991"/>
                    </a:ext>
                  </a:extLst>
                </a:gridCol>
                <a:gridCol w="240180">
                  <a:extLst>
                    <a:ext uri="{9D8B030D-6E8A-4147-A177-3AD203B41FA5}">
                      <a16:colId xmlns:a16="http://schemas.microsoft.com/office/drawing/2014/main" val="1718567809"/>
                    </a:ext>
                  </a:extLst>
                </a:gridCol>
                <a:gridCol w="568845">
                  <a:extLst>
                    <a:ext uri="{9D8B030D-6E8A-4147-A177-3AD203B41FA5}">
                      <a16:colId xmlns:a16="http://schemas.microsoft.com/office/drawing/2014/main" val="3236813704"/>
                    </a:ext>
                  </a:extLst>
                </a:gridCol>
                <a:gridCol w="1137690">
                  <a:extLst>
                    <a:ext uri="{9D8B030D-6E8A-4147-A177-3AD203B41FA5}">
                      <a16:colId xmlns:a16="http://schemas.microsoft.com/office/drawing/2014/main" val="3041922988"/>
                    </a:ext>
                  </a:extLst>
                </a:gridCol>
                <a:gridCol w="818956">
                  <a:extLst>
                    <a:ext uri="{9D8B030D-6E8A-4147-A177-3AD203B41FA5}">
                      <a16:colId xmlns:a16="http://schemas.microsoft.com/office/drawing/2014/main" val="1786198967"/>
                    </a:ext>
                  </a:extLst>
                </a:gridCol>
              </a:tblGrid>
              <a:tr h="414115">
                <a:tc>
                  <a:txBody>
                    <a:bodyPr/>
                    <a:lstStyle/>
                    <a:p>
                      <a:pPr marL="0" marR="0">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57150" cap="flat" cmpd="dbl"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Unadjusted</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57150" cap="flat" cmpd="dbl" algn="ctr">
                      <a:solidFill>
                        <a:srgbClr val="000000"/>
                      </a:solidFill>
                      <a:prstDash val="solid"/>
                      <a:round/>
                      <a:headEnd type="none" w="med" len="med"/>
                      <a:tailEnd type="none" w="med" len="med"/>
                    </a:lnT>
                    <a:lnB>
                      <a:noFill/>
                    </a:lnB>
                  </a:tcPr>
                </a:tc>
                <a:tc gridSpan="3">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Multivariable Model</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571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5131919"/>
                  </a:ext>
                </a:extLst>
              </a:tr>
              <a:tr h="414115">
                <a:tc>
                  <a:txBody>
                    <a:bodyPr/>
                    <a:lstStyle/>
                    <a:p>
                      <a:pPr marL="0" marR="0">
                        <a:lnSpc>
                          <a:spcPct val="115000"/>
                        </a:lnSpc>
                        <a:spcBef>
                          <a:spcPts val="0"/>
                        </a:spcBef>
                        <a:spcAft>
                          <a:spcPts val="3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Initial Hospitalization Characteristic</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HR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95% CI</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p-value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HR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95% CI</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p-value</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975161"/>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Initial Hospitalization Length of Stay (days)</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1.2</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dirty="0">
                          <a:effectLst/>
                          <a:latin typeface="Arial Narrow" panose="020B0606020202030204" pitchFamily="34" charset="0"/>
                          <a:ea typeface="Cambria" panose="02040503050406030204" pitchFamily="18" charset="0"/>
                          <a:cs typeface="Times New Roman" panose="02020603050405020304" pitchFamily="18" charset="0"/>
                        </a:rPr>
                        <a:t>1.1 – 1.3</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1.2</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1.1 – 1.3</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9723364"/>
                  </a:ext>
                </a:extLst>
              </a:tr>
              <a:tr h="414115">
                <a:tc>
                  <a:txBody>
                    <a:bodyPr/>
                    <a:lstStyle/>
                    <a:p>
                      <a:pPr marL="0" marR="0">
                        <a:lnSpc>
                          <a:spcPct val="115000"/>
                        </a:lnSpc>
                        <a:spcBef>
                          <a:spcPts val="0"/>
                        </a:spcBef>
                        <a:spcAft>
                          <a:spcPts val="10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Admit Age (days)</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1.0 - 1.0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0.061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 – 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0.138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41193260"/>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&lt;37 week at birth</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5.5</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2.8 - 11.0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2.9</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1.3 – 6.3</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0.008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27915745"/>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Renal Agenesis</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7.0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2.7 – 18.3</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2.6</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0.9 – 7.4</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0.075</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90088580"/>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Renal Dysplasia</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2.1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0.9 – 4.4</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0.055</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0.5 – 2.4</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0.930</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45276191"/>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Sepsis</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2.4</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1.0 – 5.9</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0.049</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0.3 – 2.1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0.648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76940672"/>
                  </a:ext>
                </a:extLst>
              </a:tr>
              <a:tr h="414115">
                <a:tc>
                  <a:txBody>
                    <a:bodyPr/>
                    <a:lstStyle/>
                    <a:p>
                      <a:pPr marL="0" marR="0">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Pulmonary Hypoplasia</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13.2</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6.7 – 26.3</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7.2</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3.1 – 16.8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&lt;0.0001</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16820253"/>
                  </a:ext>
                </a:extLst>
              </a:tr>
              <a:tr h="414115">
                <a:tc>
                  <a:txBody>
                    <a:bodyPr/>
                    <a:lstStyle/>
                    <a:p>
                      <a:pPr marL="0" marR="0">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Hospital Volume (reference ≤2 PUV case/yr)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434616317"/>
                  </a:ext>
                </a:extLst>
              </a:tr>
              <a:tr h="414115">
                <a:tc>
                  <a:txBody>
                    <a:bodyPr/>
                    <a:lstStyle/>
                    <a:p>
                      <a:pPr marL="104775" marR="0">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&gt;2 PUV cases/yr</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0.35</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0.16 - 0.76</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0.008</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Arial Narrow" panose="020B0606020202030204" pitchFamily="34" charset="0"/>
                          <a:ea typeface="Cambria" panose="02040503050406030204" pitchFamily="18" charset="0"/>
                          <a:cs typeface="Times New Roman" panose="020206030504050203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0.4</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effectLst/>
                          <a:latin typeface="Arial Narrow" panose="020B0606020202030204" pitchFamily="34" charset="0"/>
                          <a:ea typeface="Cambria" panose="02040503050406030204" pitchFamily="18" charset="0"/>
                          <a:cs typeface="Times New Roman" panose="02020603050405020304" pitchFamily="18" charset="0"/>
                        </a:rPr>
                        <a:t>0.2 – 0.9</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Arial Narrow" panose="020B0606020202030204" pitchFamily="34" charset="0"/>
                          <a:ea typeface="Cambria" panose="02040503050406030204" pitchFamily="18" charset="0"/>
                          <a:cs typeface="Times New Roman" panose="02020603050405020304" pitchFamily="18" charset="0"/>
                        </a:rPr>
                        <a:t>0.034</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59990417"/>
                  </a:ext>
                </a:extLst>
              </a:tr>
            </a:tbl>
          </a:graphicData>
        </a:graphic>
      </p:graphicFrame>
      <p:sp>
        <p:nvSpPr>
          <p:cNvPr id="7" name="Rectangle 2"/>
          <p:cNvSpPr>
            <a:spLocks noChangeArrowheads="1"/>
          </p:cNvSpPr>
          <p:nvPr/>
        </p:nvSpPr>
        <p:spPr bwMode="auto">
          <a:xfrm>
            <a:off x="533399" y="1018625"/>
            <a:ext cx="9448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147763" marR="0" lvl="0" indent="-1138238"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Table III. 	Risk factors for mortality in unadjusted and multivariable model Cox regression analysis.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p:nvPr/>
        </p:nvSpPr>
        <p:spPr>
          <a:xfrm>
            <a:off x="7561520" y="6134985"/>
            <a:ext cx="2594345" cy="350875"/>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561520" y="5287927"/>
            <a:ext cx="2594345" cy="350875"/>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61520" y="2792814"/>
            <a:ext cx="2594345" cy="350875"/>
          </a:xfrm>
          <a:prstGeom prst="rect">
            <a:avLst/>
          </a:prstGeom>
          <a:solidFill>
            <a:srgbClr val="FFFF00">
              <a:alpha val="28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9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369" y="337993"/>
            <a:ext cx="10695262" cy="6182014"/>
          </a:xfrm>
          <a:prstGeom prst="rect">
            <a:avLst/>
          </a:prstGeom>
        </p:spPr>
      </p:pic>
    </p:spTree>
    <p:extLst>
      <p:ext uri="{BB962C8B-B14F-4D97-AF65-F5344CB8AC3E}">
        <p14:creationId xmlns:p14="http://schemas.microsoft.com/office/powerpoint/2010/main" val="860015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3000"/>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33400" y="115529"/>
            <a:ext cx="8312426" cy="744605"/>
          </a:xfrm>
          <a:prstGeom prst="rect">
            <a:avLst/>
          </a:prstGeom>
        </p:spPr>
        <p:txBody>
          <a:bodyP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000000"/>
                </a:solidFill>
                <a:effectLst/>
                <a:uLnTx/>
                <a:uFillTx/>
                <a:latin typeface="Arial"/>
                <a:ea typeface="+mn-ea"/>
                <a:cs typeface="+mn-cs"/>
              </a:rPr>
              <a:t>Data Distribution</a:t>
            </a:r>
            <a:endParaRPr kumimoji="0" lang="en-US" sz="4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a:blip r:embed="rId4"/>
          <a:stretch>
            <a:fillRect/>
          </a:stretch>
        </p:blipFill>
        <p:spPr>
          <a:xfrm>
            <a:off x="1688016" y="4224772"/>
            <a:ext cx="4599436" cy="1569737"/>
          </a:xfrm>
          <a:prstGeom prst="rect">
            <a:avLst/>
          </a:prstGeom>
          <a:scene3d>
            <a:camera prst="orthographicFront"/>
            <a:lightRig rig="threePt" dir="t"/>
          </a:scene3d>
          <a:sp3d>
            <a:bevelT/>
            <a:bevelB/>
          </a:sp3d>
        </p:spPr>
      </p:pic>
      <p:pic>
        <p:nvPicPr>
          <p:cNvPr id="8" name="Picture 7"/>
          <p:cNvPicPr/>
          <p:nvPr/>
        </p:nvPicPr>
        <p:blipFill rotWithShape="1">
          <a:blip r:embed="rId5"/>
          <a:srcRect l="19374" t="40257" r="19835" b="40905"/>
          <a:stretch/>
        </p:blipFill>
        <p:spPr bwMode="auto">
          <a:xfrm>
            <a:off x="5400674" y="1266825"/>
            <a:ext cx="5886451" cy="2025750"/>
          </a:xfrm>
          <a:prstGeom prst="rect">
            <a:avLst/>
          </a:prstGeom>
          <a:ln>
            <a:noFill/>
          </a:ln>
          <a:scene3d>
            <a:camera prst="orthographicFront"/>
            <a:lightRig rig="threePt" dir="t"/>
          </a:scene3d>
          <a:sp3d>
            <a:bevelT/>
            <a:bevelB/>
          </a:sp3d>
          <a:extLst>
            <a:ext uri="{53640926-AAD7-44D8-BBD7-CCE9431645EC}">
              <a14:shadowObscured xmlns:a14="http://schemas.microsoft.com/office/drawing/2010/main"/>
            </a:ext>
          </a:extLst>
        </p:spPr>
      </p:pic>
      <p:pic>
        <p:nvPicPr>
          <p:cNvPr id="4" name="Picture 3"/>
          <p:cNvPicPr>
            <a:picLocks noChangeAspect="1"/>
          </p:cNvPicPr>
          <p:nvPr/>
        </p:nvPicPr>
        <p:blipFill>
          <a:blip r:embed="rId6"/>
          <a:stretch>
            <a:fillRect/>
          </a:stretch>
        </p:blipFill>
        <p:spPr>
          <a:xfrm>
            <a:off x="507542" y="2068812"/>
            <a:ext cx="5257075" cy="2122423"/>
          </a:xfrm>
          <a:prstGeom prst="rect">
            <a:avLst/>
          </a:prstGeom>
          <a:scene3d>
            <a:camera prst="orthographicFront"/>
            <a:lightRig rig="threePt" dir="t"/>
          </a:scene3d>
          <a:sp3d>
            <a:bevelT/>
            <a:bevelB/>
          </a:sp3d>
        </p:spPr>
      </p:pic>
      <p:pic>
        <p:nvPicPr>
          <p:cNvPr id="10" name="Picture 9"/>
          <p:cNvPicPr/>
          <p:nvPr/>
        </p:nvPicPr>
        <p:blipFill rotWithShape="1">
          <a:blip r:embed="rId7"/>
          <a:srcRect l="54847" t="19557" r="10084" b="53514"/>
          <a:stretch/>
        </p:blipFill>
        <p:spPr bwMode="auto">
          <a:xfrm>
            <a:off x="6287452" y="3326112"/>
            <a:ext cx="3837624" cy="2647952"/>
          </a:xfrm>
          <a:prstGeom prst="rect">
            <a:avLst/>
          </a:prstGeom>
          <a:ln>
            <a:noFill/>
          </a:ln>
          <a:scene3d>
            <a:camera prst="orthographicFront"/>
            <a:lightRig rig="threePt" dir="t"/>
          </a:scene3d>
          <a:sp3d>
            <a:bevelT/>
            <a:bevelB/>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65442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a:latin typeface="+mj-lt"/>
                <a:ea typeface="+mj-ea"/>
                <a:cs typeface="+mj-cs"/>
              </a:rPr>
              <a:t>Data Distribution</a:t>
            </a:r>
            <a:endParaRPr lang="en-US" sz="4400" dirty="0">
              <a:latin typeface="+mj-lt"/>
              <a:ea typeface="+mj-ea"/>
              <a:cs typeface="+mj-cs"/>
            </a:endParaRPr>
          </a:p>
        </p:txBody>
      </p:sp>
      <p:pic>
        <p:nvPicPr>
          <p:cNvPr id="7" name="Picture 4" descr="https://www.mathsisfun.com/data/images/normal-distribution-2.gif"/>
          <p:cNvPicPr>
            <a:picLocks noChangeAspect="1" noChangeArrowheads="1"/>
          </p:cNvPicPr>
          <p:nvPr/>
        </p:nvPicPr>
        <p:blipFill>
          <a:blip r:embed="rId3" cstate="print"/>
          <a:srcRect/>
          <a:stretch>
            <a:fillRect/>
          </a:stretch>
        </p:blipFill>
        <p:spPr bwMode="auto">
          <a:xfrm>
            <a:off x="990600" y="1059385"/>
            <a:ext cx="4143544" cy="2460231"/>
          </a:xfrm>
          <a:prstGeom prst="rect">
            <a:avLst/>
          </a:prstGeom>
          <a:noFill/>
          <a:ln>
            <a:solidFill>
              <a:schemeClr val="tx1"/>
            </a:solidFill>
          </a:ln>
          <a:scene3d>
            <a:camera prst="orthographicFront"/>
            <a:lightRig rig="threePt" dir="t"/>
          </a:scene3d>
          <a:sp3d>
            <a:bevelT/>
          </a:sp3d>
        </p:spPr>
      </p:pic>
      <p:pic>
        <p:nvPicPr>
          <p:cNvPr id="8" name="Picture 6" descr="https://www.mathsisfun.com/data/images/normal-distrubution-3sds.gif"/>
          <p:cNvPicPr>
            <a:picLocks noChangeAspect="1" noChangeArrowheads="1"/>
          </p:cNvPicPr>
          <p:nvPr/>
        </p:nvPicPr>
        <p:blipFill>
          <a:blip r:embed="rId4" cstate="print"/>
          <a:srcRect/>
          <a:stretch>
            <a:fillRect/>
          </a:stretch>
        </p:blipFill>
        <p:spPr bwMode="auto">
          <a:xfrm>
            <a:off x="7934325" y="1047326"/>
            <a:ext cx="3212705" cy="5505874"/>
          </a:xfrm>
          <a:prstGeom prst="rect">
            <a:avLst/>
          </a:prstGeom>
          <a:noFill/>
          <a:ln>
            <a:solidFill>
              <a:schemeClr val="tx1"/>
            </a:solidFill>
          </a:ln>
          <a:scene3d>
            <a:camera prst="orthographicFront"/>
            <a:lightRig rig="threePt" dir="t"/>
          </a:scene3d>
          <a:sp3d>
            <a:bevelT/>
          </a:sp3d>
        </p:spPr>
      </p:pic>
      <p:sp>
        <p:nvSpPr>
          <p:cNvPr id="9" name="Rectangle 8"/>
          <p:cNvSpPr/>
          <p:nvPr/>
        </p:nvSpPr>
        <p:spPr>
          <a:xfrm>
            <a:off x="2803141" y="4267200"/>
            <a:ext cx="4642618" cy="1354217"/>
          </a:xfrm>
          <a:prstGeom prst="rect">
            <a:avLst/>
          </a:prstGeom>
          <a:effectLst/>
          <a:scene3d>
            <a:camera prst="orthographicFront"/>
            <a:lightRig rig="threePt" dir="t"/>
          </a:scene3d>
          <a:sp3d>
            <a:bevelT/>
            <a:bevelB/>
          </a:sp3d>
        </p:spPr>
        <p:txBody>
          <a:bodyPr wrap="none">
            <a:spAutoFit/>
            <a:sp3d extrusionH="57150">
              <a:bevelT w="38100" h="38100"/>
            </a:sp3d>
          </a:bodyPr>
          <a:lstStyle/>
          <a:p>
            <a:pPr marL="228600" indent="-228600">
              <a:spcAft>
                <a:spcPts val="600"/>
              </a:spcAft>
              <a:buFont typeface="Arial" pitchFamily="34" charset="0"/>
              <a:buChar char="•"/>
            </a:pPr>
            <a:r>
              <a:rPr lang="en-US" sz="2400" dirty="0"/>
              <a:t>68% within 1 SD of the </a:t>
            </a:r>
            <a:r>
              <a:rPr lang="en-US" sz="2400" u="sng" dirty="0"/>
              <a:t>mean</a:t>
            </a:r>
          </a:p>
          <a:p>
            <a:pPr marL="228600" indent="-228600">
              <a:spcAft>
                <a:spcPts val="600"/>
              </a:spcAft>
              <a:buFont typeface="Arial" pitchFamily="34" charset="0"/>
              <a:buChar char="•"/>
            </a:pPr>
            <a:r>
              <a:rPr lang="en-US" sz="2400" dirty="0"/>
              <a:t>95% within 2 SD of the </a:t>
            </a:r>
            <a:r>
              <a:rPr lang="en-US" sz="2400" u="sng" dirty="0"/>
              <a:t>mean</a:t>
            </a:r>
          </a:p>
          <a:p>
            <a:pPr marL="228600" indent="-228600">
              <a:spcAft>
                <a:spcPts val="600"/>
              </a:spcAft>
              <a:buFont typeface="Arial" pitchFamily="34" charset="0"/>
              <a:buChar char="•"/>
            </a:pPr>
            <a:r>
              <a:rPr lang="en-US" sz="2400" dirty="0"/>
              <a:t>99.7% within 3 SD of the </a:t>
            </a:r>
            <a:r>
              <a:rPr lang="en-US" sz="2400" u="sng" dirty="0"/>
              <a:t>mean</a:t>
            </a:r>
          </a:p>
        </p:txBody>
      </p:sp>
      <p:sp>
        <p:nvSpPr>
          <p:cNvPr id="10" name="Rectangle 9"/>
          <p:cNvSpPr/>
          <p:nvPr/>
        </p:nvSpPr>
        <p:spPr>
          <a:xfrm>
            <a:off x="2650054" y="5845580"/>
            <a:ext cx="4948791" cy="523220"/>
          </a:xfrm>
          <a:prstGeom prst="rect">
            <a:avLst/>
          </a:prstGeom>
        </p:spPr>
        <p:txBody>
          <a:bodyPr wrap="none">
            <a:spAutoFit/>
            <a:scene3d>
              <a:camera prst="orthographicFront"/>
              <a:lightRig rig="threePt" dir="t"/>
            </a:scene3d>
            <a:sp3d extrusionH="57150">
              <a:bevelT w="38100" h="38100"/>
            </a:sp3d>
          </a:bodyPr>
          <a:lstStyle/>
          <a:p>
            <a:pPr marL="228600" indent="-228600"/>
            <a:r>
              <a:rPr lang="en-US" sz="2800" dirty="0"/>
              <a:t>68-95-99.7 rule (3-sigma rule)</a:t>
            </a:r>
          </a:p>
        </p:txBody>
      </p:sp>
    </p:spTree>
    <p:extLst>
      <p:ext uri="{BB962C8B-B14F-4D97-AF65-F5344CB8AC3E}">
        <p14:creationId xmlns:p14="http://schemas.microsoft.com/office/powerpoint/2010/main" val="2590737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4846110" y="1699598"/>
            <a:ext cx="5960296" cy="4843621"/>
            <a:chOff x="1831038" y="2216426"/>
            <a:chExt cx="4679092" cy="3927246"/>
          </a:xfrm>
        </p:grpSpPr>
        <p:pic>
          <p:nvPicPr>
            <p:cNvPr id="5" name="Picture 5"/>
            <p:cNvPicPr>
              <a:picLocks noChangeAspect="1" noChangeArrowheads="1"/>
            </p:cNvPicPr>
            <p:nvPr/>
          </p:nvPicPr>
          <p:blipFill>
            <a:blip r:embed="rId3" cstate="print"/>
            <a:srcRect l="6673" t="17211" r="23045" b="8756"/>
            <a:stretch>
              <a:fillRect/>
            </a:stretch>
          </p:blipFill>
          <p:spPr bwMode="auto">
            <a:xfrm>
              <a:off x="2286000" y="2216426"/>
              <a:ext cx="4224130" cy="3568148"/>
            </a:xfrm>
            <a:prstGeom prst="rect">
              <a:avLst/>
            </a:prstGeom>
            <a:noFill/>
            <a:ln w="9525">
              <a:noFill/>
              <a:miter lim="800000"/>
              <a:headEnd/>
              <a:tailEnd/>
            </a:ln>
            <a:effectLst/>
          </p:spPr>
        </p:pic>
        <p:sp>
          <p:nvSpPr>
            <p:cNvPr id="6" name="TextBox 5"/>
            <p:cNvSpPr txBox="1"/>
            <p:nvPr/>
          </p:nvSpPr>
          <p:spPr>
            <a:xfrm rot="16200000">
              <a:off x="1459237" y="3764564"/>
              <a:ext cx="1033543" cy="289942"/>
            </a:xfrm>
            <a:prstGeom prst="rect">
              <a:avLst/>
            </a:prstGeom>
            <a:noFill/>
          </p:spPr>
          <p:txBody>
            <a:bodyPr wrap="none" rtlCol="0">
              <a:spAutoFit/>
            </a:bodyPr>
            <a:lstStyle/>
            <a:p>
              <a:r>
                <a:rPr lang="en-US" dirty="0" smtClean="0"/>
                <a:t>Frequency</a:t>
              </a:r>
              <a:endParaRPr lang="en-US" dirty="0"/>
            </a:p>
          </p:txBody>
        </p:sp>
        <p:sp>
          <p:nvSpPr>
            <p:cNvPr id="7" name="TextBox 6"/>
            <p:cNvSpPr txBox="1"/>
            <p:nvPr/>
          </p:nvSpPr>
          <p:spPr>
            <a:xfrm>
              <a:off x="3448875" y="5844215"/>
              <a:ext cx="2118185" cy="299457"/>
            </a:xfrm>
            <a:prstGeom prst="rect">
              <a:avLst/>
            </a:prstGeom>
            <a:noFill/>
          </p:spPr>
          <p:txBody>
            <a:bodyPr wrap="none" rtlCol="0">
              <a:spAutoFit/>
            </a:bodyPr>
            <a:lstStyle/>
            <a:p>
              <a:r>
                <a:rPr lang="en-US" dirty="0" smtClean="0"/>
                <a:t>Age at Surgery (Months)</a:t>
              </a:r>
              <a:endParaRPr lang="en-US" dirty="0"/>
            </a:p>
          </p:txBody>
        </p:sp>
      </p:grpSp>
      <p:cxnSp>
        <p:nvCxnSpPr>
          <p:cNvPr id="8" name="Straight Connector 7"/>
          <p:cNvCxnSpPr/>
          <p:nvPr/>
        </p:nvCxnSpPr>
        <p:spPr>
          <a:xfrm flipH="1" flipV="1">
            <a:off x="6951383" y="2698750"/>
            <a:ext cx="8178" cy="30846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102475" y="3181350"/>
            <a:ext cx="0" cy="26020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518872" y="1937559"/>
            <a:ext cx="755335" cy="338554"/>
          </a:xfrm>
          <a:prstGeom prst="rect">
            <a:avLst/>
          </a:prstGeom>
          <a:noFill/>
        </p:spPr>
        <p:txBody>
          <a:bodyPr wrap="none" rtlCol="0">
            <a:spAutoFit/>
          </a:bodyPr>
          <a:lstStyle/>
          <a:p>
            <a:r>
              <a:rPr lang="en-US" sz="1600" dirty="0"/>
              <a:t>Mode </a:t>
            </a:r>
          </a:p>
        </p:txBody>
      </p:sp>
      <p:cxnSp>
        <p:nvCxnSpPr>
          <p:cNvPr id="11" name="Straight Arrow Connector 10"/>
          <p:cNvCxnSpPr/>
          <p:nvPr/>
        </p:nvCxnSpPr>
        <p:spPr>
          <a:xfrm flipH="1">
            <a:off x="6412378" y="2202756"/>
            <a:ext cx="734084"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24868" y="2531300"/>
            <a:ext cx="856325" cy="338554"/>
          </a:xfrm>
          <a:prstGeom prst="rect">
            <a:avLst/>
          </a:prstGeom>
          <a:noFill/>
        </p:spPr>
        <p:txBody>
          <a:bodyPr wrap="none" rtlCol="0">
            <a:spAutoFit/>
          </a:bodyPr>
          <a:lstStyle/>
          <a:p>
            <a:r>
              <a:rPr lang="en-US" sz="1600" dirty="0"/>
              <a:t>Median</a:t>
            </a:r>
          </a:p>
        </p:txBody>
      </p:sp>
      <p:cxnSp>
        <p:nvCxnSpPr>
          <p:cNvPr id="14" name="Straight Arrow Connector 13"/>
          <p:cNvCxnSpPr/>
          <p:nvPr/>
        </p:nvCxnSpPr>
        <p:spPr>
          <a:xfrm flipH="1">
            <a:off x="7005676" y="2813063"/>
            <a:ext cx="876751"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274522" y="3010709"/>
            <a:ext cx="697627" cy="338554"/>
          </a:xfrm>
          <a:prstGeom prst="rect">
            <a:avLst/>
          </a:prstGeom>
          <a:noFill/>
        </p:spPr>
        <p:txBody>
          <a:bodyPr wrap="none" rtlCol="0">
            <a:spAutoFit/>
          </a:bodyPr>
          <a:lstStyle/>
          <a:p>
            <a:r>
              <a:rPr lang="en-US" sz="1600" dirty="0"/>
              <a:t>Mean</a:t>
            </a:r>
          </a:p>
        </p:txBody>
      </p:sp>
      <p:cxnSp>
        <p:nvCxnSpPr>
          <p:cNvPr id="16" name="Straight Arrow Connector 15"/>
          <p:cNvCxnSpPr/>
          <p:nvPr/>
        </p:nvCxnSpPr>
        <p:spPr>
          <a:xfrm flipH="1">
            <a:off x="7168028" y="3275906"/>
            <a:ext cx="734084"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9"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a:latin typeface="+mj-lt"/>
                <a:ea typeface="+mj-ea"/>
                <a:cs typeface="+mj-cs"/>
              </a:rPr>
              <a:t>Data Distribution</a:t>
            </a:r>
            <a:endParaRPr lang="en-US" sz="4400" dirty="0">
              <a:latin typeface="+mj-lt"/>
              <a:ea typeface="+mj-ea"/>
              <a:cs typeface="+mj-cs"/>
            </a:endParaRPr>
          </a:p>
        </p:txBody>
      </p:sp>
      <p:sp>
        <p:nvSpPr>
          <p:cNvPr id="20" name="TextBox 19"/>
          <p:cNvSpPr txBox="1"/>
          <p:nvPr/>
        </p:nvSpPr>
        <p:spPr>
          <a:xfrm>
            <a:off x="836690" y="2079612"/>
            <a:ext cx="3781734" cy="3416320"/>
          </a:xfrm>
          <a:prstGeom prst="rect">
            <a:avLst/>
          </a:prstGeom>
          <a:noFill/>
        </p:spPr>
        <p:txBody>
          <a:bodyPr wrap="square" rtlCol="0">
            <a:spAutoFit/>
          </a:bodyPr>
          <a:lstStyle/>
          <a:p>
            <a:pPr algn="ctr"/>
            <a:r>
              <a:rPr lang="en-US" sz="3600" dirty="0"/>
              <a:t>Distribution of Age at Surgery Among Patients </a:t>
            </a:r>
            <a:r>
              <a:rPr lang="en-US" sz="3600" dirty="0" smtClean="0"/>
              <a:t>Undergoing </a:t>
            </a:r>
            <a:r>
              <a:rPr lang="en-US" sz="3600" dirty="0"/>
              <a:t>Ureteral Reimplantation</a:t>
            </a:r>
          </a:p>
        </p:txBody>
      </p:sp>
    </p:spTree>
    <p:extLst>
      <p:ext uri="{BB962C8B-B14F-4D97-AF65-F5344CB8AC3E}">
        <p14:creationId xmlns:p14="http://schemas.microsoft.com/office/powerpoint/2010/main" val="565255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4836585" y="1699598"/>
            <a:ext cx="5960296" cy="4843621"/>
            <a:chOff x="1831038" y="2216426"/>
            <a:chExt cx="4679092" cy="3927246"/>
          </a:xfrm>
        </p:grpSpPr>
        <p:pic>
          <p:nvPicPr>
            <p:cNvPr id="5" name="Picture 5"/>
            <p:cNvPicPr>
              <a:picLocks noChangeAspect="1" noChangeArrowheads="1"/>
            </p:cNvPicPr>
            <p:nvPr/>
          </p:nvPicPr>
          <p:blipFill>
            <a:blip r:embed="rId3" cstate="print"/>
            <a:srcRect l="6673" t="17211" r="23045" b="8756"/>
            <a:stretch>
              <a:fillRect/>
            </a:stretch>
          </p:blipFill>
          <p:spPr bwMode="auto">
            <a:xfrm>
              <a:off x="2286000" y="2216426"/>
              <a:ext cx="4224130" cy="3568148"/>
            </a:xfrm>
            <a:prstGeom prst="rect">
              <a:avLst/>
            </a:prstGeom>
            <a:noFill/>
            <a:ln w="9525">
              <a:noFill/>
              <a:miter lim="800000"/>
              <a:headEnd/>
              <a:tailEnd/>
            </a:ln>
            <a:effectLst/>
          </p:spPr>
        </p:pic>
        <p:sp>
          <p:nvSpPr>
            <p:cNvPr id="6" name="TextBox 5"/>
            <p:cNvSpPr txBox="1"/>
            <p:nvPr/>
          </p:nvSpPr>
          <p:spPr>
            <a:xfrm rot="16200000">
              <a:off x="1459237" y="3764564"/>
              <a:ext cx="1033543" cy="289942"/>
            </a:xfrm>
            <a:prstGeom prst="rect">
              <a:avLst/>
            </a:prstGeom>
            <a:noFill/>
          </p:spPr>
          <p:txBody>
            <a:bodyPr wrap="none" rtlCol="0">
              <a:spAutoFit/>
            </a:bodyPr>
            <a:lstStyle/>
            <a:p>
              <a:r>
                <a:rPr lang="en-US" dirty="0" smtClean="0"/>
                <a:t>Frequency</a:t>
              </a:r>
              <a:endParaRPr lang="en-US" dirty="0"/>
            </a:p>
          </p:txBody>
        </p:sp>
        <p:sp>
          <p:nvSpPr>
            <p:cNvPr id="7" name="TextBox 6"/>
            <p:cNvSpPr txBox="1"/>
            <p:nvPr/>
          </p:nvSpPr>
          <p:spPr>
            <a:xfrm>
              <a:off x="3448875" y="5844215"/>
              <a:ext cx="2118185" cy="299457"/>
            </a:xfrm>
            <a:prstGeom prst="rect">
              <a:avLst/>
            </a:prstGeom>
            <a:noFill/>
          </p:spPr>
          <p:txBody>
            <a:bodyPr wrap="none" rtlCol="0">
              <a:spAutoFit/>
            </a:bodyPr>
            <a:lstStyle/>
            <a:p>
              <a:r>
                <a:rPr lang="en-US" dirty="0" smtClean="0"/>
                <a:t>Age at Surgery (Months)</a:t>
              </a:r>
              <a:endParaRPr lang="en-US" dirty="0"/>
            </a:p>
          </p:txBody>
        </p:sp>
      </p:grpSp>
      <p:cxnSp>
        <p:nvCxnSpPr>
          <p:cNvPr id="9" name="Straight Connector 8"/>
          <p:cNvCxnSpPr/>
          <p:nvPr/>
        </p:nvCxnSpPr>
        <p:spPr>
          <a:xfrm flipH="1" flipV="1">
            <a:off x="7500658" y="2276114"/>
            <a:ext cx="8178" cy="350731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52110" y="2240518"/>
            <a:ext cx="595035" cy="369332"/>
          </a:xfrm>
          <a:prstGeom prst="rect">
            <a:avLst/>
          </a:prstGeom>
          <a:noFill/>
        </p:spPr>
        <p:txBody>
          <a:bodyPr wrap="none" rtlCol="0">
            <a:spAutoFit/>
          </a:bodyPr>
          <a:lstStyle/>
          <a:p>
            <a:r>
              <a:rPr lang="en-US" dirty="0" smtClean="0"/>
              <a:t>IQR</a:t>
            </a:r>
            <a:endParaRPr lang="en-US" dirty="0"/>
          </a:p>
        </p:txBody>
      </p:sp>
      <p:cxnSp>
        <p:nvCxnSpPr>
          <p:cNvPr id="12" name="Straight Arrow Connector 11"/>
          <p:cNvCxnSpPr/>
          <p:nvPr/>
        </p:nvCxnSpPr>
        <p:spPr>
          <a:xfrm>
            <a:off x="7158042" y="2432050"/>
            <a:ext cx="311003"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388322" y="2432050"/>
            <a:ext cx="323625"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734050" y="2282464"/>
            <a:ext cx="0" cy="3500967"/>
          </a:xfrm>
          <a:prstGeom prst="line">
            <a:avLst/>
          </a:prstGeom>
          <a:ln w="412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6941858" y="2698750"/>
            <a:ext cx="8178" cy="308468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15343" y="2531300"/>
            <a:ext cx="856325" cy="338554"/>
          </a:xfrm>
          <a:prstGeom prst="rect">
            <a:avLst/>
          </a:prstGeom>
          <a:noFill/>
        </p:spPr>
        <p:txBody>
          <a:bodyPr wrap="none" rtlCol="0">
            <a:spAutoFit/>
          </a:bodyPr>
          <a:lstStyle/>
          <a:p>
            <a:r>
              <a:rPr lang="en-US" sz="1600" dirty="0"/>
              <a:t>Median</a:t>
            </a:r>
          </a:p>
        </p:txBody>
      </p:sp>
      <p:cxnSp>
        <p:nvCxnSpPr>
          <p:cNvPr id="17" name="Straight Arrow Connector 16"/>
          <p:cNvCxnSpPr/>
          <p:nvPr/>
        </p:nvCxnSpPr>
        <p:spPr>
          <a:xfrm flipH="1">
            <a:off x="6996151" y="2813063"/>
            <a:ext cx="876751" cy="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Left Brace 17"/>
          <p:cNvSpPr/>
          <p:nvPr/>
        </p:nvSpPr>
        <p:spPr>
          <a:xfrm rot="5400000">
            <a:off x="7916953" y="36271"/>
            <a:ext cx="462672" cy="4371278"/>
          </a:xfrm>
          <a:prstGeom prst="leftBrace">
            <a:avLst>
              <a:gd name="adj1" fmla="val 8333"/>
              <a:gd name="adj2" fmla="val 50000"/>
            </a:avLst>
          </a:prstGeom>
          <a:ln>
            <a:solidFill>
              <a:srgbClr val="7AC2C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8304821" y="1901964"/>
            <a:ext cx="787395" cy="338554"/>
          </a:xfrm>
          <a:prstGeom prst="rect">
            <a:avLst/>
          </a:prstGeom>
          <a:noFill/>
        </p:spPr>
        <p:txBody>
          <a:bodyPr wrap="none" rtlCol="0">
            <a:spAutoFit/>
          </a:bodyPr>
          <a:lstStyle/>
          <a:p>
            <a:r>
              <a:rPr lang="en-US" sz="1600" dirty="0"/>
              <a:t>Range</a:t>
            </a:r>
          </a:p>
        </p:txBody>
      </p:sp>
      <p:cxnSp>
        <p:nvCxnSpPr>
          <p:cNvPr id="20" name="Straight Connector 19"/>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a:latin typeface="+mj-lt"/>
                <a:ea typeface="+mj-ea"/>
                <a:cs typeface="+mj-cs"/>
              </a:rPr>
              <a:t>Data Distribution</a:t>
            </a:r>
            <a:endParaRPr lang="en-US" sz="4400" dirty="0">
              <a:latin typeface="+mj-lt"/>
              <a:ea typeface="+mj-ea"/>
              <a:cs typeface="+mj-cs"/>
            </a:endParaRPr>
          </a:p>
        </p:txBody>
      </p:sp>
      <p:sp>
        <p:nvSpPr>
          <p:cNvPr id="22" name="TextBox 21"/>
          <p:cNvSpPr txBox="1"/>
          <p:nvPr/>
        </p:nvSpPr>
        <p:spPr>
          <a:xfrm>
            <a:off x="836690" y="2079612"/>
            <a:ext cx="3781734" cy="3416320"/>
          </a:xfrm>
          <a:prstGeom prst="rect">
            <a:avLst/>
          </a:prstGeom>
          <a:noFill/>
        </p:spPr>
        <p:txBody>
          <a:bodyPr wrap="square" rtlCol="0">
            <a:spAutoFit/>
          </a:bodyPr>
          <a:lstStyle/>
          <a:p>
            <a:pPr algn="ctr"/>
            <a:r>
              <a:rPr lang="en-US" sz="3600" dirty="0"/>
              <a:t>Distribution of Age at Surgery Among Patients </a:t>
            </a:r>
            <a:r>
              <a:rPr lang="en-US" sz="3600" dirty="0" smtClean="0"/>
              <a:t>Undergoing </a:t>
            </a:r>
            <a:r>
              <a:rPr lang="en-US" sz="3600" dirty="0"/>
              <a:t>Ureteral Reimplantation</a:t>
            </a:r>
          </a:p>
        </p:txBody>
      </p:sp>
      <p:cxnSp>
        <p:nvCxnSpPr>
          <p:cNvPr id="48" name="Straight Connector 47"/>
          <p:cNvCxnSpPr/>
          <p:nvPr/>
        </p:nvCxnSpPr>
        <p:spPr>
          <a:xfrm flipV="1">
            <a:off x="6356311" y="2276114"/>
            <a:ext cx="0" cy="350096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843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1999" y="1252240"/>
            <a:ext cx="10604206" cy="5386090"/>
          </a:xfrm>
          <a:prstGeom prst="rect">
            <a:avLst/>
          </a:prstGeom>
        </p:spPr>
        <p:txBody>
          <a:bodyPr wrap="square">
            <a:spAutoFit/>
          </a:bodyPr>
          <a:lstStyle/>
          <a:p>
            <a:pPr marL="3657600" indent="-3657600">
              <a:spcBef>
                <a:spcPts val="1200"/>
              </a:spcBef>
            </a:pPr>
            <a:r>
              <a:rPr lang="en-US" sz="3200" dirty="0"/>
              <a:t>Bivariate Analysis: </a:t>
            </a:r>
            <a:r>
              <a:rPr lang="en-US" sz="3200" dirty="0" smtClean="0"/>
              <a:t>	The </a:t>
            </a:r>
            <a:r>
              <a:rPr lang="en-US" sz="3200" dirty="0"/>
              <a:t>simultaneous analysis of </a:t>
            </a:r>
            <a:r>
              <a:rPr lang="en-US" sz="3200" dirty="0" smtClean="0"/>
              <a:t>two groups or variables</a:t>
            </a:r>
            <a:r>
              <a:rPr lang="en-US" sz="3200" dirty="0"/>
              <a:t>.</a:t>
            </a:r>
          </a:p>
          <a:p>
            <a:pPr>
              <a:spcBef>
                <a:spcPts val="1200"/>
              </a:spcBef>
            </a:pPr>
            <a:endParaRPr lang="en-US" sz="2800" dirty="0"/>
          </a:p>
          <a:p>
            <a:pPr>
              <a:spcBef>
                <a:spcPts val="1200"/>
              </a:spcBef>
            </a:pPr>
            <a:r>
              <a:rPr lang="en-US" sz="3200" dirty="0"/>
              <a:t>Bivariate Analysis explores the concept of </a:t>
            </a:r>
            <a:r>
              <a:rPr lang="en-US" sz="3200" u="sng" dirty="0"/>
              <a:t>relationship</a:t>
            </a:r>
            <a:r>
              <a:rPr lang="en-US" sz="3200" dirty="0"/>
              <a:t> between two </a:t>
            </a:r>
            <a:r>
              <a:rPr lang="en-US" sz="3200" dirty="0" smtClean="0"/>
              <a:t>groups/variables</a:t>
            </a:r>
            <a:r>
              <a:rPr lang="en-US" sz="3200" dirty="0"/>
              <a:t>:</a:t>
            </a:r>
          </a:p>
          <a:p>
            <a:pPr marL="1662113" indent="-290513">
              <a:spcBef>
                <a:spcPts val="1200"/>
              </a:spcBef>
              <a:buFont typeface="Arial" pitchFamily="34" charset="0"/>
              <a:buChar char="•"/>
            </a:pPr>
            <a:r>
              <a:rPr lang="en-US" sz="3200" dirty="0"/>
              <a:t>Association</a:t>
            </a:r>
          </a:p>
          <a:p>
            <a:pPr marL="1662113" indent="-290513">
              <a:spcBef>
                <a:spcPts val="1200"/>
              </a:spcBef>
              <a:buFont typeface="Arial" pitchFamily="34" charset="0"/>
              <a:buChar char="•"/>
            </a:pPr>
            <a:r>
              <a:rPr lang="en-US" sz="3200" dirty="0"/>
              <a:t>The strength of this association</a:t>
            </a:r>
          </a:p>
          <a:p>
            <a:pPr marL="1662113" indent="-290513">
              <a:spcBef>
                <a:spcPts val="1200"/>
              </a:spcBef>
              <a:buFont typeface="Arial" pitchFamily="34" charset="0"/>
              <a:buChar char="•"/>
            </a:pPr>
            <a:r>
              <a:rPr lang="en-US" sz="3200" dirty="0"/>
              <a:t>Differences between two variables</a:t>
            </a:r>
          </a:p>
          <a:p>
            <a:pPr marL="1662113" indent="-290513">
              <a:spcBef>
                <a:spcPts val="1200"/>
              </a:spcBef>
              <a:buFont typeface="Arial" pitchFamily="34" charset="0"/>
              <a:buChar char="•"/>
            </a:pPr>
            <a:r>
              <a:rPr lang="en-US" sz="3200" dirty="0"/>
              <a:t>Significance of these differences.</a:t>
            </a:r>
          </a:p>
        </p:txBody>
      </p:sp>
      <p:cxnSp>
        <p:nvCxnSpPr>
          <p:cNvPr id="5" name="Straight Connector 4"/>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smtClean="0">
                <a:latin typeface="+mj-lt"/>
                <a:ea typeface="+mj-ea"/>
                <a:cs typeface="+mj-cs"/>
              </a:rPr>
              <a:t>Comparative Statistics</a:t>
            </a:r>
            <a:endParaRPr lang="en-US" sz="4400" dirty="0">
              <a:latin typeface="+mj-lt"/>
              <a:ea typeface="+mj-ea"/>
              <a:cs typeface="+mj-cs"/>
            </a:endParaRPr>
          </a:p>
        </p:txBody>
      </p:sp>
    </p:spTree>
    <p:extLst>
      <p:ext uri="{BB962C8B-B14F-4D97-AF65-F5344CB8AC3E}">
        <p14:creationId xmlns:p14="http://schemas.microsoft.com/office/powerpoint/2010/main" val="1516202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8744739"/>
              </p:ext>
            </p:extLst>
          </p:nvPr>
        </p:nvGraphicFramePr>
        <p:xfrm>
          <a:off x="1981200" y="1896043"/>
          <a:ext cx="8229600" cy="3679016"/>
        </p:xfrm>
        <a:graphic>
          <a:graphicData uri="http://schemas.openxmlformats.org/drawingml/2006/table">
            <a:tbl>
              <a:tblPr/>
              <a:tblGrid>
                <a:gridCol w="3000692">
                  <a:extLst>
                    <a:ext uri="{9D8B030D-6E8A-4147-A177-3AD203B41FA5}">
                      <a16:colId xmlns:a16="http://schemas.microsoft.com/office/drawing/2014/main" val="20000"/>
                    </a:ext>
                  </a:extLst>
                </a:gridCol>
                <a:gridCol w="1500347">
                  <a:extLst>
                    <a:ext uri="{9D8B030D-6E8A-4147-A177-3AD203B41FA5}">
                      <a16:colId xmlns:a16="http://schemas.microsoft.com/office/drawing/2014/main" val="20001"/>
                    </a:ext>
                  </a:extLst>
                </a:gridCol>
                <a:gridCol w="1525993">
                  <a:extLst>
                    <a:ext uri="{9D8B030D-6E8A-4147-A177-3AD203B41FA5}">
                      <a16:colId xmlns:a16="http://schemas.microsoft.com/office/drawing/2014/main" val="20002"/>
                    </a:ext>
                  </a:extLst>
                </a:gridCol>
                <a:gridCol w="1348536">
                  <a:extLst>
                    <a:ext uri="{9D8B030D-6E8A-4147-A177-3AD203B41FA5}">
                      <a16:colId xmlns:a16="http://schemas.microsoft.com/office/drawing/2014/main" val="20003"/>
                    </a:ext>
                  </a:extLst>
                </a:gridCol>
                <a:gridCol w="854032">
                  <a:extLst>
                    <a:ext uri="{9D8B030D-6E8A-4147-A177-3AD203B41FA5}">
                      <a16:colId xmlns:a16="http://schemas.microsoft.com/office/drawing/2014/main" val="20004"/>
                    </a:ext>
                  </a:extLst>
                </a:gridCol>
              </a:tblGrid>
              <a:tr h="694757">
                <a:tc>
                  <a:txBody>
                    <a:bodyPr/>
                    <a:lstStyle/>
                    <a:p>
                      <a:pPr marL="0" marR="0">
                        <a:lnSpc>
                          <a:spcPct val="115000"/>
                        </a:lnSpc>
                        <a:spcBef>
                          <a:spcPts val="1200"/>
                        </a:spcBef>
                        <a:spcAft>
                          <a:spcPts val="600"/>
                        </a:spcAft>
                      </a:pPr>
                      <a:r>
                        <a:rPr lang="en-US" sz="1600" u="sng" dirty="0">
                          <a:latin typeface="Times New Roman"/>
                          <a:ea typeface="Times New Roman"/>
                          <a:cs typeface="Times New Roman"/>
                        </a:rPr>
                        <a:t>Characteristic</a:t>
                      </a:r>
                      <a:endParaRPr lang="en-US" sz="1600" dirty="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a:latin typeface="Times New Roman"/>
                          <a:ea typeface="Times New Roman"/>
                          <a:cs typeface="Times New Roman"/>
                        </a:rPr>
                        <a:t>Total VUR</a:t>
                      </a:r>
                      <a:r>
                        <a:rPr lang="en-US" sz="1600" u="sng">
                          <a:latin typeface="Times New Roman"/>
                          <a:ea typeface="Times New Roman"/>
                          <a:cs typeface="Times New Roman"/>
                        </a:rPr>
                        <a:t> Procedures</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u="sng">
                          <a:latin typeface="Times New Roman"/>
                          <a:ea typeface="Times New Roman"/>
                          <a:cs typeface="Times New Roman"/>
                        </a:rPr>
                        <a:t>Reimplantation</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u="sng">
                          <a:latin typeface="Times New Roman"/>
                          <a:ea typeface="Times New Roman"/>
                          <a:cs typeface="Times New Roman"/>
                        </a:rPr>
                        <a:t>Injection</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tc>
                  <a:txBody>
                    <a:bodyPr/>
                    <a:lstStyle/>
                    <a:p>
                      <a:pPr marL="0" marR="0" algn="ctr">
                        <a:lnSpc>
                          <a:spcPct val="115000"/>
                        </a:lnSpc>
                        <a:spcBef>
                          <a:spcPts val="1200"/>
                        </a:spcBef>
                        <a:spcAft>
                          <a:spcPts val="600"/>
                        </a:spcAft>
                      </a:pPr>
                      <a:r>
                        <a:rPr lang="en-US" sz="1600" b="1" u="sng">
                          <a:latin typeface="Times New Roman"/>
                          <a:ea typeface="Times New Roman"/>
                          <a:cs typeface="Times New Roman"/>
                        </a:rPr>
                        <a:t>p-Value</a:t>
                      </a:r>
                      <a:endParaRPr lang="en-US" sz="1600">
                        <a:latin typeface="Calibri"/>
                        <a:ea typeface="Times New Roman"/>
                        <a:cs typeface="Times New Roman"/>
                      </a:endParaRPr>
                    </a:p>
                  </a:txBody>
                  <a:tcPr marL="68580" marR="68580" marT="0" marB="0" anchor="b">
                    <a:lnL>
                      <a:noFill/>
                    </a:lnL>
                    <a:lnR>
                      <a:noFill/>
                    </a:lnR>
                    <a:lnT w="571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457200">
                <a:tc>
                  <a:txBody>
                    <a:bodyPr/>
                    <a:lstStyle/>
                    <a:p>
                      <a:pPr marL="0" marR="0">
                        <a:lnSpc>
                          <a:spcPct val="150000"/>
                        </a:lnSpc>
                        <a:spcBef>
                          <a:spcPts val="600"/>
                        </a:spcBef>
                        <a:spcAft>
                          <a:spcPts val="600"/>
                        </a:spcAft>
                      </a:pPr>
                      <a:r>
                        <a:rPr lang="en-US" sz="1600" b="1" dirty="0">
                          <a:latin typeface="Times New Roman"/>
                          <a:ea typeface="Times New Roman"/>
                          <a:cs typeface="Times New Roman"/>
                        </a:rPr>
                        <a:t>Cohort</a:t>
                      </a:r>
                      <a:endParaRPr lang="en-US" sz="1600" b="1"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a:latin typeface="Times New Roman"/>
                          <a:ea typeface="Times New Roman"/>
                          <a:cs typeface="Times New Roman"/>
                        </a:rPr>
                        <a:t>14,430</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dirty="0">
                          <a:latin typeface="Times New Roman"/>
                          <a:ea typeface="Times New Roman"/>
                          <a:cs typeface="Times New Roman"/>
                        </a:rPr>
                        <a:t>7,045 (49)</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dirty="0">
                          <a:latin typeface="Times New Roman"/>
                          <a:ea typeface="Times New Roman"/>
                          <a:cs typeface="Times New Roman"/>
                        </a:rPr>
                        <a:t>7,385 (51)</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60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603010">
                <a:tc>
                  <a:txBody>
                    <a:bodyPr/>
                    <a:lstStyle/>
                    <a:p>
                      <a:pPr marL="0" marR="0">
                        <a:lnSpc>
                          <a:spcPct val="150000"/>
                        </a:lnSpc>
                        <a:spcBef>
                          <a:spcPts val="0"/>
                        </a:spcBef>
                        <a:spcAft>
                          <a:spcPts val="600"/>
                        </a:spcAft>
                      </a:pPr>
                      <a:r>
                        <a:rPr lang="en-US" sz="1600" dirty="0">
                          <a:latin typeface="Times New Roman"/>
                          <a:ea typeface="Times New Roman"/>
                          <a:cs typeface="Times New Roman"/>
                        </a:rPr>
                        <a:t>Age at Initial Intervention (</a:t>
                      </a:r>
                      <a:r>
                        <a:rPr lang="en-US" sz="1600" dirty="0" smtClean="0">
                          <a:latin typeface="Times New Roman"/>
                          <a:ea typeface="Times New Roman"/>
                          <a:cs typeface="Times New Roman"/>
                        </a:rPr>
                        <a:t>yrs</a:t>
                      </a:r>
                      <a:r>
                        <a:rPr lang="en-US" sz="1600"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4.7 (2.5 – 7.2)</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4.2 (2.1 – 6.7)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5.2 (2.9 – 7.7)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0.001</a:t>
                      </a:r>
                      <a:r>
                        <a:rPr lang="en-US" sz="1600" b="1" baseline="30000" dirty="0">
                          <a:latin typeface="Times New Roman"/>
                          <a:ea typeface="Times New Roman"/>
                          <a:cs typeface="Times New Roman"/>
                        </a:rPr>
                        <a:t>a</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63790">
                <a:tc>
                  <a:txBody>
                    <a:bodyPr/>
                    <a:lstStyle/>
                    <a:p>
                      <a:pPr marL="0" marR="0">
                        <a:lnSpc>
                          <a:spcPct val="115000"/>
                        </a:lnSpc>
                        <a:spcBef>
                          <a:spcPts val="0"/>
                        </a:spcBef>
                        <a:spcAft>
                          <a:spcPts val="600"/>
                        </a:spcAft>
                      </a:pPr>
                      <a:r>
                        <a:rPr lang="en-US" sz="1600" b="1" dirty="0">
                          <a:latin typeface="Times New Roman"/>
                          <a:ea typeface="Times New Roman"/>
                          <a:cs typeface="Times New Roman"/>
                        </a:rPr>
                        <a:t>Female</a:t>
                      </a:r>
                      <a:endParaRPr lang="en-US" sz="1600" b="1"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11,999 (83)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5,605 (80)</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6,394 (87)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651764">
                <a:tc>
                  <a:txBody>
                    <a:bodyPr/>
                    <a:lstStyle/>
                    <a:p>
                      <a:pPr marL="228600" marR="0">
                        <a:lnSpc>
                          <a:spcPct val="150000"/>
                        </a:lnSpc>
                        <a:spcBef>
                          <a:spcPts val="0"/>
                        </a:spcBef>
                        <a:spcAft>
                          <a:spcPts val="600"/>
                        </a:spcAft>
                      </a:pPr>
                      <a:r>
                        <a:rPr lang="en-US" sz="1600" dirty="0">
                          <a:latin typeface="Times New Roman"/>
                          <a:ea typeface="Times New Roman"/>
                          <a:cs typeface="Times New Roman"/>
                        </a:rPr>
                        <a:t>Age at Intervention (yrs)</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4.9 (2.8 – 7.3)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4.6 (2.4 – 6.7)</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5.3 (3.2 – 7.8</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&lt; 0.001</a:t>
                      </a:r>
                      <a:r>
                        <a:rPr lang="en-US" sz="1600" b="1" baseline="30000" dirty="0">
                          <a:latin typeface="Times New Roman"/>
                          <a:ea typeface="Times New Roman"/>
                          <a:cs typeface="Times New Roman"/>
                        </a:rPr>
                        <a:t>a</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15036">
                <a:tc>
                  <a:txBody>
                    <a:bodyPr/>
                    <a:lstStyle/>
                    <a:p>
                      <a:pPr marL="0" marR="0">
                        <a:lnSpc>
                          <a:spcPct val="115000"/>
                        </a:lnSpc>
                        <a:spcBef>
                          <a:spcPts val="0"/>
                        </a:spcBef>
                        <a:spcAft>
                          <a:spcPts val="600"/>
                        </a:spcAft>
                      </a:pPr>
                      <a:r>
                        <a:rPr lang="en-US" sz="1600" dirty="0">
                          <a:latin typeface="Times New Roman"/>
                          <a:ea typeface="Times New Roman"/>
                          <a:cs typeface="Times New Roman"/>
                        </a:rPr>
                        <a:t>Male</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2,431 (17)</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a:latin typeface="Times New Roman"/>
                          <a:ea typeface="Times New Roman"/>
                          <a:cs typeface="Times New Roman"/>
                        </a:rPr>
                        <a:t>1,440 (20)</a:t>
                      </a:r>
                      <a:endParaRPr lang="en-US" sz="160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dirty="0">
                          <a:latin typeface="Times New Roman"/>
                          <a:ea typeface="Times New Roman"/>
                          <a:cs typeface="Times New Roman"/>
                        </a:rPr>
                        <a:t>991 (13)</a:t>
                      </a:r>
                      <a:endParaRPr lang="en-US" sz="1600" dirty="0">
                        <a:latin typeface="Calibri"/>
                        <a:ea typeface="Times New Roman"/>
                        <a:cs typeface="Times New Roman"/>
                      </a:endParaRPr>
                    </a:p>
                  </a:txBody>
                  <a:tcPr marL="68580" marR="68580" marT="0" marB="0">
                    <a:lnL>
                      <a:noFill/>
                    </a:lnL>
                    <a:lnR>
                      <a:noFill/>
                    </a:lnR>
                    <a:lnT>
                      <a:noFill/>
                    </a:lnT>
                    <a:lnB>
                      <a:noFill/>
                    </a:lnB>
                  </a:tcPr>
                </a:tc>
                <a:tc>
                  <a:txBody>
                    <a:bodyPr/>
                    <a:lstStyle/>
                    <a:p>
                      <a:pPr marL="0" marR="0" algn="ctr">
                        <a:lnSpc>
                          <a:spcPct val="115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393459">
                <a:tc>
                  <a:txBody>
                    <a:bodyPr/>
                    <a:lstStyle/>
                    <a:p>
                      <a:pPr marL="228600" marR="0">
                        <a:lnSpc>
                          <a:spcPct val="150000"/>
                        </a:lnSpc>
                        <a:spcBef>
                          <a:spcPts val="0"/>
                        </a:spcBef>
                        <a:spcAft>
                          <a:spcPts val="600"/>
                        </a:spcAft>
                      </a:pPr>
                      <a:r>
                        <a:rPr lang="en-US" sz="1600" dirty="0">
                          <a:latin typeface="Times New Roman"/>
                          <a:ea typeface="Times New Roman"/>
                          <a:cs typeface="Times New Roman"/>
                        </a:rPr>
                        <a:t>Age at Intervention (yrs)</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3.2 (1.5 – 6.6)</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a:latin typeface="Times New Roman"/>
                          <a:ea typeface="Times New Roman"/>
                          <a:cs typeface="Times New Roman"/>
                        </a:rPr>
                        <a:t>2.7 (1.3 – 5.6)</a:t>
                      </a:r>
                      <a:endParaRPr lang="en-US" sz="160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dirty="0">
                          <a:latin typeface="Times New Roman"/>
                          <a:ea typeface="Times New Roman"/>
                          <a:cs typeface="Times New Roman"/>
                        </a:rPr>
                        <a:t>4.0 (1.8 – 7.8)</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600"/>
                        </a:spcAft>
                      </a:pPr>
                      <a:r>
                        <a:rPr lang="en-US" sz="1600" b="1" dirty="0">
                          <a:latin typeface="Times New Roman"/>
                          <a:ea typeface="Times New Roman"/>
                          <a:cs typeface="Times New Roman"/>
                        </a:rPr>
                        <a:t>–</a:t>
                      </a:r>
                      <a:endParaRPr lang="en-US" sz="1600" dirty="0">
                        <a:latin typeface="Calibri"/>
                        <a:ea typeface="Times New Roman"/>
                        <a:cs typeface="Times New Roman"/>
                      </a:endParaRPr>
                    </a:p>
                  </a:txBody>
                  <a:tcPr marL="68580" marR="68580" marT="0" marB="0">
                    <a:lnL>
                      <a:noFill/>
                    </a:lnL>
                    <a:lnR>
                      <a:noFill/>
                    </a:lnR>
                    <a:lnT>
                      <a:noFill/>
                    </a:lnT>
                    <a:lnB w="571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057400" y="5683129"/>
            <a:ext cx="4226312"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200" dirty="0">
                <a:latin typeface="Times New Roman" pitchFamily="18" charset="0"/>
                <a:ea typeface="Times New Roman" pitchFamily="18" charset="0"/>
                <a:cs typeface="Times New Roman" pitchFamily="18" charset="0"/>
              </a:rPr>
              <a:t>Data in table are given as n (%) or median (25</a:t>
            </a:r>
            <a:r>
              <a:rPr lang="en-US" sz="1200" baseline="30000" dirty="0">
                <a:latin typeface="Times New Roman" pitchFamily="18" charset="0"/>
                <a:ea typeface="Times New Roman" pitchFamily="18" charset="0"/>
                <a:cs typeface="Times New Roman" pitchFamily="18" charset="0"/>
              </a:rPr>
              <a:t>th</a:t>
            </a:r>
            <a:r>
              <a:rPr lang="en-US" sz="1200" dirty="0">
                <a:latin typeface="Times New Roman" pitchFamily="18" charset="0"/>
                <a:ea typeface="Times New Roman" pitchFamily="18" charset="0"/>
                <a:cs typeface="Times New Roman" pitchFamily="18" charset="0"/>
              </a:rPr>
              <a:t>, 75</a:t>
            </a:r>
            <a:r>
              <a:rPr lang="en-US" sz="1200" baseline="30000" dirty="0">
                <a:latin typeface="Times New Roman" pitchFamily="18" charset="0"/>
                <a:ea typeface="Times New Roman" pitchFamily="18" charset="0"/>
                <a:cs typeface="Times New Roman" pitchFamily="18" charset="0"/>
              </a:rPr>
              <a:t>th</a:t>
            </a:r>
            <a:r>
              <a:rPr lang="en-US" sz="1200" dirty="0">
                <a:latin typeface="Times New Roman" pitchFamily="18" charset="0"/>
                <a:ea typeface="Times New Roman" pitchFamily="18" charset="0"/>
                <a:cs typeface="Times New Roman" pitchFamily="18" charset="0"/>
              </a:rPr>
              <a:t> percentile)</a:t>
            </a:r>
            <a:endParaRPr lang="en-US" sz="900" dirty="0">
              <a:latin typeface="Arial" pitchFamily="34" charset="0"/>
            </a:endParaRPr>
          </a:p>
          <a:p>
            <a:pPr eaLnBrk="0" hangingPunct="0"/>
            <a:r>
              <a:rPr lang="en-US" sz="1200" b="1" baseline="30000" dirty="0">
                <a:latin typeface="Times New Roman" pitchFamily="18" charset="0"/>
                <a:ea typeface="Times New Roman" pitchFamily="18" charset="0"/>
                <a:cs typeface="Times New Roman" pitchFamily="18" charset="0"/>
              </a:rPr>
              <a:t>a</a:t>
            </a:r>
            <a:r>
              <a:rPr lang="en-US" sz="1200" b="1" dirty="0">
                <a:latin typeface="Times New Roman" pitchFamily="18" charset="0"/>
                <a:ea typeface="Times New Roman" pitchFamily="18" charset="0"/>
                <a:cs typeface="Times New Roman" pitchFamily="18" charset="0"/>
              </a:rPr>
              <a:t> Mann-Whitney U test</a:t>
            </a:r>
            <a:endParaRPr lang="en-US" dirty="0">
              <a:latin typeface="Arial" pitchFamily="34" charset="0"/>
            </a:endParaRPr>
          </a:p>
        </p:txBody>
      </p:sp>
      <p:sp>
        <p:nvSpPr>
          <p:cNvPr id="6" name="Rectangle 2"/>
          <p:cNvSpPr>
            <a:spLocks noChangeArrowheads="1"/>
          </p:cNvSpPr>
          <p:nvPr/>
        </p:nvSpPr>
        <p:spPr bwMode="auto">
          <a:xfrm>
            <a:off x="304800" y="6248400"/>
            <a:ext cx="9753600"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dirty="0">
                <a:solidFill>
                  <a:srgbClr val="222222"/>
                </a:solidFill>
                <a:latin typeface="Calibri" pitchFamily="34" charset="0"/>
                <a:ea typeface="Times New Roman" pitchFamily="18" charset="0"/>
                <a:cs typeface="Calibri" pitchFamily="34" charset="0"/>
              </a:rPr>
              <a:t>Herbst K, Corbett ST, Lendvay TS, Caldamone AA. Recent Trends in the Surgical Management of Primary Vesicoureteral Reflux in the Era of Dextranomer/Hyaluronic Acid. J Urol. 2014 May:191(5):1628-1633.</a:t>
            </a:r>
            <a:endParaRPr lang="en-US" dirty="0">
              <a:latin typeface="Arial" pitchFamily="34" charset="0"/>
            </a:endParaRPr>
          </a:p>
        </p:txBody>
      </p:sp>
      <p:sp>
        <p:nvSpPr>
          <p:cNvPr id="7" name="TextBox 6"/>
          <p:cNvSpPr txBox="1"/>
          <p:nvPr/>
        </p:nvSpPr>
        <p:spPr>
          <a:xfrm>
            <a:off x="2267075" y="1374310"/>
            <a:ext cx="7657853" cy="369332"/>
          </a:xfrm>
          <a:prstGeom prst="rect">
            <a:avLst/>
          </a:prstGeom>
          <a:noFill/>
        </p:spPr>
        <p:txBody>
          <a:bodyPr wrap="square" rtlCol="0">
            <a:spAutoFit/>
          </a:bodyPr>
          <a:lstStyle/>
          <a:p>
            <a:r>
              <a:rPr lang="en-US" dirty="0" smtClean="0"/>
              <a:t>Patient Characteristics Among Patients Who Underwent VUR Intervention</a:t>
            </a:r>
            <a:endParaRPr lang="en-US" dirty="0"/>
          </a:p>
        </p:txBody>
      </p:sp>
      <p:sp>
        <p:nvSpPr>
          <p:cNvPr id="8" name="Oval 7"/>
          <p:cNvSpPr/>
          <p:nvPr/>
        </p:nvSpPr>
        <p:spPr>
          <a:xfrm>
            <a:off x="1676400" y="2887162"/>
            <a:ext cx="8839200" cy="6942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3400" y="860134"/>
            <a:ext cx="9448801" cy="0"/>
          </a:xfrm>
          <a:prstGeom prst="line">
            <a:avLst/>
          </a:prstGeom>
          <a:ln w="50800">
            <a:gradFill>
              <a:gsLst>
                <a:gs pos="0">
                  <a:srgbClr val="9AB5E4"/>
                </a:gs>
                <a:gs pos="98000">
                  <a:schemeClr val="tx2">
                    <a:lumMod val="75000"/>
                  </a:schemeClr>
                </a:gs>
              </a:gsLst>
              <a:lin ang="5400000" scaled="0"/>
            </a:gradFill>
          </a:ln>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533400" y="115529"/>
            <a:ext cx="8312426" cy="744605"/>
          </a:xfrm>
          <a:prstGeom prst="rect">
            <a:avLst/>
          </a:prstGeom>
        </p:spPr>
        <p:txBody>
          <a:bodyPr>
            <a:noAutofit/>
          </a:bodyPr>
          <a:lstStyle/>
          <a:p>
            <a:pPr defTabSz="457200" fontAlgn="auto">
              <a:spcAft>
                <a:spcPts val="0"/>
              </a:spcAft>
              <a:defRPr/>
            </a:pPr>
            <a:r>
              <a:rPr lang="en-US" sz="4800" dirty="0" smtClean="0">
                <a:latin typeface="+mj-lt"/>
                <a:ea typeface="+mj-ea"/>
                <a:cs typeface="+mj-cs"/>
              </a:rPr>
              <a:t>Bivariate Comparison</a:t>
            </a:r>
            <a:endParaRPr lang="en-US" sz="4400" dirty="0">
              <a:latin typeface="+mj-lt"/>
              <a:ea typeface="+mj-ea"/>
              <a:cs typeface="+mj-cs"/>
            </a:endParaRPr>
          </a:p>
        </p:txBody>
      </p:sp>
    </p:spTree>
    <p:extLst>
      <p:ext uri="{BB962C8B-B14F-4D97-AF65-F5344CB8AC3E}">
        <p14:creationId xmlns:p14="http://schemas.microsoft.com/office/powerpoint/2010/main" val="190289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LL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TotalTime>
  <Words>3768</Words>
  <Application>Microsoft Office PowerPoint</Application>
  <PresentationFormat>Grand écran</PresentationFormat>
  <Paragraphs>441</Paragraphs>
  <Slides>32</Slides>
  <Notes>27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32</vt:i4>
      </vt:variant>
    </vt:vector>
  </HeadingPairs>
  <TitlesOfParts>
    <vt:vector size="41" baseType="lpstr">
      <vt:lpstr>Arial</vt:lpstr>
      <vt:lpstr>Arial Narrow</vt:lpstr>
      <vt:lpstr>Calibri</vt:lpstr>
      <vt:lpstr>Calibri Light</vt:lpstr>
      <vt:lpstr>Cambria</vt:lpstr>
      <vt:lpstr>Times New Roman</vt:lpstr>
      <vt:lpstr>Wingdings</vt:lpstr>
      <vt:lpstr>Office Theme</vt:lpstr>
      <vt:lpstr>FALL2</vt:lpstr>
      <vt:lpstr>Everything You Should Know  About Statistics  in 45 Terrifying Minutes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Connecticut Children's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ESPU Research Committee sessions 2019 - Everything You Should Know  About Statistics in 45 Terrifying Minutes</dc:title>
  <dc:creator>Herbst, Katherine</dc:creator>
  <cp:lastModifiedBy>X10</cp:lastModifiedBy>
  <cp:revision>104</cp:revision>
  <dcterms:created xsi:type="dcterms:W3CDTF">2019-04-10T17:28:21Z</dcterms:created>
  <dcterms:modified xsi:type="dcterms:W3CDTF">2019-09-30T08:53:23Z</dcterms:modified>
</cp:coreProperties>
</file>